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8" r:id="rId2"/>
    <p:sldId id="267" r:id="rId3"/>
    <p:sldId id="447" r:id="rId4"/>
    <p:sldId id="320" r:id="rId5"/>
    <p:sldId id="382" r:id="rId6"/>
    <p:sldId id="417" r:id="rId7"/>
    <p:sldId id="418" r:id="rId8"/>
    <p:sldId id="419" r:id="rId9"/>
    <p:sldId id="420" r:id="rId10"/>
    <p:sldId id="421" r:id="rId11"/>
    <p:sldId id="422" r:id="rId12"/>
    <p:sldId id="436" r:id="rId13"/>
    <p:sldId id="437" r:id="rId14"/>
    <p:sldId id="442" r:id="rId15"/>
    <p:sldId id="443" r:id="rId16"/>
    <p:sldId id="444" r:id="rId17"/>
    <p:sldId id="445" r:id="rId18"/>
    <p:sldId id="446" r:id="rId19"/>
    <p:sldId id="423" r:id="rId20"/>
    <p:sldId id="424" r:id="rId21"/>
    <p:sldId id="425" r:id="rId22"/>
    <p:sldId id="439" r:id="rId23"/>
    <p:sldId id="441" r:id="rId24"/>
    <p:sldId id="426" r:id="rId25"/>
    <p:sldId id="427" r:id="rId26"/>
    <p:sldId id="383" r:id="rId27"/>
    <p:sldId id="440" r:id="rId28"/>
    <p:sldId id="438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317" r:id="rId37"/>
  </p:sldIdLst>
  <p:sldSz cx="12192000" cy="6858000"/>
  <p:notesSz cx="6858000" cy="9144000"/>
  <p:custDataLst>
    <p:tags r:id="rId3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7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0227-1DDE-4C8D-891E-F584FCFD9455}" type="datetimeFigureOut">
              <a:rPr lang="de-DE" smtClean="0"/>
              <a:t>25.11.2021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23794-2616-488B-9319-48DF21E8C4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83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/>
              <a:t>Homoscedascity</a:t>
            </a:r>
            <a:r>
              <a:rPr lang="en-AU" dirty="0"/>
              <a:t>: the variance of Y</a:t>
            </a:r>
            <a:r>
              <a:rPr lang="en-AU" baseline="0" dirty="0"/>
              <a:t> is the same for different levels of X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F442E-4A80-8C44-9B11-52FC145D9DF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2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23794-2616-488B-9319-48DF21E8C47B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06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C6B592AF-3EF4-4D95-8D2E-32F76C12E8BC}"/>
              </a:ext>
            </a:extLst>
          </p:cNvPr>
          <p:cNvSpPr/>
          <p:nvPr userDrawn="1"/>
        </p:nvSpPr>
        <p:spPr bwMode="auto">
          <a:xfrm>
            <a:off x="169818" y="-1"/>
            <a:ext cx="1260000" cy="6857993"/>
          </a:xfrm>
          <a:prstGeom prst="rect">
            <a:avLst/>
          </a:prstGeom>
          <a:solidFill>
            <a:srgbClr val="002060">
              <a:alpha val="4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DA3A20-D81A-4C2F-B581-D5FAC6E52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1299" y="1940626"/>
            <a:ext cx="9144000" cy="2108860"/>
          </a:xfrm>
          <a:prstGeom prst="rect">
            <a:avLst/>
          </a:prstGeo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C700CD-DBB5-4566-B9F1-9DF8CC729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1299" y="5334685"/>
            <a:ext cx="9144000" cy="654197"/>
          </a:xfrm>
        </p:spPr>
        <p:txBody>
          <a:bodyPr anchor="ctr"/>
          <a:lstStyle>
            <a:lvl1pPr marL="0" indent="0" algn="l">
              <a:buNone/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12D1871-47A1-4934-88B4-7B4A8231A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2B6EA2B8-860D-48C2-9063-0184665EE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A72B0A40-B062-4844-9B53-CA9F20F7C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D1B986CD-09A6-4BC9-A1FB-A742803D36E4}"/>
              </a:ext>
            </a:extLst>
          </p:cNvPr>
          <p:cNvSpPr/>
          <p:nvPr userDrawn="1"/>
        </p:nvSpPr>
        <p:spPr bwMode="auto">
          <a:xfrm>
            <a:off x="-1" y="390048"/>
            <a:ext cx="12191999" cy="1235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48C85F2-4B96-438A-8C5B-D9F316903029}"/>
              </a:ext>
            </a:extLst>
          </p:cNvPr>
          <p:cNvSpPr/>
          <p:nvPr userDrawn="1"/>
        </p:nvSpPr>
        <p:spPr bwMode="auto">
          <a:xfrm>
            <a:off x="169818" y="390046"/>
            <a:ext cx="1260000" cy="12350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F5AC436-4495-4812-8BEC-647984BDB6A1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C2B361F-961D-463F-A490-164BE908DCD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8502" y="4364987"/>
            <a:ext cx="6009594" cy="654197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de-DE" sz="3200" b="1" dirty="0" smtClean="0"/>
            </a:lvl1pPr>
          </a:lstStyle>
          <a:p>
            <a:pPr marL="0" lvl="0" indent="0">
              <a:buNone/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271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F9FC2E7-02BB-4E27-AF35-A68F40DC7A2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B49B422-F709-4988-A074-2C5590B6E780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F950414B-8306-43D4-9A9A-C9CAE4072D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113236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E1AB3F79-B538-40E1-B0D6-537295416E35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el 11">
            <a:extLst>
              <a:ext uri="{FF2B5EF4-FFF2-40B4-BE49-F238E27FC236}">
                <a16:creationId xmlns:a16="http://schemas.microsoft.com/office/drawing/2014/main" id="{884B122A-D463-49D8-B467-E8B9A9FE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86840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FCD4C5A-37F2-4837-9510-092FFE04D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DF6A4948-5F29-45C7-8622-B83C953F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B6C9457-1637-463B-A5C2-27097177F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58B6B7-D1BE-42AC-BC76-21D1A5EA4E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599636" y="1136478"/>
            <a:ext cx="10592364" cy="47054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sz="2800" b="0" dirty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288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_LANGE_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F9FC2E7-02BB-4E27-AF35-A68F40DC7A2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B49B422-F709-4988-A074-2C5590B6E780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E1AB3F79-B538-40E1-B0D6-537295416E35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el 11">
            <a:extLst>
              <a:ext uri="{FF2B5EF4-FFF2-40B4-BE49-F238E27FC236}">
                <a16:creationId xmlns:a16="http://schemas.microsoft.com/office/drawing/2014/main" id="{884B122A-D463-49D8-B467-E8B9A9FE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125999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FCD4C5A-37F2-4837-9510-092FFE04D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DF6A4948-5F29-45C7-8622-B83C953F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B6C9457-1637-463B-A5C2-27097177F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595DE736-2157-4E56-BE1A-5B6B761A1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113236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6177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7EA3A-9042-49B8-82DF-4E00A7A5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E25F51-C8BD-4CA3-A659-387679CDE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86F99D6-36C5-4DA5-A36D-783A7FD8FCB5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6E01C9C-934B-4A19-B7D1-D8ABF62FBA36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1F9ACAE-0D93-45B1-B2B9-3E99BF4B2E1D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D7EC9E8B-03C3-4E6B-A134-B0C44E8BAF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A50760C6-BC5B-4BC4-9A18-7EC9626D6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27C91F0B-B5D2-4273-B386-08C1364AA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6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CB505240-77B1-4ADB-A53F-73366574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CED05FFF-CF6A-4C9A-84DD-6549C926D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139F2102-2701-4E63-96CD-D13111477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5F2EEA37-5636-4573-B2C0-B2143DB82629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1EE66F2-73A1-4447-B7CE-4C12A4397504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A30D90D3-1EEF-4247-8321-3181A0508C6C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el 11">
            <a:extLst>
              <a:ext uri="{FF2B5EF4-FFF2-40B4-BE49-F238E27FC236}">
                <a16:creationId xmlns:a16="http://schemas.microsoft.com/office/drawing/2014/main" id="{756EAD64-B14B-49E2-A47F-877D6EE9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86840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C25C3B0F-60C6-4ABC-8223-6928A723C4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599636" y="1136478"/>
            <a:ext cx="10592364" cy="47054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sz="2800" b="0" dirty="0"/>
              <a:t>Untertitel</a:t>
            </a:r>
            <a:endParaRPr lang="de-DE" dirty="0"/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11175EE3-F352-4DD9-93BC-7F7186F934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28DBA9B8-E06B-42C8-9F02-C5772E9387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1716" y="1998615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642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_LANGE_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CB505240-77B1-4ADB-A53F-73366574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CED05FFF-CF6A-4C9A-84DD-6549C926D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139F2102-2701-4E63-96CD-D13111477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11175EE3-F352-4DD9-93BC-7F7186F934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28DBA9B8-E06B-42C8-9F02-C5772E9387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1716" y="1998615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4DB64FC-D5CB-4A58-A675-8558426B7E9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F4A2042-0AFD-4301-A0E1-667128A81784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A5FBDC0F-F2D8-4B37-A4E8-42EB43AACFED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itel 11">
            <a:extLst>
              <a:ext uri="{FF2B5EF4-FFF2-40B4-BE49-F238E27FC236}">
                <a16:creationId xmlns:a16="http://schemas.microsoft.com/office/drawing/2014/main" id="{A7E6E160-4234-489A-9116-E7840AF6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125999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</p:spTree>
    <p:extLst>
      <p:ext uri="{BB962C8B-B14F-4D97-AF65-F5344CB8AC3E}">
        <p14:creationId xmlns:p14="http://schemas.microsoft.com/office/powerpoint/2010/main" val="130632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274638"/>
            <a:ext cx="9146380" cy="102076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56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274638"/>
            <a:ext cx="9146380" cy="102076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811" y="1905000"/>
            <a:ext cx="4420750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43" y="1905000"/>
            <a:ext cx="442074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987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06AE9A-130B-41A6-883E-8C21CD141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AD65C27A-9C7E-4AB3-80B1-E1207F8F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</a:t>
            </a:r>
            <a:br>
              <a:rPr lang="de-DE" dirty="0"/>
            </a:br>
            <a:r>
              <a:rPr lang="de-DE" sz="2600" b="0" dirty="0"/>
              <a:t>Untertitel</a:t>
            </a:r>
            <a:endParaRPr lang="de-DE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41416A4-E098-490E-ACDB-0686141C00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BCFD-A092-491B-B2F6-89B0E186717E}" type="datetime1">
              <a:rPr lang="de-DE" smtClean="0"/>
              <a:t>25.11.2021</a:t>
            </a:fld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6959BF8-83D7-45C3-8C57-AD6C886C7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4FC08021-0A47-4643-A198-070D26E3F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403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9" r:id="rId6"/>
    <p:sldLayoutId id="2147483660" r:id="rId7"/>
    <p:sldLayoutId id="2147483661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sicentral.com/hlm/resources.html" TargetMode="External"/><Relationship Id="rId2" Type="http://schemas.openxmlformats.org/officeDocument/2006/relationships/hyperlink" Target="http://www.sagepub.com/upm-data/47529_ch_3.pdf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emf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31442-CFE4-47B1-91B8-8D74A69B6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Quantitative Data Analysis: </a:t>
            </a:r>
            <a:br>
              <a:rPr lang="en-US" sz="4400" dirty="0"/>
            </a:br>
            <a:r>
              <a:rPr lang="en-US" sz="4400" dirty="0"/>
              <a:t>A Companion for Accounting and Information Systems Research</a:t>
            </a:r>
            <a:endParaRPr lang="de-DE" sz="4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3AB066-3B35-47B7-A101-6B7712F65F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Created by </a:t>
            </a:r>
            <a:r>
              <a:rPr lang="de-DE" dirty="0"/>
              <a:t>Willem Mertens, Amedeo </a:t>
            </a:r>
            <a:r>
              <a:rPr lang="de-DE" dirty="0" err="1"/>
              <a:t>Pugliese</a:t>
            </a:r>
            <a:r>
              <a:rPr lang="de-DE" dirty="0"/>
              <a:t> &amp; Jan Recker</a:t>
            </a:r>
            <a:endParaRPr lang="en-US" i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CA6CE6-7EB3-48D4-B3F8-4BA802F6A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658F07-E809-41AA-A314-CF0D7D69B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2B1FAF-A463-4D8B-80A2-C431F0EFB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CF93B89-3258-4F48-99B9-07283E1264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Teaching Materials</a:t>
            </a:r>
          </a:p>
        </p:txBody>
      </p:sp>
    </p:spTree>
    <p:extLst>
      <p:ext uri="{BB962C8B-B14F-4D97-AF65-F5344CB8AC3E}">
        <p14:creationId xmlns:p14="http://schemas.microsoft.com/office/powerpoint/2010/main" val="90989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054891B-BDC4-4243-991E-A0E2A2D0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Copyright Notice</a:t>
            </a:r>
            <a:endParaRPr lang="en-US" sz="2600" b="1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0566284-E9C2-4251-AC7C-4137EF005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Copyright 2017 W. Mertens, A. </a:t>
            </a:r>
            <a:r>
              <a:rPr lang="de-DE" sz="2800" b="1" dirty="0" err="1">
                <a:solidFill>
                  <a:schemeClr val="bg1">
                    <a:lumMod val="50000"/>
                  </a:schemeClr>
                </a:solidFill>
              </a:rPr>
              <a:t>Pugliese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 &amp; J. Recker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. All Rights Reserved.</a:t>
            </a:r>
            <a:endParaRPr lang="de-DE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27DCB6-D60F-46C6-90C3-E5DA733EA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0AF921-1183-42D1-A78F-43D0EBF73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227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7D135989-0146-4B28-9A01-5B12AFC4056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think-cell Folie" r:id="rId5" imgW="501" imgH="502" progId="TCLayout.ActiveDocument.1">
                  <p:embed/>
                </p:oleObj>
              </mc:Choice>
              <mc:Fallback>
                <p:oleObj name="think-cell Folie" r:id="rId5" imgW="501" imgH="502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7D135989-0146-4B28-9A01-5B12AFC405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D251910-DB11-48B5-A0BD-12170E3CFA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Inhaltsplatzhalter 1">
            <a:extLst>
              <a:ext uri="{FF2B5EF4-FFF2-40B4-BE49-F238E27FC236}">
                <a16:creationId xmlns:a16="http://schemas.microsoft.com/office/drawing/2014/main" id="{A9D7643D-EA6A-4A05-8611-58843B76BDC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9091141" cy="4337097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Comparing Differences Across Groups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Assessing (Innocuous) Relationships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Models with Latent Concepts and Multiple Relationships: Structural Equation Modeling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Nested Data and Multilevel Models: Hierarchical Linear Modeling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Analyzing Longitudinal and Panel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Causality: Endogeneity Biases and Possible Remedies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to Start Analyzing, Test Assumptions and Deal with that Pesky p-Value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Keeping Track and Staying Sane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7" name="Titel 11">
            <a:extLst>
              <a:ext uri="{FF2B5EF4-FFF2-40B4-BE49-F238E27FC236}">
                <a16:creationId xmlns:a16="http://schemas.microsoft.com/office/drawing/2014/main" id="{92536198-3C1D-4757-9C26-6A174F16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these materials are about</a:t>
            </a:r>
            <a:endParaRPr lang="de-DE" sz="2600" b="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A91D581-A542-4461-AC59-1C860039791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4A707B-A74B-43AF-943B-0A88F46BA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C7FB26-916A-44A6-8736-04805D812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43B9400-7D87-4623-AA66-42DC4F760DE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2000" dirty="0"/>
              <a:t>Offering a guide through the essential steps required in quantitative data analysis</a:t>
            </a:r>
            <a:endParaRPr lang="de-DE" sz="20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140DCA6-F793-42A8-B1A7-FB74F238E3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719" y="2409086"/>
            <a:ext cx="2319098" cy="36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0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6F363260-0D3C-43F2-94A3-BFDC8B0177F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049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think-cell Folie" r:id="rId5" imgW="501" imgH="502" progId="TCLayout.ActiveDocument.1">
                  <p:embed/>
                </p:oleObj>
              </mc:Choice>
              <mc:Fallback>
                <p:oleObj name="think-cell Folie" r:id="rId5" imgW="501" imgH="502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F61C6E4-F39F-4352-B15F-5421A7EC76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5AAD1A1-FAEC-4B6A-AFCD-91072CCE6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888686" cy="2852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Part 5:</a:t>
            </a:r>
            <a:br>
              <a:rPr lang="en-US" b="1" dirty="0"/>
            </a:br>
            <a:r>
              <a:rPr lang="en-US" b="1" dirty="0"/>
              <a:t>Hierarchical Linear Modeling</a:t>
            </a:r>
            <a:endParaRPr lang="en-US" sz="2600" b="1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A523CC-A269-4215-8BE8-6433160C3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E40C0F-C750-4BB2-851F-013D0CC9B4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4473EA-7A22-4CBE-AFDC-F2B968B62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7EBE47-184D-4037-9FEE-48607BE25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805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2800" dirty="0"/>
              <a:t>Theoretical background </a:t>
            </a:r>
          </a:p>
          <a:p>
            <a:pPr lvl="1"/>
            <a:r>
              <a:rPr lang="en-AU" dirty="0"/>
              <a:t>Multilevel research</a:t>
            </a:r>
          </a:p>
          <a:p>
            <a:pPr lvl="1"/>
            <a:r>
              <a:rPr lang="en-AU" dirty="0"/>
              <a:t>Assumptions, agreement and reliability</a:t>
            </a:r>
          </a:p>
          <a:p>
            <a:pPr lvl="1"/>
            <a:r>
              <a:rPr lang="en-AU" dirty="0"/>
              <a:t>Building the measurement model</a:t>
            </a:r>
          </a:p>
          <a:p>
            <a:pPr lvl="1"/>
            <a:r>
              <a:rPr lang="en-AU" dirty="0"/>
              <a:t>(Multilevel) regressions and Random Coefficient </a:t>
            </a:r>
            <a:r>
              <a:rPr lang="en-AU" dirty="0" err="1"/>
              <a:t>Modeling</a:t>
            </a: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Demonstration using HLM7</a:t>
            </a:r>
          </a:p>
          <a:p>
            <a:pPr lvl="1"/>
            <a:r>
              <a:rPr lang="en-AU" dirty="0"/>
              <a:t>Importing data</a:t>
            </a:r>
          </a:p>
          <a:p>
            <a:pPr lvl="1"/>
            <a:r>
              <a:rPr lang="en-AU" dirty="0"/>
              <a:t>Specifying the model</a:t>
            </a:r>
          </a:p>
          <a:p>
            <a:pPr lvl="1"/>
            <a:r>
              <a:rPr lang="en-AU" dirty="0"/>
              <a:t>Interpreting results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F7A69D-B329-47F7-A519-75951F457F1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fc03.deviantart.net/fs70/i/2011/156/2/4/math_formulas___ps_brush_set_by_soulrebel83-d15vjl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948" y="1694293"/>
            <a:ext cx="7569735" cy="50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cap="all" dirty="0"/>
              <a:t>Theoretical background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DDAB80-0A67-4596-902F-770E3726A0A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56627E3-EE7C-4201-AFF6-790B7EDFF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1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Effect of group membership on individual outcomes 	</a:t>
            </a:r>
            <a:br>
              <a:rPr lang="en-AU" dirty="0"/>
            </a:br>
            <a:r>
              <a:rPr lang="en-AU" dirty="0"/>
              <a:t>--&gt; Top-down</a:t>
            </a:r>
          </a:p>
          <a:p>
            <a:r>
              <a:rPr lang="en-AU" dirty="0"/>
              <a:t>E.g. effect of IQ (level 1), teacher expectations (level 2) on student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Multilevel research: what is it?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8A026FD-9986-4781-AD4F-3580F995EA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1" name="Group 104">
            <a:extLst>
              <a:ext uri="{FF2B5EF4-FFF2-40B4-BE49-F238E27FC236}">
                <a16:creationId xmlns:a16="http://schemas.microsoft.com/office/drawing/2014/main" id="{45E88905-3D9C-4863-9ED8-86EC4D7515D3}"/>
              </a:ext>
            </a:extLst>
          </p:cNvPr>
          <p:cNvGrpSpPr/>
          <p:nvPr/>
        </p:nvGrpSpPr>
        <p:grpSpPr>
          <a:xfrm>
            <a:off x="2553396" y="3995820"/>
            <a:ext cx="6982112" cy="2817556"/>
            <a:chOff x="1030984" y="3923812"/>
            <a:chExt cx="6982112" cy="2817556"/>
          </a:xfrm>
        </p:grpSpPr>
        <p:sp>
          <p:nvSpPr>
            <p:cNvPr id="43" name="Oval 78">
              <a:extLst>
                <a:ext uri="{FF2B5EF4-FFF2-40B4-BE49-F238E27FC236}">
                  <a16:creationId xmlns:a16="http://schemas.microsoft.com/office/drawing/2014/main" id="{82E9C606-3DFA-42A6-84C8-D46CE776D082}"/>
                </a:ext>
              </a:extLst>
            </p:cNvPr>
            <p:cNvSpPr/>
            <p:nvPr/>
          </p:nvSpPr>
          <p:spPr>
            <a:xfrm>
              <a:off x="1030984" y="4581128"/>
              <a:ext cx="3491056" cy="21602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AU" dirty="0">
                  <a:solidFill>
                    <a:sysClr val="windowText" lastClr="000000"/>
                  </a:solidFill>
                </a:rPr>
                <a:t>Within-group</a:t>
              </a:r>
            </a:p>
          </p:txBody>
        </p:sp>
        <p:sp>
          <p:nvSpPr>
            <p:cNvPr id="45" name="Oval 79">
              <a:extLst>
                <a:ext uri="{FF2B5EF4-FFF2-40B4-BE49-F238E27FC236}">
                  <a16:creationId xmlns:a16="http://schemas.microsoft.com/office/drawing/2014/main" id="{22E95EFF-E02A-41AB-A8CD-7B38D1059088}"/>
                </a:ext>
              </a:extLst>
            </p:cNvPr>
            <p:cNvSpPr/>
            <p:nvPr/>
          </p:nvSpPr>
          <p:spPr>
            <a:xfrm>
              <a:off x="4522040" y="4581128"/>
              <a:ext cx="3491056" cy="21602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AU" dirty="0">
                  <a:solidFill>
                    <a:sysClr val="windowText" lastClr="000000"/>
                  </a:solidFill>
                </a:rPr>
                <a:t>Within-group</a:t>
              </a:r>
            </a:p>
          </p:txBody>
        </p:sp>
        <p:sp>
          <p:nvSpPr>
            <p:cNvPr id="46" name="Arc 83">
              <a:extLst>
                <a:ext uri="{FF2B5EF4-FFF2-40B4-BE49-F238E27FC236}">
                  <a16:creationId xmlns:a16="http://schemas.microsoft.com/office/drawing/2014/main" id="{100B6782-2A2A-432D-BD66-250A973CDC8C}"/>
                </a:ext>
              </a:extLst>
            </p:cNvPr>
            <p:cNvSpPr/>
            <p:nvPr/>
          </p:nvSpPr>
          <p:spPr>
            <a:xfrm>
              <a:off x="4004846" y="4293144"/>
              <a:ext cx="1099036" cy="432000"/>
            </a:xfrm>
            <a:prstGeom prst="arc">
              <a:avLst>
                <a:gd name="adj1" fmla="val 10758229"/>
                <a:gd name="adj2" fmla="val 0"/>
              </a:avLst>
            </a:prstGeom>
            <a:ln w="38100">
              <a:solidFill>
                <a:schemeClr val="tx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7" name="TextBox 84">
              <a:extLst>
                <a:ext uri="{FF2B5EF4-FFF2-40B4-BE49-F238E27FC236}">
                  <a16:creationId xmlns:a16="http://schemas.microsoft.com/office/drawing/2014/main" id="{B8E946E6-9807-465C-8898-55C366F546B0}"/>
                </a:ext>
              </a:extLst>
            </p:cNvPr>
            <p:cNvSpPr txBox="1"/>
            <p:nvPr/>
          </p:nvSpPr>
          <p:spPr>
            <a:xfrm>
              <a:off x="3672633" y="3923812"/>
              <a:ext cx="1763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Between-group</a:t>
              </a:r>
            </a:p>
          </p:txBody>
        </p:sp>
      </p:grpSp>
      <p:grpSp>
        <p:nvGrpSpPr>
          <p:cNvPr id="51" name="Group 103">
            <a:extLst>
              <a:ext uri="{FF2B5EF4-FFF2-40B4-BE49-F238E27FC236}">
                <a16:creationId xmlns:a16="http://schemas.microsoft.com/office/drawing/2014/main" id="{EC258245-0D45-484F-84A3-20AEFB4F5ABF}"/>
              </a:ext>
            </a:extLst>
          </p:cNvPr>
          <p:cNvGrpSpPr/>
          <p:nvPr/>
        </p:nvGrpSpPr>
        <p:grpSpPr>
          <a:xfrm>
            <a:off x="2682694" y="4005064"/>
            <a:ext cx="7983718" cy="2088232"/>
            <a:chOff x="1160282" y="3933056"/>
            <a:chExt cx="7983718" cy="2088232"/>
          </a:xfrm>
        </p:grpSpPr>
        <p:cxnSp>
          <p:nvCxnSpPr>
            <p:cNvPr id="52" name="Straight Connector 69">
              <a:extLst>
                <a:ext uri="{FF2B5EF4-FFF2-40B4-BE49-F238E27FC236}">
                  <a16:creationId xmlns:a16="http://schemas.microsoft.com/office/drawing/2014/main" id="{CF427DD5-51DC-412C-A841-5F7682DD3AA4}"/>
                </a:ext>
              </a:extLst>
            </p:cNvPr>
            <p:cNvCxnSpPr/>
            <p:nvPr/>
          </p:nvCxnSpPr>
          <p:spPr>
            <a:xfrm flipV="1">
              <a:off x="6267568" y="3933056"/>
              <a:ext cx="0" cy="97650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32">
              <a:extLst>
                <a:ext uri="{FF2B5EF4-FFF2-40B4-BE49-F238E27FC236}">
                  <a16:creationId xmlns:a16="http://schemas.microsoft.com/office/drawing/2014/main" id="{09BCFC83-AA5E-4FF8-8E67-00A79640E82F}"/>
                </a:ext>
              </a:extLst>
            </p:cNvPr>
            <p:cNvSpPr/>
            <p:nvPr/>
          </p:nvSpPr>
          <p:spPr>
            <a:xfrm>
              <a:off x="2289088" y="4877414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1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 33">
              <a:extLst>
                <a:ext uri="{FF2B5EF4-FFF2-40B4-BE49-F238E27FC236}">
                  <a16:creationId xmlns:a16="http://schemas.microsoft.com/office/drawing/2014/main" id="{6FB982D8-7F1A-41D0-97F9-4DCC40D94DA8}"/>
                </a:ext>
              </a:extLst>
            </p:cNvPr>
            <p:cNvSpPr/>
            <p:nvPr/>
          </p:nvSpPr>
          <p:spPr>
            <a:xfrm>
              <a:off x="3417893" y="5589240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x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5" name="Rectangle 34">
              <a:extLst>
                <a:ext uri="{FF2B5EF4-FFF2-40B4-BE49-F238E27FC236}">
                  <a16:creationId xmlns:a16="http://schemas.microsoft.com/office/drawing/2014/main" id="{45194A68-204A-4817-8705-6CF7FEC1E69D}"/>
                </a:ext>
              </a:extLst>
            </p:cNvPr>
            <p:cNvSpPr/>
            <p:nvPr/>
          </p:nvSpPr>
          <p:spPr>
            <a:xfrm>
              <a:off x="1160282" y="5589240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1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6" name="Rectangle 35">
              <a:extLst>
                <a:ext uri="{FF2B5EF4-FFF2-40B4-BE49-F238E27FC236}">
                  <a16:creationId xmlns:a16="http://schemas.microsoft.com/office/drawing/2014/main" id="{A4B13FA5-672F-4AC4-B130-BC689B57ECBD}"/>
                </a:ext>
              </a:extLst>
            </p:cNvPr>
            <p:cNvSpPr/>
            <p:nvPr/>
          </p:nvSpPr>
          <p:spPr>
            <a:xfrm>
              <a:off x="2289088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2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57" name="Straight Connector 36">
              <a:extLst>
                <a:ext uri="{FF2B5EF4-FFF2-40B4-BE49-F238E27FC236}">
                  <a16:creationId xmlns:a16="http://schemas.microsoft.com/office/drawing/2014/main" id="{3985D7ED-79E2-4E78-A3F6-D042993625EF}"/>
                </a:ext>
              </a:extLst>
            </p:cNvPr>
            <p:cNvCxnSpPr>
              <a:stCxn id="54" idx="0"/>
            </p:cNvCxnSpPr>
            <p:nvPr/>
          </p:nvCxnSpPr>
          <p:spPr>
            <a:xfrm flipV="1">
              <a:off x="3902762" y="5445224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37">
              <a:extLst>
                <a:ext uri="{FF2B5EF4-FFF2-40B4-BE49-F238E27FC236}">
                  <a16:creationId xmlns:a16="http://schemas.microsoft.com/office/drawing/2014/main" id="{54C0BFDB-2E62-407C-8958-4FCF3F01CC01}"/>
                </a:ext>
              </a:extLst>
            </p:cNvPr>
            <p:cNvCxnSpPr>
              <a:stCxn id="55" idx="0"/>
            </p:cNvCxnSpPr>
            <p:nvPr/>
          </p:nvCxnSpPr>
          <p:spPr>
            <a:xfrm flipV="1">
              <a:off x="1645151" y="5445224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38">
              <a:extLst>
                <a:ext uri="{FF2B5EF4-FFF2-40B4-BE49-F238E27FC236}">
                  <a16:creationId xmlns:a16="http://schemas.microsoft.com/office/drawing/2014/main" id="{FAB68823-F537-45D3-9862-D73D8D278F92}"/>
                </a:ext>
              </a:extLst>
            </p:cNvPr>
            <p:cNvCxnSpPr/>
            <p:nvPr/>
          </p:nvCxnSpPr>
          <p:spPr>
            <a:xfrm>
              <a:off x="1645151" y="5436922"/>
              <a:ext cx="2257611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39">
              <a:extLst>
                <a:ext uri="{FF2B5EF4-FFF2-40B4-BE49-F238E27FC236}">
                  <a16:creationId xmlns:a16="http://schemas.microsoft.com/office/drawing/2014/main" id="{8C6B3E3F-F9BC-4D93-9037-F07E11697EED}"/>
                </a:ext>
              </a:extLst>
            </p:cNvPr>
            <p:cNvCxnSpPr>
              <a:stCxn id="56" idx="0"/>
              <a:endCxn id="53" idx="2"/>
            </p:cNvCxnSpPr>
            <p:nvPr/>
          </p:nvCxnSpPr>
          <p:spPr>
            <a:xfrm flipV="1">
              <a:off x="2773957" y="5309414"/>
              <a:ext cx="0" cy="279874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635D13C2-96D9-4FA1-B5D2-54841EA0B4A7}"/>
                </a:ext>
              </a:extLst>
            </p:cNvPr>
            <p:cNvSpPr/>
            <p:nvPr/>
          </p:nvSpPr>
          <p:spPr>
            <a:xfrm>
              <a:off x="5782699" y="4077072"/>
              <a:ext cx="969738" cy="432000"/>
            </a:xfrm>
            <a:prstGeom prst="rect">
              <a:avLst/>
            </a:prstGeom>
            <a:pattFill prst="pct5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tx1"/>
                  </a:solidFill>
                </a:rPr>
                <a:t>School 1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43">
              <a:extLst>
                <a:ext uri="{FF2B5EF4-FFF2-40B4-BE49-F238E27FC236}">
                  <a16:creationId xmlns:a16="http://schemas.microsoft.com/office/drawing/2014/main" id="{48AF0C8F-AC54-429C-82BA-F46E65843BA6}"/>
                </a:ext>
              </a:extLst>
            </p:cNvPr>
            <p:cNvSpPr/>
            <p:nvPr/>
          </p:nvSpPr>
          <p:spPr>
            <a:xfrm>
              <a:off x="8077745" y="4877462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z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72" name="Straight Connector 47">
              <a:extLst>
                <a:ext uri="{FF2B5EF4-FFF2-40B4-BE49-F238E27FC236}">
                  <a16:creationId xmlns:a16="http://schemas.microsoft.com/office/drawing/2014/main" id="{E40E0042-44A2-43F9-890E-3B5346AC6A52}"/>
                </a:ext>
              </a:extLst>
            </p:cNvPr>
            <p:cNvCxnSpPr>
              <a:stCxn id="71" idx="0"/>
            </p:cNvCxnSpPr>
            <p:nvPr/>
          </p:nvCxnSpPr>
          <p:spPr>
            <a:xfrm flipV="1">
              <a:off x="8562613" y="4733446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48">
              <a:extLst>
                <a:ext uri="{FF2B5EF4-FFF2-40B4-BE49-F238E27FC236}">
                  <a16:creationId xmlns:a16="http://schemas.microsoft.com/office/drawing/2014/main" id="{5B57D88C-F49F-4095-8AAE-E22D46A28C02}"/>
                </a:ext>
              </a:extLst>
            </p:cNvPr>
            <p:cNvCxnSpPr/>
            <p:nvPr/>
          </p:nvCxnSpPr>
          <p:spPr>
            <a:xfrm flipV="1">
              <a:off x="2800673" y="4725096"/>
              <a:ext cx="0" cy="184412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49">
              <a:extLst>
                <a:ext uri="{FF2B5EF4-FFF2-40B4-BE49-F238E27FC236}">
                  <a16:creationId xmlns:a16="http://schemas.microsoft.com/office/drawing/2014/main" id="{F5613DE4-170B-4972-854F-08DCA1C7AD3D}"/>
                </a:ext>
              </a:extLst>
            </p:cNvPr>
            <p:cNvCxnSpPr/>
            <p:nvPr/>
          </p:nvCxnSpPr>
          <p:spPr>
            <a:xfrm flipV="1">
              <a:off x="2800673" y="4725096"/>
              <a:ext cx="5761941" cy="835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61">
              <a:extLst>
                <a:ext uri="{FF2B5EF4-FFF2-40B4-BE49-F238E27FC236}">
                  <a16:creationId xmlns:a16="http://schemas.microsoft.com/office/drawing/2014/main" id="{A0500B45-CC17-4932-A3DF-4C5B7938A393}"/>
                </a:ext>
              </a:extLst>
            </p:cNvPr>
            <p:cNvSpPr/>
            <p:nvPr/>
          </p:nvSpPr>
          <p:spPr>
            <a:xfrm>
              <a:off x="5782699" y="4877462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2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62">
              <a:extLst>
                <a:ext uri="{FF2B5EF4-FFF2-40B4-BE49-F238E27FC236}">
                  <a16:creationId xmlns:a16="http://schemas.microsoft.com/office/drawing/2014/main" id="{BFC7B447-2CDF-49BC-B8B5-8A807C026C52}"/>
                </a:ext>
              </a:extLst>
            </p:cNvPr>
            <p:cNvSpPr/>
            <p:nvPr/>
          </p:nvSpPr>
          <p:spPr>
            <a:xfrm>
              <a:off x="6914059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y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8" name="Rectangle 63">
              <a:extLst>
                <a:ext uri="{FF2B5EF4-FFF2-40B4-BE49-F238E27FC236}">
                  <a16:creationId xmlns:a16="http://schemas.microsoft.com/office/drawing/2014/main" id="{9ECD3431-F394-4D15-A862-47C27F41C814}"/>
                </a:ext>
              </a:extLst>
            </p:cNvPr>
            <p:cNvSpPr/>
            <p:nvPr/>
          </p:nvSpPr>
          <p:spPr>
            <a:xfrm>
              <a:off x="4656448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1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52615FA0-5C74-429A-B3D8-80CECC5FBC72}"/>
                </a:ext>
              </a:extLst>
            </p:cNvPr>
            <p:cNvSpPr/>
            <p:nvPr/>
          </p:nvSpPr>
          <p:spPr>
            <a:xfrm>
              <a:off x="5782699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2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82" name="Straight Connector 65">
              <a:extLst>
                <a:ext uri="{FF2B5EF4-FFF2-40B4-BE49-F238E27FC236}">
                  <a16:creationId xmlns:a16="http://schemas.microsoft.com/office/drawing/2014/main" id="{3AB3583D-8108-4A45-85AA-E0CCC284DCD8}"/>
                </a:ext>
              </a:extLst>
            </p:cNvPr>
            <p:cNvCxnSpPr>
              <a:stCxn id="77" idx="0"/>
            </p:cNvCxnSpPr>
            <p:nvPr/>
          </p:nvCxnSpPr>
          <p:spPr>
            <a:xfrm flipV="1">
              <a:off x="7398928" y="5445272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66">
              <a:extLst>
                <a:ext uri="{FF2B5EF4-FFF2-40B4-BE49-F238E27FC236}">
                  <a16:creationId xmlns:a16="http://schemas.microsoft.com/office/drawing/2014/main" id="{A90E9F9C-F624-4D51-B0C4-4BD623BAEACB}"/>
                </a:ext>
              </a:extLst>
            </p:cNvPr>
            <p:cNvCxnSpPr>
              <a:stCxn id="78" idx="0"/>
            </p:cNvCxnSpPr>
            <p:nvPr/>
          </p:nvCxnSpPr>
          <p:spPr>
            <a:xfrm flipV="1">
              <a:off x="5141317" y="5445272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67">
              <a:extLst>
                <a:ext uri="{FF2B5EF4-FFF2-40B4-BE49-F238E27FC236}">
                  <a16:creationId xmlns:a16="http://schemas.microsoft.com/office/drawing/2014/main" id="{1A3DDFAB-F949-4CCD-8898-D292EEABF675}"/>
                </a:ext>
              </a:extLst>
            </p:cNvPr>
            <p:cNvCxnSpPr/>
            <p:nvPr/>
          </p:nvCxnSpPr>
          <p:spPr>
            <a:xfrm>
              <a:off x="5141317" y="5436970"/>
              <a:ext cx="2257611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68">
              <a:extLst>
                <a:ext uri="{FF2B5EF4-FFF2-40B4-BE49-F238E27FC236}">
                  <a16:creationId xmlns:a16="http://schemas.microsoft.com/office/drawing/2014/main" id="{EF8B65C6-4E93-4520-8809-238B8021FD77}"/>
                </a:ext>
              </a:extLst>
            </p:cNvPr>
            <p:cNvCxnSpPr>
              <a:stCxn id="81" idx="0"/>
              <a:endCxn id="76" idx="2"/>
            </p:cNvCxnSpPr>
            <p:nvPr/>
          </p:nvCxnSpPr>
          <p:spPr>
            <a:xfrm flipV="1">
              <a:off x="6267568" y="5309462"/>
              <a:ext cx="0" cy="27982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74">
              <a:extLst>
                <a:ext uri="{FF2B5EF4-FFF2-40B4-BE49-F238E27FC236}">
                  <a16:creationId xmlns:a16="http://schemas.microsoft.com/office/drawing/2014/main" id="{84CE3502-4D4F-4B42-91C5-3AA38D067791}"/>
                </a:ext>
              </a:extLst>
            </p:cNvPr>
            <p:cNvCxnSpPr/>
            <p:nvPr/>
          </p:nvCxnSpPr>
          <p:spPr>
            <a:xfrm>
              <a:off x="6270123" y="3933056"/>
              <a:ext cx="2873877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105">
            <a:extLst>
              <a:ext uri="{FF2B5EF4-FFF2-40B4-BE49-F238E27FC236}">
                <a16:creationId xmlns:a16="http://schemas.microsoft.com/office/drawing/2014/main" id="{C0CAFECF-85EA-4C4A-B215-BC589BDF8B8F}"/>
              </a:ext>
            </a:extLst>
          </p:cNvPr>
          <p:cNvGrpSpPr/>
          <p:nvPr/>
        </p:nvGrpSpPr>
        <p:grpSpPr>
          <a:xfrm>
            <a:off x="1495959" y="4877422"/>
            <a:ext cx="9189895" cy="1287818"/>
            <a:chOff x="-26454" y="4805414"/>
            <a:chExt cx="9189895" cy="1287818"/>
          </a:xfrm>
        </p:grpSpPr>
        <p:sp>
          <p:nvSpPr>
            <p:cNvPr id="90" name="Rectangle 101">
              <a:extLst>
                <a:ext uri="{FF2B5EF4-FFF2-40B4-BE49-F238E27FC236}">
                  <a16:creationId xmlns:a16="http://schemas.microsoft.com/office/drawing/2014/main" id="{172D524C-0065-441A-99BF-1F6CE868993A}"/>
                </a:ext>
              </a:extLst>
            </p:cNvPr>
            <p:cNvSpPr/>
            <p:nvPr/>
          </p:nvSpPr>
          <p:spPr>
            <a:xfrm>
              <a:off x="-26454" y="4805414"/>
              <a:ext cx="9161635" cy="576000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AU" dirty="0"/>
                <a:t>Level 2</a:t>
              </a:r>
            </a:p>
          </p:txBody>
        </p:sp>
        <p:sp>
          <p:nvSpPr>
            <p:cNvPr id="91" name="Rectangle 102">
              <a:extLst>
                <a:ext uri="{FF2B5EF4-FFF2-40B4-BE49-F238E27FC236}">
                  <a16:creationId xmlns:a16="http://schemas.microsoft.com/office/drawing/2014/main" id="{74D9D4D0-0F46-4BAA-81BD-BB051EA9436C}"/>
                </a:ext>
              </a:extLst>
            </p:cNvPr>
            <p:cNvSpPr/>
            <p:nvPr/>
          </p:nvSpPr>
          <p:spPr>
            <a:xfrm>
              <a:off x="1806" y="5517232"/>
              <a:ext cx="9161635" cy="576000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AU" dirty="0"/>
                <a:t>Level 1</a:t>
              </a:r>
            </a:p>
          </p:txBody>
        </p:sp>
      </p:grpSp>
      <p:sp>
        <p:nvSpPr>
          <p:cNvPr id="92" name="Slide Number Placeholder 1">
            <a:extLst>
              <a:ext uri="{FF2B5EF4-FFF2-40B4-BE49-F238E27FC236}">
                <a16:creationId xmlns:a16="http://schemas.microsoft.com/office/drawing/2014/main" id="{3CCD238E-A2AF-4630-B013-B6C36EC68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31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Multilevel research: what is it?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F08F0E2-CC3B-4A25-96EE-84A74F5DC76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62935" y="5120296"/>
            <a:ext cx="9151013" cy="576000"/>
          </a:xfrm>
          <a:prstGeom prst="rect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/>
              <a:t>Level 2</a:t>
            </a:r>
          </a:p>
        </p:txBody>
      </p:sp>
      <p:sp>
        <p:nvSpPr>
          <p:cNvPr id="6" name="Rectangle 5"/>
          <p:cNvSpPr/>
          <p:nvPr/>
        </p:nvSpPr>
        <p:spPr>
          <a:xfrm>
            <a:off x="1462935" y="5916877"/>
            <a:ext cx="9151013" cy="576000"/>
          </a:xfrm>
          <a:prstGeom prst="rect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/>
              <a:t>Level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693180" y="5192296"/>
            <a:ext cx="1292982" cy="432000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bg1"/>
                </a:solidFill>
              </a:rPr>
              <a:t>Teacher expectations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97730" y="5988877"/>
            <a:ext cx="1296000" cy="432000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bg1"/>
                </a:solidFill>
              </a:rPr>
              <a:t>Student IQ</a:t>
            </a:r>
          </a:p>
        </p:txBody>
      </p:sp>
      <p:sp>
        <p:nvSpPr>
          <p:cNvPr id="9" name="Rectangle 8"/>
          <p:cNvSpPr/>
          <p:nvPr/>
        </p:nvSpPr>
        <p:spPr>
          <a:xfrm>
            <a:off x="6693180" y="5988877"/>
            <a:ext cx="1292982" cy="432000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bg1"/>
                </a:solidFill>
              </a:rPr>
              <a:t>Student performance</a:t>
            </a:r>
          </a:p>
        </p:txBody>
      </p:sp>
      <p:cxnSp>
        <p:nvCxnSpPr>
          <p:cNvPr id="11" name="Straight Arrow Connector 10"/>
          <p:cNvCxnSpPr>
            <a:stCxn id="7" idx="2"/>
            <a:endCxn id="9" idx="0"/>
          </p:cNvCxnSpPr>
          <p:nvPr/>
        </p:nvCxnSpPr>
        <p:spPr>
          <a:xfrm>
            <a:off x="7339671" y="5624298"/>
            <a:ext cx="0" cy="36458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3"/>
            <a:endCxn id="9" idx="1"/>
          </p:cNvCxnSpPr>
          <p:nvPr/>
        </p:nvCxnSpPr>
        <p:spPr>
          <a:xfrm>
            <a:off x="5393730" y="6204877"/>
            <a:ext cx="129945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2518001" y="1956437"/>
            <a:ext cx="6982112" cy="2817556"/>
            <a:chOff x="1030984" y="3923812"/>
            <a:chExt cx="6982112" cy="2817556"/>
          </a:xfrm>
        </p:grpSpPr>
        <p:sp>
          <p:nvSpPr>
            <p:cNvPr id="43" name="Oval 42"/>
            <p:cNvSpPr/>
            <p:nvPr/>
          </p:nvSpPr>
          <p:spPr>
            <a:xfrm>
              <a:off x="1030984" y="4581128"/>
              <a:ext cx="3491056" cy="21602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AU" dirty="0">
                  <a:solidFill>
                    <a:sysClr val="windowText" lastClr="000000"/>
                  </a:solidFill>
                </a:rPr>
                <a:t>Within-group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4522040" y="4581128"/>
              <a:ext cx="3491056" cy="21602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AU" dirty="0">
                  <a:solidFill>
                    <a:sysClr val="windowText" lastClr="000000"/>
                  </a:solidFill>
                </a:rPr>
                <a:t>Within-group</a:t>
              </a:r>
            </a:p>
          </p:txBody>
        </p:sp>
        <p:sp>
          <p:nvSpPr>
            <p:cNvPr id="45" name="Arc 44"/>
            <p:cNvSpPr/>
            <p:nvPr/>
          </p:nvSpPr>
          <p:spPr>
            <a:xfrm>
              <a:off x="4004846" y="4293144"/>
              <a:ext cx="1099036" cy="432000"/>
            </a:xfrm>
            <a:prstGeom prst="arc">
              <a:avLst>
                <a:gd name="adj1" fmla="val 10758229"/>
                <a:gd name="adj2" fmla="val 0"/>
              </a:avLst>
            </a:prstGeom>
            <a:ln w="38100">
              <a:solidFill>
                <a:schemeClr val="tx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72633" y="3923812"/>
              <a:ext cx="1763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Between-group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647299" y="1965681"/>
            <a:ext cx="7983718" cy="2088232"/>
            <a:chOff x="1160282" y="3933056"/>
            <a:chExt cx="7983718" cy="2088232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6267568" y="3933056"/>
              <a:ext cx="0" cy="97650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2289088" y="4877414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1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417893" y="5589240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x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60282" y="5589240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1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289088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2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53" name="Straight Connector 52"/>
            <p:cNvCxnSpPr>
              <a:stCxn id="50" idx="0"/>
            </p:cNvCxnSpPr>
            <p:nvPr/>
          </p:nvCxnSpPr>
          <p:spPr>
            <a:xfrm flipV="1">
              <a:off x="3902762" y="5445224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51" idx="0"/>
            </p:cNvCxnSpPr>
            <p:nvPr/>
          </p:nvCxnSpPr>
          <p:spPr>
            <a:xfrm flipV="1">
              <a:off x="1645151" y="5445224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645151" y="5436922"/>
              <a:ext cx="2257611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52" idx="0"/>
              <a:endCxn id="49" idx="2"/>
            </p:cNvCxnSpPr>
            <p:nvPr/>
          </p:nvCxnSpPr>
          <p:spPr>
            <a:xfrm flipV="1">
              <a:off x="2773957" y="5309414"/>
              <a:ext cx="0" cy="279874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5782699" y="4077072"/>
              <a:ext cx="969738" cy="432000"/>
            </a:xfrm>
            <a:prstGeom prst="rect">
              <a:avLst/>
            </a:prstGeom>
            <a:pattFill prst="pct5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tx1"/>
                  </a:solidFill>
                </a:rPr>
                <a:t>School 1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077745" y="4877462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z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59" name="Straight Connector 58"/>
            <p:cNvCxnSpPr>
              <a:stCxn id="58" idx="0"/>
            </p:cNvCxnSpPr>
            <p:nvPr/>
          </p:nvCxnSpPr>
          <p:spPr>
            <a:xfrm flipV="1">
              <a:off x="8562613" y="4733446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2800673" y="4725096"/>
              <a:ext cx="0" cy="184412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2800673" y="4725096"/>
              <a:ext cx="5761941" cy="835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5782699" y="4877462"/>
              <a:ext cx="969738" cy="4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</a:rPr>
                <a:t>Class 2</a:t>
              </a:r>
              <a:endParaRPr lang="en-AU" sz="1600" dirty="0">
                <a:solidFill>
                  <a:schemeClr val="bg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914059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y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656448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1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82699" y="5589288"/>
              <a:ext cx="969738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accent1">
                      <a:lumMod val="75000"/>
                    </a:schemeClr>
                  </a:solidFill>
                </a:rPr>
                <a:t>Student 2</a:t>
              </a:r>
              <a:endParaRPr lang="en-AU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66" name="Straight Connector 65"/>
            <p:cNvCxnSpPr>
              <a:stCxn id="63" idx="0"/>
            </p:cNvCxnSpPr>
            <p:nvPr/>
          </p:nvCxnSpPr>
          <p:spPr>
            <a:xfrm flipV="1">
              <a:off x="7398928" y="5445272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64" idx="0"/>
            </p:cNvCxnSpPr>
            <p:nvPr/>
          </p:nvCxnSpPr>
          <p:spPr>
            <a:xfrm flipV="1">
              <a:off x="5141317" y="5445272"/>
              <a:ext cx="0" cy="14401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5141317" y="5436970"/>
              <a:ext cx="2257611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5" idx="0"/>
              <a:endCxn id="62" idx="2"/>
            </p:cNvCxnSpPr>
            <p:nvPr/>
          </p:nvCxnSpPr>
          <p:spPr>
            <a:xfrm flipV="1">
              <a:off x="6267568" y="5309462"/>
              <a:ext cx="0" cy="27982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6270123" y="3933056"/>
              <a:ext cx="2873877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460565" y="2838039"/>
            <a:ext cx="9189895" cy="1287818"/>
            <a:chOff x="-26454" y="4805414"/>
            <a:chExt cx="9189895" cy="1287818"/>
          </a:xfrm>
        </p:grpSpPr>
        <p:sp>
          <p:nvSpPr>
            <p:cNvPr id="72" name="Rectangle 71"/>
            <p:cNvSpPr/>
            <p:nvPr/>
          </p:nvSpPr>
          <p:spPr>
            <a:xfrm>
              <a:off x="-26454" y="4805414"/>
              <a:ext cx="9170454" cy="576000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AU" dirty="0"/>
                <a:t>Level 2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-26454" y="5517232"/>
              <a:ext cx="9189895" cy="576000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AU" dirty="0"/>
                <a:t>Level 1</a:t>
              </a:r>
            </a:p>
          </p:txBody>
        </p:sp>
      </p:grpSp>
      <p:sp>
        <p:nvSpPr>
          <p:cNvPr id="74" name="Slide Number Placeholder 1">
            <a:extLst>
              <a:ext uri="{FF2B5EF4-FFF2-40B4-BE49-F238E27FC236}">
                <a16:creationId xmlns:a16="http://schemas.microsoft.com/office/drawing/2014/main" id="{AE50A06E-EF20-442F-A80C-75C914B3EA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lvl="1" indent="-457200"/>
            <a:r>
              <a:rPr lang="en-AU" dirty="0"/>
              <a:t>Aggregate individual-level variables</a:t>
            </a:r>
          </a:p>
          <a:p>
            <a:pPr marL="809625" lvl="2">
              <a:buClr>
                <a:srgbClr val="FF0000"/>
              </a:buClr>
              <a:buFont typeface="Calibri" panose="020F0502020204030204" pitchFamily="34" charset="0"/>
              <a:buChar char="Χ"/>
            </a:pPr>
            <a:r>
              <a:rPr lang="en-AU" dirty="0"/>
              <a:t>Individual variance is lost (IQ)</a:t>
            </a:r>
          </a:p>
          <a:p>
            <a:pPr marL="809625" lvl="2">
              <a:buClr>
                <a:srgbClr val="FF0000"/>
              </a:buClr>
              <a:buFont typeface="Calibri" panose="020F0502020204030204" pitchFamily="34" charset="0"/>
              <a:buChar char="Χ"/>
            </a:pPr>
            <a:r>
              <a:rPr lang="en-AU" dirty="0"/>
              <a:t>Effects get inflated because of the loss of variance</a:t>
            </a:r>
          </a:p>
          <a:p>
            <a:pPr marL="457200" lvl="1" indent="-457200"/>
            <a:r>
              <a:rPr lang="en-AU" dirty="0"/>
              <a:t>Assign group-level variables to individuals</a:t>
            </a:r>
          </a:p>
          <a:p>
            <a:pPr marL="809625" lvl="2">
              <a:buClr>
                <a:srgbClr val="FF0000"/>
              </a:buClr>
              <a:buFont typeface="Calibri" panose="020F0502020204030204" pitchFamily="34" charset="0"/>
              <a:buChar char="Χ"/>
            </a:pPr>
            <a:r>
              <a:rPr lang="en-AU" dirty="0"/>
              <a:t>Violation of ‘independence of observations’ (correlated error terms)</a:t>
            </a:r>
          </a:p>
          <a:p>
            <a:pPr marL="85725" lvl="1" indent="0">
              <a:buClr>
                <a:srgbClr val="FF0000"/>
              </a:buClr>
              <a:buNone/>
            </a:pPr>
            <a:r>
              <a:rPr lang="en-AU" dirty="0"/>
              <a:t>==&gt; Hierarchical Linear </a:t>
            </a:r>
            <a:r>
              <a:rPr lang="en-AU" dirty="0" err="1"/>
              <a:t>Modeling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Multilevel research: traditional approaches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3D1D85-1B65-4F96-8F33-7A18192FA85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0D18305-B56E-4B79-8533-46DAB7B08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9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Assumptions that apply for regression</a:t>
            </a:r>
          </a:p>
          <a:p>
            <a:pPr lvl="1"/>
            <a:r>
              <a:rPr lang="en-AU" dirty="0"/>
              <a:t>(Reliable and valid measurement model)</a:t>
            </a:r>
          </a:p>
          <a:p>
            <a:pPr lvl="1"/>
            <a:r>
              <a:rPr lang="en-AU" dirty="0"/>
              <a:t>Linearity</a:t>
            </a:r>
          </a:p>
          <a:p>
            <a:pPr lvl="1"/>
            <a:r>
              <a:rPr lang="en-AU" dirty="0"/>
              <a:t>Normality</a:t>
            </a:r>
          </a:p>
          <a:p>
            <a:pPr lvl="1"/>
            <a:r>
              <a:rPr lang="en-AU" dirty="0"/>
              <a:t>Independence</a:t>
            </a:r>
          </a:p>
          <a:p>
            <a:pPr lvl="1"/>
            <a:r>
              <a:rPr lang="en-AU" dirty="0"/>
              <a:t>Homoscedasticity (homogeneity of variance)</a:t>
            </a:r>
          </a:p>
          <a:p>
            <a:r>
              <a:rPr lang="en-AU" dirty="0"/>
              <a:t>However: </a:t>
            </a:r>
          </a:p>
          <a:p>
            <a:pPr lvl="1"/>
            <a:r>
              <a:rPr lang="en-AU" dirty="0"/>
              <a:t>Independence and homoscedasticity only within-group</a:t>
            </a:r>
          </a:p>
          <a:p>
            <a:pPr lvl="1"/>
            <a:r>
              <a:rPr lang="en-AU" dirty="0"/>
              <a:t>Additional assumptions when using peer-ratings (e.g. students rate teacher)</a:t>
            </a:r>
          </a:p>
          <a:p>
            <a:pPr marL="891540" lvl="2" indent="-342900">
              <a:buFont typeface="+mj-lt"/>
              <a:buAutoNum type="alphaLcPeriod"/>
              <a:tabLst>
                <a:tab pos="8039100" algn="r"/>
              </a:tabLst>
            </a:pPr>
            <a:r>
              <a:rPr lang="en-AU" dirty="0"/>
              <a:t>Inter-</a:t>
            </a:r>
            <a:r>
              <a:rPr lang="en-AU" dirty="0" err="1"/>
              <a:t>rater</a:t>
            </a:r>
            <a:r>
              <a:rPr lang="en-AU" dirty="0"/>
              <a:t> consistency</a:t>
            </a:r>
          </a:p>
          <a:p>
            <a:pPr marL="891540" lvl="2" indent="-342900">
              <a:buFont typeface="+mj-lt"/>
              <a:buAutoNum type="alphaLcPeriod"/>
            </a:pPr>
            <a:r>
              <a:rPr lang="en-AU" dirty="0"/>
              <a:t>Reliability of group means</a:t>
            </a:r>
          </a:p>
          <a:p>
            <a:pPr marL="891540" lvl="2" indent="-342900">
              <a:buFont typeface="+mj-lt"/>
              <a:buAutoNum type="alphaLcPeriod"/>
            </a:pPr>
            <a:r>
              <a:rPr lang="en-AU" dirty="0"/>
              <a:t>Inter-</a:t>
            </a:r>
            <a:r>
              <a:rPr lang="en-AU" dirty="0" err="1"/>
              <a:t>rater</a:t>
            </a:r>
            <a:r>
              <a:rPr lang="en-AU" dirty="0"/>
              <a:t> agreement</a:t>
            </a:r>
          </a:p>
          <a:p>
            <a:pPr lvl="3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Assumptions, agreement and reliability (1)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C594869-E342-4078-9A2F-68F327C029A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images.books24x7.com/bookimages/id_5642/fig11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8" y="2996952"/>
            <a:ext cx="1470745" cy="89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trath.ac.uk/media/faculties/hass/appliededucationalresearch/mod4unit6/linearity_clip_image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1988840"/>
            <a:ext cx="1470744" cy="89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s.books24x7.com/bookimages/id_5642/fig11-10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" r="1738"/>
          <a:stretch/>
        </p:blipFill>
        <p:spPr bwMode="auto">
          <a:xfrm>
            <a:off x="9398796" y="2999333"/>
            <a:ext cx="942975" cy="89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CCDB3A5-A265-422C-BD48-57010445A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8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lphaLcPeriod"/>
                  <a:tabLst>
                    <a:tab pos="8836025" algn="r"/>
                    <a:tab pos="8890000" algn="l"/>
                  </a:tabLst>
                </a:pPr>
                <a:r>
                  <a:rPr lang="en-AU" sz="2000" dirty="0"/>
                  <a:t>Inter-</a:t>
                </a:r>
                <a:r>
                  <a:rPr lang="en-AU" sz="2000" dirty="0" err="1"/>
                  <a:t>rater</a:t>
                </a:r>
                <a:r>
                  <a:rPr lang="en-AU" sz="2000" dirty="0"/>
                  <a:t> consistency: </a:t>
                </a:r>
                <a:r>
                  <a:rPr lang="en-AU" sz="2000" dirty="0" err="1"/>
                  <a:t>Intraclass</a:t>
                </a:r>
                <a:r>
                  <a:rPr lang="en-AU" sz="2000" dirty="0"/>
                  <a:t> Correlation (1) (ICC(1))	</a:t>
                </a:r>
                <a:br>
                  <a:rPr lang="en-AU" sz="2000" dirty="0"/>
                </a:br>
                <a:r>
                  <a:rPr lang="en-AU" sz="2000" dirty="0"/>
                  <a:t>	</a:t>
                </a:r>
                <a:endParaRPr lang="en-AU" sz="1800" dirty="0"/>
              </a:p>
              <a:p>
                <a:pPr lvl="1"/>
                <a:r>
                  <a:rPr lang="en-AU" sz="1800" dirty="0">
                    <a:ea typeface="Cambria Math"/>
                  </a:rPr>
                  <a:t>ICC(1)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AU" sz="18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18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00</m:t>
                            </m:r>
                          </m:sub>
                        </m:sSub>
                      </m:num>
                      <m:den>
                        <m:r>
                          <a:rPr lang="en-AU" sz="1800" i="1" dirty="0">
                            <a:latin typeface="Cambria Math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AU" sz="18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00</m:t>
                            </m:r>
                          </m:sub>
                        </m:sSub>
                        <m:r>
                          <a:rPr lang="en-AU" sz="1800" i="1" dirty="0">
                            <a:latin typeface="Cambria Math"/>
                            <a:ea typeface="Cambria Math"/>
                          </a:rPr>
                          <m:t> + </m:t>
                        </m:r>
                        <m:sSup>
                          <m:sSupPr>
                            <m:ctrlPr>
                              <a:rPr lang="en-AU" sz="18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en-AU" sz="1800" i="1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AU" sz="1800" i="1" dirty="0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AU" sz="1800" dirty="0"/>
                  <a:t> </a:t>
                </a:r>
                <a:endParaRPr lang="en-AU" sz="1800" i="1" dirty="0">
                  <a:latin typeface="Cambria Math"/>
                  <a:ea typeface="Cambria Math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AU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AU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AU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00</m:t>
                        </m:r>
                      </m:sub>
                    </m:sSub>
                  </m:oMath>
                </a14:m>
                <a:r>
                  <a:rPr lang="en-AU" dirty="0">
                    <a:solidFill>
                      <a:schemeClr val="tx1"/>
                    </a:solidFill>
                  </a:rPr>
                  <a:t> = between-group variance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AU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AU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AU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dirty="0">
                    <a:solidFill>
                      <a:schemeClr val="tx1"/>
                    </a:solidFill>
                  </a:rPr>
                  <a:t> = within-group variance</a:t>
                </a:r>
              </a:p>
              <a:p>
                <a:pPr lvl="3">
                  <a:buFont typeface="Wingdings" panose="05000000000000000000" pitchFamily="2" charset="2"/>
                  <a:buChar char="Ø"/>
                </a:pPr>
                <a:r>
                  <a:rPr lang="en-AU" dirty="0"/>
                  <a:t>Part of variance that is explained by between-group variance (i.e. by group membership)</a:t>
                </a:r>
              </a:p>
              <a:p>
                <a:pPr lvl="1"/>
                <a:endParaRPr lang="en-AU" sz="1800" dirty="0"/>
              </a:p>
              <a:p>
                <a:pPr lvl="1"/>
                <a:r>
                  <a:rPr lang="en-AU" sz="1800" dirty="0"/>
                  <a:t>From ANOVA: ICC(1)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AU" sz="1800">
                            <a:latin typeface="Cambria Math"/>
                            <a:ea typeface="Cambria Math"/>
                          </a:rPr>
                          <m:t>MSB</m:t>
                        </m:r>
                        <m:r>
                          <a:rPr lang="en-AU" sz="1800">
                            <a:latin typeface="Cambria Math"/>
                            <a:ea typeface="Cambria Math"/>
                          </a:rPr>
                          <m:t> − </m:t>
                        </m:r>
                        <m:r>
                          <m:rPr>
                            <m:sty m:val="p"/>
                          </m:rPr>
                          <a:rPr lang="en-AU" sz="1800">
                            <a:latin typeface="Cambria Math"/>
                            <a:ea typeface="Cambria Math"/>
                          </a:rPr>
                          <m:t>MSW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1800">
                            <a:latin typeface="Cambria Math"/>
                            <a:ea typeface="Cambria Math"/>
                          </a:rPr>
                          <m:t>MSB</m:t>
                        </m:r>
                        <m:r>
                          <a:rPr lang="en-AU" sz="1800">
                            <a:latin typeface="Cambria Math"/>
                            <a:ea typeface="Cambria Math"/>
                          </a:rPr>
                          <m:t>+[</m:t>
                        </m:r>
                        <m:d>
                          <m:dPr>
                            <m:ctrlPr>
                              <a:rPr lang="en-AU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1800">
                                <a:latin typeface="Cambria Math"/>
                                <a:ea typeface="Cambria Math"/>
                              </a:rPr>
                              <m:t>k</m:t>
                            </m:r>
                            <m:r>
                              <a:rPr lang="en-AU" sz="180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en-AU" sz="1800">
                            <a:latin typeface="Cambria Math"/>
                            <a:ea typeface="Cambria Math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en-AU" sz="1800">
                            <a:latin typeface="Cambria Math"/>
                            <a:ea typeface="Cambria Math"/>
                          </a:rPr>
                          <m:t>MSW</m:t>
                        </m:r>
                        <m:r>
                          <a:rPr lang="en-AU" sz="1800">
                            <a:latin typeface="Cambria Math"/>
                            <a:ea typeface="Cambria Math"/>
                          </a:rPr>
                          <m:t>]</m:t>
                        </m:r>
                      </m:den>
                    </m:f>
                  </m:oMath>
                </a14:m>
                <a:endParaRPr lang="en-AU" sz="1800" dirty="0"/>
              </a:p>
              <a:p>
                <a:pPr lvl="2"/>
                <a:r>
                  <a:rPr lang="en-AU" dirty="0">
                    <a:solidFill>
                      <a:schemeClr val="tx1"/>
                    </a:solidFill>
                  </a:rPr>
                  <a:t>MSB = between-group mean square</a:t>
                </a:r>
              </a:p>
              <a:p>
                <a:pPr lvl="2"/>
                <a:r>
                  <a:rPr lang="en-AU" dirty="0">
                    <a:solidFill>
                      <a:schemeClr val="tx1"/>
                    </a:solidFill>
                  </a:rPr>
                  <a:t>MSW = within-group mean square</a:t>
                </a:r>
              </a:p>
              <a:p>
                <a:pPr lvl="2"/>
                <a:r>
                  <a:rPr lang="en-AU" dirty="0">
                    <a:solidFill>
                      <a:schemeClr val="tx1"/>
                    </a:solidFill>
                  </a:rPr>
                  <a:t>k = within-group size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485" t="-1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Assumptions, agreement and reliability (2)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1BFE8E5-03E3-4A1C-8F25-367D5C2DE3A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436787" y="6044962"/>
            <a:ext cx="1465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(</a:t>
            </a:r>
            <a:r>
              <a:rPr lang="en-AU" dirty="0" err="1"/>
              <a:t>Bliese</a:t>
            </a:r>
            <a:r>
              <a:rPr lang="en-AU" dirty="0"/>
              <a:t>, 2000)</a:t>
            </a:r>
            <a:endParaRPr 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7506E08-1C57-437A-AB9C-52F194930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91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lphaLcPeriod" startAt="2"/>
                  <a:tabLst>
                    <a:tab pos="7981950" algn="r"/>
                  </a:tabLst>
                </a:pPr>
                <a:r>
                  <a:rPr lang="en-AU" sz="2000" dirty="0"/>
                  <a:t>Reliability of group means: </a:t>
                </a:r>
                <a:r>
                  <a:rPr lang="en-AU" sz="2000" dirty="0" err="1"/>
                  <a:t>Intraclass</a:t>
                </a:r>
                <a:r>
                  <a:rPr lang="en-AU" sz="2000" dirty="0"/>
                  <a:t> Correlation (2) (ICC(2))</a:t>
                </a:r>
                <a:r>
                  <a:rPr lang="en-AU" sz="1800" dirty="0"/>
                  <a:t> 	</a:t>
                </a:r>
                <a:endParaRPr lang="en-AU" sz="2000" dirty="0"/>
              </a:p>
              <a:p>
                <a:pPr lvl="1"/>
                <a:endParaRPr lang="en-AU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AU" dirty="0">
                    <a:solidFill>
                      <a:schemeClr val="tx1"/>
                    </a:solidFill>
                  </a:rPr>
                  <a:t>From ANOVA: ICC(2)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MSB</m:t>
                        </m:r>
                        <m: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− </m:t>
                        </m:r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MSW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MSB</m:t>
                        </m:r>
                      </m:den>
                    </m:f>
                  </m:oMath>
                </a14:m>
                <a:endParaRPr lang="en-AU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AU" dirty="0"/>
                  <a:t>MSB = between-group mean square</a:t>
                </a:r>
              </a:p>
              <a:p>
                <a:pPr lvl="2"/>
                <a:r>
                  <a:rPr lang="en-AU" dirty="0"/>
                  <a:t>MSW = within-group mean square</a:t>
                </a:r>
              </a:p>
              <a:p>
                <a:pPr lvl="3">
                  <a:buFont typeface="Wingdings" panose="05000000000000000000" pitchFamily="2" charset="2"/>
                  <a:buChar char="Ø"/>
                </a:pPr>
                <a:r>
                  <a:rPr lang="en-AU" sz="2000" dirty="0"/>
                  <a:t>Part of between group variance that is not explained by within-group variance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485" t="-1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Assumptions, agreement and reliability (3)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2F31443-AA98-4795-96B5-1409861D3E3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597743" y="5966381"/>
            <a:ext cx="1465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(</a:t>
            </a:r>
            <a:r>
              <a:rPr lang="en-AU" dirty="0" err="1"/>
              <a:t>Bliese</a:t>
            </a:r>
            <a:r>
              <a:rPr lang="en-AU" dirty="0"/>
              <a:t>, 2000)</a:t>
            </a:r>
            <a:endParaRPr 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40E112D-CD3D-4605-92F3-13253FDF2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3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7981950" algn="r"/>
                  </a:tabLst>
                </a:pPr>
                <a:r>
                  <a:rPr lang="en-AU" sz="2000" dirty="0"/>
                  <a:t>c. Within-group inter-</a:t>
                </a:r>
                <a:r>
                  <a:rPr lang="en-AU" sz="2000" dirty="0" err="1"/>
                  <a:t>rater</a:t>
                </a:r>
                <a:r>
                  <a:rPr lang="en-AU" sz="2000" dirty="0"/>
                  <a:t> agreement: </a:t>
                </a:r>
                <a:r>
                  <a:rPr lang="en-AU" sz="2000" i="1" dirty="0"/>
                  <a:t>r*</a:t>
                </a:r>
                <a:r>
                  <a:rPr lang="en-AU" sz="2000" i="1" baseline="-25000" dirty="0" err="1"/>
                  <a:t>wg</a:t>
                </a:r>
                <a:r>
                  <a:rPr lang="en-AU" sz="2000" dirty="0"/>
                  <a:t>	</a:t>
                </a:r>
                <a:endParaRPr lang="en-AU" sz="2000" i="1" baseline="-25000" dirty="0"/>
              </a:p>
              <a:p>
                <a:pPr lvl="1"/>
                <a:endParaRPr lang="en-AU" i="1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AU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1800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AU" sz="1800" i="1">
                            <a:latin typeface="Cambria Math"/>
                          </a:rPr>
                          <m:t>𝑤𝑔</m:t>
                        </m:r>
                      </m:sub>
                      <m:sup>
                        <m:r>
                          <a:rPr lang="en-AU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bSup>
                    <m:r>
                      <a:rPr lang="en-AU" sz="1800" i="1">
                        <a:latin typeface="Cambria Math"/>
                        <a:ea typeface="Cambria Math"/>
                      </a:rPr>
                      <m:t>=1 − </m:t>
                    </m:r>
                    <m:f>
                      <m:fPr>
                        <m:ctrlPr>
                          <a:rPr lang="en-AU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AU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en-AU" sz="18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AU" sz="1800" i="1">
                                    <a:latin typeface="Cambria Math"/>
                                    <a:ea typeface="Cambria Math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AU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  <m:sup>
                            <m:r>
                              <a:rPr lang="en-AU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AU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AU" sz="18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AU" sz="1800" i="1">
                                <a:latin typeface="Cambria Math"/>
                                <a:ea typeface="Cambria Math"/>
                              </a:rPr>
                              <m:t>𝐸𝑈</m:t>
                            </m:r>
                          </m:sub>
                          <m:sup>
                            <m:r>
                              <a:rPr lang="en-AU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AU" sz="1800" i="1" baseline="-25000" dirty="0"/>
              </a:p>
              <a:p>
                <a:pPr lvl="2"/>
                <a14:m>
                  <m:oMath xmlns:m="http://schemas.openxmlformats.org/officeDocument/2006/math">
                    <m:sSubSup>
                      <m:sSubSupPr>
                        <m:ctrlPr>
                          <a:rPr lang="en-A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acc>
                          <m:accPr>
                            <m:chr m:val="̅"/>
                            <m:ctrlPr>
                              <a:rPr lang="en-AU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σ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x</m:t>
                        </m:r>
                      </m:sub>
                      <m:sup>
                        <m: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AU" dirty="0">
                    <a:solidFill>
                      <a:schemeClr val="tx1"/>
                    </a:solidFill>
                  </a:rPr>
                  <a:t> = average within-group variance</a:t>
                </a:r>
              </a:p>
              <a:p>
                <a:pPr lvl="2"/>
                <a14:m>
                  <m:oMath xmlns:m="http://schemas.openxmlformats.org/officeDocument/2006/math">
                    <m:sSubSup>
                      <m:sSubSupPr>
                        <m:ctrlPr>
                          <a:rPr lang="en-A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EU</m:t>
                        </m:r>
                      </m:sub>
                      <m:sup>
                        <m:r>
                          <a:rPr lang="en-AU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AU" dirty="0">
                    <a:solidFill>
                      <a:schemeClr val="tx1"/>
                    </a:solidFill>
                  </a:rPr>
                  <a:t> = variance under uniform distribution = </a:t>
                </a:r>
                <a14:m>
                  <m:oMath xmlns:m="http://schemas.openxmlformats.org/officeDocument/2006/math">
                    <m:r>
                      <a:rPr lang="en-AU" i="1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A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AU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AU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−1)/12</m:t>
                    </m:r>
                  </m:oMath>
                </a14:m>
                <a:r>
                  <a:rPr lang="en-AU" dirty="0">
                    <a:solidFill>
                      <a:schemeClr val="tx1"/>
                    </a:solidFill>
                  </a:rPr>
                  <a:t> 		with </a:t>
                </a:r>
                <a:r>
                  <a:rPr lang="en-AU" i="1" dirty="0">
                    <a:solidFill>
                      <a:schemeClr val="tx1"/>
                    </a:solidFill>
                  </a:rPr>
                  <a:t>A</a:t>
                </a:r>
                <a:r>
                  <a:rPr lang="en-AU" dirty="0">
                    <a:solidFill>
                      <a:schemeClr val="tx1"/>
                    </a:solidFill>
                  </a:rPr>
                  <a:t> = number of response categories</a:t>
                </a:r>
              </a:p>
              <a:p>
                <a:pPr lvl="3">
                  <a:buFont typeface="Wingdings" panose="05000000000000000000" pitchFamily="2" charset="2"/>
                  <a:buChar char="Ø"/>
                </a:pPr>
                <a:endParaRPr lang="en-AU" dirty="0"/>
              </a:p>
              <a:p>
                <a:pPr lvl="3">
                  <a:buFont typeface="Wingdings" panose="05000000000000000000" pitchFamily="2" charset="2"/>
                  <a:buChar char="Ø"/>
                </a:pPr>
                <a:r>
                  <a:rPr lang="en-AU" dirty="0"/>
                  <a:t>Ratio of average within-group variance per estimated variance without groups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592" t="-1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Assumptions, agreement and </a:t>
            </a:r>
            <a:r>
              <a:rPr lang="en-AU" sz="3600"/>
              <a:t>reliability (4)</a:t>
            </a:r>
            <a:endParaRPr lang="en-AU" sz="36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B688EF2-E96D-40A0-8A8A-8DA1FFD4D8F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05800" y="6096000"/>
            <a:ext cx="339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(</a:t>
            </a:r>
            <a:r>
              <a:rPr lang="en-AU" dirty="0" err="1"/>
              <a:t>Lindell</a:t>
            </a:r>
            <a:r>
              <a:rPr lang="en-AU" dirty="0"/>
              <a:t>, Brandt, &amp; Whitney, 1999)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21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AU" dirty="0"/>
              <a:t>Two variables (e.g. regression): spread of errors/residuals is equal across different values  of </a:t>
            </a:r>
            <a:r>
              <a:rPr lang="en-AU" i="1" dirty="0"/>
              <a:t>x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Recap: Homoscedasticity / Homogeneity of Variance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3E16C1-58FD-49E6-AF33-117D3AB743B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7283" y="2302934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AU" sz="2400" dirty="0"/>
          </a:p>
        </p:txBody>
      </p:sp>
      <p:pic>
        <p:nvPicPr>
          <p:cNvPr id="8" name="Picture 7" descr="220px-Heteroscedasticit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43" y="2910328"/>
            <a:ext cx="4970552" cy="3185672"/>
          </a:xfrm>
          <a:prstGeom prst="rect">
            <a:avLst/>
          </a:prstGeom>
        </p:spPr>
      </p:pic>
      <p:pic>
        <p:nvPicPr>
          <p:cNvPr id="9" name="Picture 8" descr="preview0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901246"/>
            <a:ext cx="50482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1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AU" dirty="0"/>
              <a:t>In many statistical tests</a:t>
            </a:r>
          </a:p>
          <a:p>
            <a:pPr lvl="1"/>
            <a:r>
              <a:rPr lang="en-AU" dirty="0"/>
              <a:t>Sampling distribution is normally distributed</a:t>
            </a:r>
            <a:br>
              <a:rPr lang="en-AU" dirty="0"/>
            </a:br>
            <a:r>
              <a:rPr lang="en-AU" dirty="0"/>
              <a:t>--&gt; test normality of sample</a:t>
            </a:r>
          </a:p>
          <a:p>
            <a:pPr lvl="2"/>
            <a:r>
              <a:rPr lang="en-AU" dirty="0"/>
              <a:t>Visually testing normality of (sub-)sample data</a:t>
            </a:r>
          </a:p>
          <a:p>
            <a:pPr lvl="3"/>
            <a:r>
              <a:rPr lang="en-AU" dirty="0"/>
              <a:t>Histograms (see slide 10)</a:t>
            </a:r>
          </a:p>
          <a:p>
            <a:pPr lvl="3"/>
            <a:r>
              <a:rPr lang="en-AU" dirty="0"/>
              <a:t>Q-Q plots: theoretical vs. actual </a:t>
            </a:r>
            <a:r>
              <a:rPr lang="en-AU" dirty="0" err="1"/>
              <a:t>quantiles</a:t>
            </a:r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Recap: Normality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330781-E3B2-4C80-B476-D1A54AFD901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7283" y="2302934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AU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3949700"/>
            <a:ext cx="3149600" cy="2755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77400" y="6182380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/>
              <a:t>"Normal normal </a:t>
            </a:r>
            <a:r>
              <a:rPr lang="en-AU" sz="1400" dirty="0" err="1"/>
              <a:t>qq</a:t>
            </a:r>
            <a:r>
              <a:rPr lang="en-AU" sz="1400" dirty="0"/>
              <a:t>" by </a:t>
            </a:r>
            <a:r>
              <a:rPr lang="en-AU" sz="1400" dirty="0" err="1"/>
              <a:t>Skbkekas</a:t>
            </a:r>
            <a:r>
              <a:rPr lang="en-AU" sz="1400" dirty="0"/>
              <a:t> - Wikipedia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066801" y="6324600"/>
            <a:ext cx="5228421" cy="0"/>
          </a:xfrm>
          <a:prstGeom prst="line">
            <a:avLst/>
          </a:prstGeom>
          <a:ln w="25400"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066802" y="4572000"/>
            <a:ext cx="5105399" cy="1752600"/>
            <a:chOff x="4494212" y="4038600"/>
            <a:chExt cx="5150135" cy="1224775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494212" y="4038600"/>
              <a:ext cx="2594126" cy="1224775"/>
            </a:xfrm>
            <a:custGeom>
              <a:avLst/>
              <a:gdLst>
                <a:gd name="T0" fmla="*/ 0 w 2942706"/>
                <a:gd name="T1" fmla="*/ 1586230 h 1481892"/>
                <a:gd name="T2" fmla="*/ 1339994 w 2942706"/>
                <a:gd name="T3" fmla="*/ 1337086 h 1481892"/>
                <a:gd name="T4" fmla="*/ 2255111 w 2942706"/>
                <a:gd name="T5" fmla="*/ 233732 h 1481892"/>
                <a:gd name="T6" fmla="*/ 2892425 w 2942706"/>
                <a:gd name="T7" fmla="*/ 2384 h 14818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2706" h="1481892">
                  <a:moveTo>
                    <a:pt x="0" y="1481892"/>
                  </a:moveTo>
                  <a:cubicBezTo>
                    <a:pt x="490451" y="1470808"/>
                    <a:pt x="980903" y="1459725"/>
                    <a:pt x="1363288" y="1249136"/>
                  </a:cubicBezTo>
                  <a:cubicBezTo>
                    <a:pt x="1745674" y="1038547"/>
                    <a:pt x="2031077" y="426176"/>
                    <a:pt x="2294313" y="218358"/>
                  </a:cubicBezTo>
                  <a:cubicBezTo>
                    <a:pt x="2557549" y="10540"/>
                    <a:pt x="2805969" y="-8164"/>
                    <a:pt x="2942706" y="2227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 flipH="1">
              <a:off x="7050131" y="4038600"/>
              <a:ext cx="2594216" cy="1224775"/>
            </a:xfrm>
            <a:custGeom>
              <a:avLst/>
              <a:gdLst>
                <a:gd name="T0" fmla="*/ 0 w 2942706"/>
                <a:gd name="T1" fmla="*/ 1586230 h 1481892"/>
                <a:gd name="T2" fmla="*/ 1339994 w 2942706"/>
                <a:gd name="T3" fmla="*/ 1337086 h 1481892"/>
                <a:gd name="T4" fmla="*/ 2255111 w 2942706"/>
                <a:gd name="T5" fmla="*/ 233732 h 1481892"/>
                <a:gd name="T6" fmla="*/ 2892425 w 2942706"/>
                <a:gd name="T7" fmla="*/ 2384 h 14818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2706" h="1481892">
                  <a:moveTo>
                    <a:pt x="0" y="1481892"/>
                  </a:moveTo>
                  <a:cubicBezTo>
                    <a:pt x="490451" y="1470808"/>
                    <a:pt x="980903" y="1459725"/>
                    <a:pt x="1363288" y="1249136"/>
                  </a:cubicBezTo>
                  <a:cubicBezTo>
                    <a:pt x="1745674" y="1038547"/>
                    <a:pt x="2031077" y="426176"/>
                    <a:pt x="2294313" y="218358"/>
                  </a:cubicBezTo>
                  <a:cubicBezTo>
                    <a:pt x="2557549" y="10540"/>
                    <a:pt x="2805969" y="-8164"/>
                    <a:pt x="2942706" y="2227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2003233" y="6324600"/>
            <a:ext cx="4291988" cy="0"/>
          </a:xfrm>
          <a:prstGeom prst="line">
            <a:avLst/>
          </a:prstGeom>
          <a:ln w="25400"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1981201" y="4267200"/>
            <a:ext cx="3276600" cy="2057400"/>
            <a:chOff x="4494212" y="4038600"/>
            <a:chExt cx="5150135" cy="1224775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494212" y="4038600"/>
              <a:ext cx="2594126" cy="1224775"/>
            </a:xfrm>
            <a:custGeom>
              <a:avLst/>
              <a:gdLst>
                <a:gd name="T0" fmla="*/ 0 w 2942706"/>
                <a:gd name="T1" fmla="*/ 1586230 h 1481892"/>
                <a:gd name="T2" fmla="*/ 1339994 w 2942706"/>
                <a:gd name="T3" fmla="*/ 1337086 h 1481892"/>
                <a:gd name="T4" fmla="*/ 2255111 w 2942706"/>
                <a:gd name="T5" fmla="*/ 233732 h 1481892"/>
                <a:gd name="T6" fmla="*/ 2892425 w 2942706"/>
                <a:gd name="T7" fmla="*/ 2384 h 14818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2706" h="1481892">
                  <a:moveTo>
                    <a:pt x="0" y="1481892"/>
                  </a:moveTo>
                  <a:cubicBezTo>
                    <a:pt x="490451" y="1470808"/>
                    <a:pt x="980903" y="1459725"/>
                    <a:pt x="1363288" y="1249136"/>
                  </a:cubicBezTo>
                  <a:cubicBezTo>
                    <a:pt x="1745674" y="1038547"/>
                    <a:pt x="2031077" y="426176"/>
                    <a:pt x="2294313" y="218358"/>
                  </a:cubicBezTo>
                  <a:cubicBezTo>
                    <a:pt x="2557549" y="10540"/>
                    <a:pt x="2805969" y="-8164"/>
                    <a:pt x="2942706" y="222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 flipH="1">
              <a:off x="7050131" y="4038600"/>
              <a:ext cx="2594216" cy="1224775"/>
            </a:xfrm>
            <a:custGeom>
              <a:avLst/>
              <a:gdLst>
                <a:gd name="T0" fmla="*/ 0 w 2942706"/>
                <a:gd name="T1" fmla="*/ 1586230 h 1481892"/>
                <a:gd name="T2" fmla="*/ 1339994 w 2942706"/>
                <a:gd name="T3" fmla="*/ 1337086 h 1481892"/>
                <a:gd name="T4" fmla="*/ 2255111 w 2942706"/>
                <a:gd name="T5" fmla="*/ 233732 h 1481892"/>
                <a:gd name="T6" fmla="*/ 2892425 w 2942706"/>
                <a:gd name="T7" fmla="*/ 2384 h 14818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2706" h="1481892">
                  <a:moveTo>
                    <a:pt x="0" y="1481892"/>
                  </a:moveTo>
                  <a:cubicBezTo>
                    <a:pt x="490451" y="1470808"/>
                    <a:pt x="980903" y="1459725"/>
                    <a:pt x="1363288" y="1249136"/>
                  </a:cubicBezTo>
                  <a:cubicBezTo>
                    <a:pt x="1745674" y="1038547"/>
                    <a:pt x="2031077" y="426176"/>
                    <a:pt x="2294313" y="218358"/>
                  </a:cubicBezTo>
                  <a:cubicBezTo>
                    <a:pt x="2557549" y="10540"/>
                    <a:pt x="2805969" y="-8164"/>
                    <a:pt x="2942706" y="222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22" name="Freeform 21"/>
          <p:cNvSpPr>
            <a:spLocks/>
          </p:cNvSpPr>
          <p:nvPr/>
        </p:nvSpPr>
        <p:spPr bwMode="auto">
          <a:xfrm>
            <a:off x="1143000" y="4646631"/>
            <a:ext cx="1381988" cy="1683545"/>
          </a:xfrm>
          <a:custGeom>
            <a:avLst/>
            <a:gdLst>
              <a:gd name="T0" fmla="*/ 0 w 2942706"/>
              <a:gd name="T1" fmla="*/ 1586230 h 1481892"/>
              <a:gd name="T2" fmla="*/ 1339994 w 2942706"/>
              <a:gd name="T3" fmla="*/ 1337086 h 1481892"/>
              <a:gd name="T4" fmla="*/ 2255111 w 2942706"/>
              <a:gd name="T5" fmla="*/ 233732 h 1481892"/>
              <a:gd name="T6" fmla="*/ 2892425 w 2942706"/>
              <a:gd name="T7" fmla="*/ 2384 h 1481892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2942706"/>
              <a:gd name="connsiteY0" fmla="*/ 1481892 h 1481892"/>
              <a:gd name="connsiteX1" fmla="*/ 943346 w 2942706"/>
              <a:gd name="connsiteY1" fmla="*/ 1239684 h 1481892"/>
              <a:gd name="connsiteX2" fmla="*/ 2294313 w 2942706"/>
              <a:gd name="connsiteY2" fmla="*/ 218358 h 1481892"/>
              <a:gd name="connsiteX3" fmla="*/ 2942706 w 2942706"/>
              <a:gd name="connsiteY3" fmla="*/ 2227 h 1481892"/>
              <a:gd name="connsiteX0" fmla="*/ 0 w 2942706"/>
              <a:gd name="connsiteY0" fmla="*/ 1484110 h 1484110"/>
              <a:gd name="connsiteX1" fmla="*/ 943346 w 2942706"/>
              <a:gd name="connsiteY1" fmla="*/ 1241902 h 1484110"/>
              <a:gd name="connsiteX2" fmla="*/ 2002179 w 2942706"/>
              <a:gd name="connsiteY2" fmla="*/ 192219 h 1484110"/>
              <a:gd name="connsiteX3" fmla="*/ 2942706 w 2942706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1223 h 1481223"/>
              <a:gd name="connsiteX1" fmla="*/ 703042 w 2702401"/>
              <a:gd name="connsiteY1" fmla="*/ 1125588 h 1481223"/>
              <a:gd name="connsiteX2" fmla="*/ 1882025 w 2702401"/>
              <a:gd name="connsiteY2" fmla="*/ 236594 h 1481223"/>
              <a:gd name="connsiteX3" fmla="*/ 2702401 w 2702401"/>
              <a:gd name="connsiteY3" fmla="*/ 1558 h 1481223"/>
              <a:gd name="connsiteX0" fmla="*/ 0 w 2702401"/>
              <a:gd name="connsiteY0" fmla="*/ 1481223 h 1481223"/>
              <a:gd name="connsiteX1" fmla="*/ 1016741 w 2702401"/>
              <a:gd name="connsiteY1" fmla="*/ 1168767 h 1481223"/>
              <a:gd name="connsiteX2" fmla="*/ 1882025 w 2702401"/>
              <a:gd name="connsiteY2" fmla="*/ 236594 h 1481223"/>
              <a:gd name="connsiteX3" fmla="*/ 2702401 w 2702401"/>
              <a:gd name="connsiteY3" fmla="*/ 1558 h 1481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401" h="1481223">
                <a:moveTo>
                  <a:pt x="0" y="1481223"/>
                </a:moveTo>
                <a:cubicBezTo>
                  <a:pt x="310222" y="1470139"/>
                  <a:pt x="703070" y="1376205"/>
                  <a:pt x="1016741" y="1168767"/>
                </a:cubicBezTo>
                <a:cubicBezTo>
                  <a:pt x="1330412" y="961329"/>
                  <a:pt x="1618789" y="444412"/>
                  <a:pt x="1882025" y="236594"/>
                </a:cubicBezTo>
                <a:cubicBezTo>
                  <a:pt x="2145261" y="28776"/>
                  <a:pt x="2565664" y="-8833"/>
                  <a:pt x="2702401" y="1558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 flipH="1">
            <a:off x="2416198" y="4648200"/>
            <a:ext cx="3603992" cy="1681976"/>
          </a:xfrm>
          <a:custGeom>
            <a:avLst/>
            <a:gdLst>
              <a:gd name="T0" fmla="*/ 0 w 2942706"/>
              <a:gd name="T1" fmla="*/ 1586230 h 1481892"/>
              <a:gd name="T2" fmla="*/ 1339994 w 2942706"/>
              <a:gd name="T3" fmla="*/ 1337086 h 1481892"/>
              <a:gd name="T4" fmla="*/ 2255111 w 2942706"/>
              <a:gd name="T5" fmla="*/ 233732 h 1481892"/>
              <a:gd name="T6" fmla="*/ 2892425 w 2942706"/>
              <a:gd name="T7" fmla="*/ 2384 h 1481892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3207950"/>
              <a:gd name="connsiteY0" fmla="*/ 1464230 h 1464230"/>
              <a:gd name="connsiteX1" fmla="*/ 1363288 w 3207950"/>
              <a:gd name="connsiteY1" fmla="*/ 1231474 h 1464230"/>
              <a:gd name="connsiteX2" fmla="*/ 2294313 w 3207950"/>
              <a:gd name="connsiteY2" fmla="*/ 200696 h 1464230"/>
              <a:gd name="connsiteX3" fmla="*/ 3207950 w 3207950"/>
              <a:gd name="connsiteY3" fmla="*/ 3469 h 1464230"/>
              <a:gd name="connsiteX0" fmla="*/ 0 w 3207950"/>
              <a:gd name="connsiteY0" fmla="*/ 1491265 h 1491265"/>
              <a:gd name="connsiteX1" fmla="*/ 1363288 w 3207950"/>
              <a:gd name="connsiteY1" fmla="*/ 1258509 h 1491265"/>
              <a:gd name="connsiteX2" fmla="*/ 2747794 w 3207950"/>
              <a:gd name="connsiteY2" fmla="*/ 133208 h 1491265"/>
              <a:gd name="connsiteX3" fmla="*/ 3207950 w 3207950"/>
              <a:gd name="connsiteY3" fmla="*/ 30504 h 1491265"/>
              <a:gd name="connsiteX0" fmla="*/ 0 w 3207950"/>
              <a:gd name="connsiteY0" fmla="*/ 1491265 h 1491265"/>
              <a:gd name="connsiteX1" fmla="*/ 1987895 w 3207950"/>
              <a:gd name="connsiteY1" fmla="*/ 1060011 h 1491265"/>
              <a:gd name="connsiteX2" fmla="*/ 2747794 w 3207950"/>
              <a:gd name="connsiteY2" fmla="*/ 133208 h 1491265"/>
              <a:gd name="connsiteX3" fmla="*/ 3207950 w 3207950"/>
              <a:gd name="connsiteY3" fmla="*/ 30504 h 1491265"/>
              <a:gd name="connsiteX0" fmla="*/ 0 w 3207950"/>
              <a:gd name="connsiteY0" fmla="*/ 1482744 h 1482744"/>
              <a:gd name="connsiteX1" fmla="*/ 1987895 w 3207950"/>
              <a:gd name="connsiteY1" fmla="*/ 1051490 h 1482744"/>
              <a:gd name="connsiteX2" fmla="*/ 2833356 w 3207950"/>
              <a:gd name="connsiteY2" fmla="*/ 143592 h 1482744"/>
              <a:gd name="connsiteX3" fmla="*/ 3207950 w 3207950"/>
              <a:gd name="connsiteY3" fmla="*/ 21983 h 1482744"/>
              <a:gd name="connsiteX0" fmla="*/ 0 w 3122387"/>
              <a:gd name="connsiteY0" fmla="*/ 1494592 h 1494592"/>
              <a:gd name="connsiteX1" fmla="*/ 1987895 w 3122387"/>
              <a:gd name="connsiteY1" fmla="*/ 1063338 h 1494592"/>
              <a:gd name="connsiteX2" fmla="*/ 2833356 w 3122387"/>
              <a:gd name="connsiteY2" fmla="*/ 155440 h 1494592"/>
              <a:gd name="connsiteX3" fmla="*/ 3122387 w 3122387"/>
              <a:gd name="connsiteY3" fmla="*/ 14926 h 1494592"/>
              <a:gd name="connsiteX0" fmla="*/ 0 w 3122387"/>
              <a:gd name="connsiteY0" fmla="*/ 1490475 h 1490475"/>
              <a:gd name="connsiteX1" fmla="*/ 1987895 w 3122387"/>
              <a:gd name="connsiteY1" fmla="*/ 1059221 h 1490475"/>
              <a:gd name="connsiteX2" fmla="*/ 2833356 w 3122387"/>
              <a:gd name="connsiteY2" fmla="*/ 151323 h 1490475"/>
              <a:gd name="connsiteX3" fmla="*/ 3122387 w 3122387"/>
              <a:gd name="connsiteY3" fmla="*/ 10809 h 1490475"/>
              <a:gd name="connsiteX0" fmla="*/ 0 w 3122387"/>
              <a:gd name="connsiteY0" fmla="*/ 1493916 h 1493916"/>
              <a:gd name="connsiteX1" fmla="*/ 1987895 w 3122387"/>
              <a:gd name="connsiteY1" fmla="*/ 1062662 h 1493916"/>
              <a:gd name="connsiteX2" fmla="*/ 2739237 w 3122387"/>
              <a:gd name="connsiteY2" fmla="*/ 145312 h 1493916"/>
              <a:gd name="connsiteX3" fmla="*/ 3122387 w 3122387"/>
              <a:gd name="connsiteY3" fmla="*/ 14250 h 1493916"/>
              <a:gd name="connsiteX0" fmla="*/ 0 w 3122387"/>
              <a:gd name="connsiteY0" fmla="*/ 1480919 h 1480919"/>
              <a:gd name="connsiteX1" fmla="*/ 1987895 w 3122387"/>
              <a:gd name="connsiteY1" fmla="*/ 1049665 h 1480919"/>
              <a:gd name="connsiteX2" fmla="*/ 2739237 w 3122387"/>
              <a:gd name="connsiteY2" fmla="*/ 132315 h 1480919"/>
              <a:gd name="connsiteX3" fmla="*/ 3122387 w 3122387"/>
              <a:gd name="connsiteY3" fmla="*/ 1253 h 1480919"/>
              <a:gd name="connsiteX0" fmla="*/ 0 w 3122387"/>
              <a:gd name="connsiteY0" fmla="*/ 1480919 h 1480919"/>
              <a:gd name="connsiteX1" fmla="*/ 1405648 w 3122387"/>
              <a:gd name="connsiteY1" fmla="*/ 1337930 h 1480919"/>
              <a:gd name="connsiteX2" fmla="*/ 1987895 w 3122387"/>
              <a:gd name="connsiteY2" fmla="*/ 1049665 h 1480919"/>
              <a:gd name="connsiteX3" fmla="*/ 2739237 w 3122387"/>
              <a:gd name="connsiteY3" fmla="*/ 132315 h 1480919"/>
              <a:gd name="connsiteX4" fmla="*/ 3122387 w 3122387"/>
              <a:gd name="connsiteY4" fmla="*/ 1253 h 1480919"/>
              <a:gd name="connsiteX0" fmla="*/ 0 w 3122387"/>
              <a:gd name="connsiteY0" fmla="*/ 1480919 h 1480919"/>
              <a:gd name="connsiteX1" fmla="*/ 1405648 w 3122387"/>
              <a:gd name="connsiteY1" fmla="*/ 1337930 h 1480919"/>
              <a:gd name="connsiteX2" fmla="*/ 1987895 w 3122387"/>
              <a:gd name="connsiteY2" fmla="*/ 1049665 h 1480919"/>
              <a:gd name="connsiteX3" fmla="*/ 2406729 w 3122387"/>
              <a:gd name="connsiteY3" fmla="*/ 695174 h 1480919"/>
              <a:gd name="connsiteX4" fmla="*/ 2739237 w 3122387"/>
              <a:gd name="connsiteY4" fmla="*/ 132315 h 1480919"/>
              <a:gd name="connsiteX5" fmla="*/ 3122387 w 3122387"/>
              <a:gd name="connsiteY5" fmla="*/ 1253 h 1480919"/>
              <a:gd name="connsiteX0" fmla="*/ 0 w 3122387"/>
              <a:gd name="connsiteY0" fmla="*/ 1480919 h 1480919"/>
              <a:gd name="connsiteX1" fmla="*/ 1405648 w 3122387"/>
              <a:gd name="connsiteY1" fmla="*/ 1337930 h 1480919"/>
              <a:gd name="connsiteX2" fmla="*/ 1979339 w 3122387"/>
              <a:gd name="connsiteY2" fmla="*/ 1106379 h 1480919"/>
              <a:gd name="connsiteX3" fmla="*/ 2406729 w 3122387"/>
              <a:gd name="connsiteY3" fmla="*/ 695174 h 1480919"/>
              <a:gd name="connsiteX4" fmla="*/ 2739237 w 3122387"/>
              <a:gd name="connsiteY4" fmla="*/ 132315 h 1480919"/>
              <a:gd name="connsiteX5" fmla="*/ 3122387 w 3122387"/>
              <a:gd name="connsiteY5" fmla="*/ 1253 h 1480919"/>
              <a:gd name="connsiteX0" fmla="*/ 0 w 3122387"/>
              <a:gd name="connsiteY0" fmla="*/ 1494977 h 1494977"/>
              <a:gd name="connsiteX1" fmla="*/ 1405648 w 3122387"/>
              <a:gd name="connsiteY1" fmla="*/ 1351988 h 1494977"/>
              <a:gd name="connsiteX2" fmla="*/ 1979339 w 3122387"/>
              <a:gd name="connsiteY2" fmla="*/ 1120437 h 1494977"/>
              <a:gd name="connsiteX3" fmla="*/ 2406729 w 3122387"/>
              <a:gd name="connsiteY3" fmla="*/ 709232 h 1494977"/>
              <a:gd name="connsiteX4" fmla="*/ 2764906 w 3122387"/>
              <a:gd name="connsiteY4" fmla="*/ 99111 h 1494977"/>
              <a:gd name="connsiteX5" fmla="*/ 3122387 w 3122387"/>
              <a:gd name="connsiteY5" fmla="*/ 15311 h 1494977"/>
              <a:gd name="connsiteX0" fmla="*/ 0 w 3122387"/>
              <a:gd name="connsiteY0" fmla="*/ 1479842 h 1479842"/>
              <a:gd name="connsiteX1" fmla="*/ 1405648 w 3122387"/>
              <a:gd name="connsiteY1" fmla="*/ 1336853 h 1479842"/>
              <a:gd name="connsiteX2" fmla="*/ 1979339 w 3122387"/>
              <a:gd name="connsiteY2" fmla="*/ 1105302 h 1479842"/>
              <a:gd name="connsiteX3" fmla="*/ 2406729 w 3122387"/>
              <a:gd name="connsiteY3" fmla="*/ 694097 h 1479842"/>
              <a:gd name="connsiteX4" fmla="*/ 2764906 w 3122387"/>
              <a:gd name="connsiteY4" fmla="*/ 83976 h 1479842"/>
              <a:gd name="connsiteX5" fmla="*/ 3122387 w 3122387"/>
              <a:gd name="connsiteY5" fmla="*/ 176 h 1479842"/>
              <a:gd name="connsiteX0" fmla="*/ 0 w 3011156"/>
              <a:gd name="connsiteY0" fmla="*/ 1479842 h 1479842"/>
              <a:gd name="connsiteX1" fmla="*/ 1405648 w 3011156"/>
              <a:gd name="connsiteY1" fmla="*/ 1336853 h 1479842"/>
              <a:gd name="connsiteX2" fmla="*/ 1979339 w 3011156"/>
              <a:gd name="connsiteY2" fmla="*/ 1105302 h 1479842"/>
              <a:gd name="connsiteX3" fmla="*/ 2406729 w 3011156"/>
              <a:gd name="connsiteY3" fmla="*/ 694097 h 1479842"/>
              <a:gd name="connsiteX4" fmla="*/ 2764906 w 3011156"/>
              <a:gd name="connsiteY4" fmla="*/ 83976 h 1479842"/>
              <a:gd name="connsiteX5" fmla="*/ 3011156 w 3011156"/>
              <a:gd name="connsiteY5" fmla="*/ 176 h 147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1156" h="1479842">
                <a:moveTo>
                  <a:pt x="0" y="1479842"/>
                </a:moveTo>
                <a:cubicBezTo>
                  <a:pt x="238553" y="1440257"/>
                  <a:pt x="1074332" y="1408729"/>
                  <a:pt x="1405648" y="1336853"/>
                </a:cubicBezTo>
                <a:cubicBezTo>
                  <a:pt x="1736964" y="1264977"/>
                  <a:pt x="1812492" y="1212428"/>
                  <a:pt x="1979339" y="1105302"/>
                </a:cubicBezTo>
                <a:cubicBezTo>
                  <a:pt x="2146186" y="998176"/>
                  <a:pt x="2281505" y="846989"/>
                  <a:pt x="2406729" y="694097"/>
                </a:cubicBezTo>
                <a:cubicBezTo>
                  <a:pt x="2531953" y="541205"/>
                  <a:pt x="2637074" y="179150"/>
                  <a:pt x="2764906" y="83976"/>
                </a:cubicBezTo>
                <a:cubicBezTo>
                  <a:pt x="2899799" y="-963"/>
                  <a:pt x="2857306" y="-763"/>
                  <a:pt x="3011156" y="17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5" name="TextBox 24"/>
          <p:cNvSpPr txBox="1"/>
          <p:nvPr/>
        </p:nvSpPr>
        <p:spPr>
          <a:xfrm>
            <a:off x="3733800" y="4038601"/>
            <a:ext cx="13716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dirty="0"/>
              <a:t>Kurtosis (+)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9200" y="4378152"/>
            <a:ext cx="11430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dirty="0">
                <a:solidFill>
                  <a:srgbClr val="FF0000"/>
                </a:solidFill>
              </a:rPr>
              <a:t>Skew (+)</a:t>
            </a: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6934200" y="4064000"/>
            <a:ext cx="2527968" cy="2219158"/>
          </a:xfrm>
          <a:custGeom>
            <a:avLst/>
            <a:gdLst>
              <a:gd name="T0" fmla="*/ 0 w 2942706"/>
              <a:gd name="T1" fmla="*/ 1586230 h 1481892"/>
              <a:gd name="T2" fmla="*/ 1339994 w 2942706"/>
              <a:gd name="T3" fmla="*/ 1337086 h 1481892"/>
              <a:gd name="T4" fmla="*/ 2255111 w 2942706"/>
              <a:gd name="T5" fmla="*/ 233732 h 1481892"/>
              <a:gd name="T6" fmla="*/ 2892425 w 2942706"/>
              <a:gd name="T7" fmla="*/ 2384 h 1481892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2942706"/>
              <a:gd name="connsiteY0" fmla="*/ 1481892 h 1481892"/>
              <a:gd name="connsiteX1" fmla="*/ 943346 w 2942706"/>
              <a:gd name="connsiteY1" fmla="*/ 1239684 h 1481892"/>
              <a:gd name="connsiteX2" fmla="*/ 2294313 w 2942706"/>
              <a:gd name="connsiteY2" fmla="*/ 218358 h 1481892"/>
              <a:gd name="connsiteX3" fmla="*/ 2942706 w 2942706"/>
              <a:gd name="connsiteY3" fmla="*/ 2227 h 1481892"/>
              <a:gd name="connsiteX0" fmla="*/ 0 w 2942706"/>
              <a:gd name="connsiteY0" fmla="*/ 1484110 h 1484110"/>
              <a:gd name="connsiteX1" fmla="*/ 943346 w 2942706"/>
              <a:gd name="connsiteY1" fmla="*/ 1241902 h 1484110"/>
              <a:gd name="connsiteX2" fmla="*/ 2002179 w 2942706"/>
              <a:gd name="connsiteY2" fmla="*/ 192219 h 1484110"/>
              <a:gd name="connsiteX3" fmla="*/ 2942706 w 2942706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1 w 2702401"/>
              <a:gd name="connsiteY1" fmla="*/ 1241902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4110 h 1484110"/>
              <a:gd name="connsiteX1" fmla="*/ 703042 w 2702401"/>
              <a:gd name="connsiteY1" fmla="*/ 1128475 h 1484110"/>
              <a:gd name="connsiteX2" fmla="*/ 1761874 w 2702401"/>
              <a:gd name="connsiteY2" fmla="*/ 192219 h 1484110"/>
              <a:gd name="connsiteX3" fmla="*/ 2702401 w 2702401"/>
              <a:gd name="connsiteY3" fmla="*/ 4445 h 1484110"/>
              <a:gd name="connsiteX0" fmla="*/ 0 w 2702401"/>
              <a:gd name="connsiteY0" fmla="*/ 1481223 h 1481223"/>
              <a:gd name="connsiteX1" fmla="*/ 703042 w 2702401"/>
              <a:gd name="connsiteY1" fmla="*/ 1125588 h 1481223"/>
              <a:gd name="connsiteX2" fmla="*/ 1882025 w 2702401"/>
              <a:gd name="connsiteY2" fmla="*/ 236594 h 1481223"/>
              <a:gd name="connsiteX3" fmla="*/ 2702401 w 2702401"/>
              <a:gd name="connsiteY3" fmla="*/ 1558 h 1481223"/>
              <a:gd name="connsiteX0" fmla="*/ 0 w 2702401"/>
              <a:gd name="connsiteY0" fmla="*/ 1481223 h 1481223"/>
              <a:gd name="connsiteX1" fmla="*/ 1016741 w 2702401"/>
              <a:gd name="connsiteY1" fmla="*/ 1168767 h 1481223"/>
              <a:gd name="connsiteX2" fmla="*/ 1882025 w 2702401"/>
              <a:gd name="connsiteY2" fmla="*/ 236594 h 1481223"/>
              <a:gd name="connsiteX3" fmla="*/ 2702401 w 2702401"/>
              <a:gd name="connsiteY3" fmla="*/ 1558 h 1481223"/>
              <a:gd name="connsiteX0" fmla="*/ 0 w 2702401"/>
              <a:gd name="connsiteY0" fmla="*/ 1481223 h 1481223"/>
              <a:gd name="connsiteX1" fmla="*/ 1275347 w 2702401"/>
              <a:gd name="connsiteY1" fmla="*/ 1059182 h 1481223"/>
              <a:gd name="connsiteX2" fmla="*/ 1882025 w 2702401"/>
              <a:gd name="connsiteY2" fmla="*/ 236594 h 1481223"/>
              <a:gd name="connsiteX3" fmla="*/ 2702401 w 2702401"/>
              <a:gd name="connsiteY3" fmla="*/ 1558 h 1481223"/>
              <a:gd name="connsiteX0" fmla="*/ 0 w 2702401"/>
              <a:gd name="connsiteY0" fmla="*/ 1482353 h 1482353"/>
              <a:gd name="connsiteX1" fmla="*/ 1275347 w 2702401"/>
              <a:gd name="connsiteY1" fmla="*/ 1060312 h 1482353"/>
              <a:gd name="connsiteX2" fmla="*/ 2097530 w 2702401"/>
              <a:gd name="connsiteY2" fmla="*/ 210328 h 1482353"/>
              <a:gd name="connsiteX3" fmla="*/ 2702401 w 2702401"/>
              <a:gd name="connsiteY3" fmla="*/ 2688 h 1482353"/>
              <a:gd name="connsiteX0" fmla="*/ 0 w 2702401"/>
              <a:gd name="connsiteY0" fmla="*/ 1480155 h 1480155"/>
              <a:gd name="connsiteX1" fmla="*/ 1275347 w 2702401"/>
              <a:gd name="connsiteY1" fmla="*/ 1058114 h 1480155"/>
              <a:gd name="connsiteX2" fmla="*/ 2384870 w 2702401"/>
              <a:gd name="connsiteY2" fmla="*/ 354243 h 1480155"/>
              <a:gd name="connsiteX3" fmla="*/ 2702401 w 2702401"/>
              <a:gd name="connsiteY3" fmla="*/ 490 h 1480155"/>
              <a:gd name="connsiteX0" fmla="*/ 0 w 2731135"/>
              <a:gd name="connsiteY0" fmla="*/ 1443762 h 1443762"/>
              <a:gd name="connsiteX1" fmla="*/ 1275347 w 2731135"/>
              <a:gd name="connsiteY1" fmla="*/ 1021721 h 1443762"/>
              <a:gd name="connsiteX2" fmla="*/ 2384870 w 2731135"/>
              <a:gd name="connsiteY2" fmla="*/ 317850 h 1443762"/>
              <a:gd name="connsiteX3" fmla="*/ 2731135 w 2731135"/>
              <a:gd name="connsiteY3" fmla="*/ 625 h 1443762"/>
              <a:gd name="connsiteX0" fmla="*/ 0 w 2731135"/>
              <a:gd name="connsiteY0" fmla="*/ 1443137 h 1443137"/>
              <a:gd name="connsiteX1" fmla="*/ 1275347 w 2731135"/>
              <a:gd name="connsiteY1" fmla="*/ 1021096 h 1443137"/>
              <a:gd name="connsiteX2" fmla="*/ 2384870 w 2731135"/>
              <a:gd name="connsiteY2" fmla="*/ 317225 h 1443137"/>
              <a:gd name="connsiteX3" fmla="*/ 2731135 w 2731135"/>
              <a:gd name="connsiteY3" fmla="*/ 0 h 1443137"/>
              <a:gd name="connsiteX0" fmla="*/ 0 w 2716768"/>
              <a:gd name="connsiteY0" fmla="*/ 1470533 h 1470533"/>
              <a:gd name="connsiteX1" fmla="*/ 1275347 w 2716768"/>
              <a:gd name="connsiteY1" fmla="*/ 1048492 h 1470533"/>
              <a:gd name="connsiteX2" fmla="*/ 2384870 w 2716768"/>
              <a:gd name="connsiteY2" fmla="*/ 344621 h 1470533"/>
              <a:gd name="connsiteX3" fmla="*/ 2716768 w 2716768"/>
              <a:gd name="connsiteY3" fmla="*/ 0 h 1470533"/>
              <a:gd name="connsiteX0" fmla="*/ 0 w 2716768"/>
              <a:gd name="connsiteY0" fmla="*/ 1470533 h 1470533"/>
              <a:gd name="connsiteX1" fmla="*/ 1275347 w 2716768"/>
              <a:gd name="connsiteY1" fmla="*/ 1048492 h 1470533"/>
              <a:gd name="connsiteX2" fmla="*/ 2384870 w 2716768"/>
              <a:gd name="connsiteY2" fmla="*/ 344621 h 1470533"/>
              <a:gd name="connsiteX3" fmla="*/ 2716768 w 2716768"/>
              <a:gd name="connsiteY3" fmla="*/ 0 h 1470533"/>
              <a:gd name="connsiteX0" fmla="*/ 0 w 2716768"/>
              <a:gd name="connsiteY0" fmla="*/ 1470533 h 1470533"/>
              <a:gd name="connsiteX1" fmla="*/ 1275347 w 2716768"/>
              <a:gd name="connsiteY1" fmla="*/ 1048492 h 1470533"/>
              <a:gd name="connsiteX2" fmla="*/ 2169365 w 2716768"/>
              <a:gd name="connsiteY2" fmla="*/ 490734 h 1470533"/>
              <a:gd name="connsiteX3" fmla="*/ 2716768 w 2716768"/>
              <a:gd name="connsiteY3" fmla="*/ 0 h 1470533"/>
              <a:gd name="connsiteX0" fmla="*/ 0 w 2716768"/>
              <a:gd name="connsiteY0" fmla="*/ 1470533 h 1470533"/>
              <a:gd name="connsiteX1" fmla="*/ 901805 w 2716768"/>
              <a:gd name="connsiteY1" fmla="*/ 1231133 h 1470533"/>
              <a:gd name="connsiteX2" fmla="*/ 2169365 w 2716768"/>
              <a:gd name="connsiteY2" fmla="*/ 490734 h 1470533"/>
              <a:gd name="connsiteX3" fmla="*/ 2716768 w 2716768"/>
              <a:gd name="connsiteY3" fmla="*/ 0 h 1470533"/>
              <a:gd name="connsiteX0" fmla="*/ 0 w 2716768"/>
              <a:gd name="connsiteY0" fmla="*/ 1470533 h 1470533"/>
              <a:gd name="connsiteX1" fmla="*/ 901805 w 2716768"/>
              <a:gd name="connsiteY1" fmla="*/ 1231133 h 1470533"/>
              <a:gd name="connsiteX2" fmla="*/ 2097529 w 2716768"/>
              <a:gd name="connsiteY2" fmla="*/ 490734 h 1470533"/>
              <a:gd name="connsiteX3" fmla="*/ 2716768 w 2716768"/>
              <a:gd name="connsiteY3" fmla="*/ 0 h 1470533"/>
              <a:gd name="connsiteX0" fmla="*/ 0 w 2716768"/>
              <a:gd name="connsiteY0" fmla="*/ 1470533 h 1470533"/>
              <a:gd name="connsiteX1" fmla="*/ 901805 w 2716768"/>
              <a:gd name="connsiteY1" fmla="*/ 1231133 h 1470533"/>
              <a:gd name="connsiteX2" fmla="*/ 2097529 w 2716768"/>
              <a:gd name="connsiteY2" fmla="*/ 490734 h 1470533"/>
              <a:gd name="connsiteX3" fmla="*/ 2505983 w 2716768"/>
              <a:gd name="connsiteY3" fmla="*/ 118985 h 1470533"/>
              <a:gd name="connsiteX4" fmla="*/ 2716768 w 2716768"/>
              <a:gd name="connsiteY4" fmla="*/ 0 h 1470533"/>
              <a:gd name="connsiteX0" fmla="*/ 0 w 2716768"/>
              <a:gd name="connsiteY0" fmla="*/ 1470533 h 1470533"/>
              <a:gd name="connsiteX1" fmla="*/ 901805 w 2716768"/>
              <a:gd name="connsiteY1" fmla="*/ 1231133 h 1470533"/>
              <a:gd name="connsiteX2" fmla="*/ 2097529 w 2716768"/>
              <a:gd name="connsiteY2" fmla="*/ 490734 h 1470533"/>
              <a:gd name="connsiteX3" fmla="*/ 2505983 w 2716768"/>
              <a:gd name="connsiteY3" fmla="*/ 173778 h 1470533"/>
              <a:gd name="connsiteX4" fmla="*/ 2716768 w 2716768"/>
              <a:gd name="connsiteY4" fmla="*/ 0 h 1470533"/>
              <a:gd name="connsiteX0" fmla="*/ 0 w 2716768"/>
              <a:gd name="connsiteY0" fmla="*/ 1470533 h 1470533"/>
              <a:gd name="connsiteX1" fmla="*/ 901805 w 2716768"/>
              <a:gd name="connsiteY1" fmla="*/ 1231133 h 1470533"/>
              <a:gd name="connsiteX2" fmla="*/ 2097529 w 2716768"/>
              <a:gd name="connsiteY2" fmla="*/ 490734 h 1470533"/>
              <a:gd name="connsiteX3" fmla="*/ 2505983 w 2716768"/>
              <a:gd name="connsiteY3" fmla="*/ 173778 h 1470533"/>
              <a:gd name="connsiteX4" fmla="*/ 2716768 w 2716768"/>
              <a:gd name="connsiteY4" fmla="*/ 0 h 1470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6768" h="1470533">
                <a:moveTo>
                  <a:pt x="0" y="1470533"/>
                </a:moveTo>
                <a:cubicBezTo>
                  <a:pt x="310222" y="1459449"/>
                  <a:pt x="552217" y="1394433"/>
                  <a:pt x="901805" y="1231133"/>
                </a:cubicBezTo>
                <a:cubicBezTo>
                  <a:pt x="1251393" y="1067833"/>
                  <a:pt x="1813405" y="676092"/>
                  <a:pt x="2097529" y="490734"/>
                </a:cubicBezTo>
                <a:cubicBezTo>
                  <a:pt x="2381653" y="305376"/>
                  <a:pt x="2402777" y="255567"/>
                  <a:pt x="2505983" y="173778"/>
                </a:cubicBezTo>
                <a:cubicBezTo>
                  <a:pt x="2609190" y="73725"/>
                  <a:pt x="2698399" y="19831"/>
                  <a:pt x="2716768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 rot="5400000" flipH="1">
            <a:off x="7100330" y="3943668"/>
            <a:ext cx="2219157" cy="2513295"/>
          </a:xfrm>
          <a:custGeom>
            <a:avLst/>
            <a:gdLst>
              <a:gd name="T0" fmla="*/ 0 w 2942706"/>
              <a:gd name="T1" fmla="*/ 1586230 h 1481892"/>
              <a:gd name="T2" fmla="*/ 1339994 w 2942706"/>
              <a:gd name="T3" fmla="*/ 1337086 h 1481892"/>
              <a:gd name="T4" fmla="*/ 2255111 w 2942706"/>
              <a:gd name="T5" fmla="*/ 233732 h 1481892"/>
              <a:gd name="T6" fmla="*/ 2892425 w 2942706"/>
              <a:gd name="T7" fmla="*/ 2384 h 1481892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2942706"/>
              <a:gd name="connsiteY0" fmla="*/ 1481892 h 1481892"/>
              <a:gd name="connsiteX1" fmla="*/ 1363288 w 2942706"/>
              <a:gd name="connsiteY1" fmla="*/ 1249136 h 1481892"/>
              <a:gd name="connsiteX2" fmla="*/ 1560994 w 2942706"/>
              <a:gd name="connsiteY2" fmla="*/ 752152 h 1481892"/>
              <a:gd name="connsiteX3" fmla="*/ 2294313 w 2942706"/>
              <a:gd name="connsiteY3" fmla="*/ 218358 h 1481892"/>
              <a:gd name="connsiteX4" fmla="*/ 2942706 w 2942706"/>
              <a:gd name="connsiteY4" fmla="*/ 2227 h 1481892"/>
              <a:gd name="connsiteX0" fmla="*/ 0 w 2942706"/>
              <a:gd name="connsiteY0" fmla="*/ 1481892 h 1481892"/>
              <a:gd name="connsiteX1" fmla="*/ 1009274 w 2942706"/>
              <a:gd name="connsiteY1" fmla="*/ 1267066 h 1481892"/>
              <a:gd name="connsiteX2" fmla="*/ 1560994 w 2942706"/>
              <a:gd name="connsiteY2" fmla="*/ 752152 h 1481892"/>
              <a:gd name="connsiteX3" fmla="*/ 2294313 w 2942706"/>
              <a:gd name="connsiteY3" fmla="*/ 218358 h 1481892"/>
              <a:gd name="connsiteX4" fmla="*/ 2942706 w 2942706"/>
              <a:gd name="connsiteY4" fmla="*/ 2227 h 1481892"/>
              <a:gd name="connsiteX0" fmla="*/ 0 w 2942706"/>
              <a:gd name="connsiteY0" fmla="*/ 1480870 h 1480870"/>
              <a:gd name="connsiteX1" fmla="*/ 1009274 w 2942706"/>
              <a:gd name="connsiteY1" fmla="*/ 1266044 h 1480870"/>
              <a:gd name="connsiteX2" fmla="*/ 1560994 w 2942706"/>
              <a:gd name="connsiteY2" fmla="*/ 751130 h 1480870"/>
              <a:gd name="connsiteX3" fmla="*/ 2132056 w 2942706"/>
              <a:gd name="connsiteY3" fmla="*/ 253195 h 1480870"/>
              <a:gd name="connsiteX4" fmla="*/ 2942706 w 2942706"/>
              <a:gd name="connsiteY4" fmla="*/ 1205 h 1480870"/>
              <a:gd name="connsiteX0" fmla="*/ 0 w 2942706"/>
              <a:gd name="connsiteY0" fmla="*/ 1480354 h 1480354"/>
              <a:gd name="connsiteX1" fmla="*/ 1009274 w 2942706"/>
              <a:gd name="connsiteY1" fmla="*/ 1265528 h 1480354"/>
              <a:gd name="connsiteX2" fmla="*/ 1560994 w 2942706"/>
              <a:gd name="connsiteY2" fmla="*/ 750614 h 1480354"/>
              <a:gd name="connsiteX3" fmla="*/ 2132056 w 2942706"/>
              <a:gd name="connsiteY3" fmla="*/ 252679 h 1480354"/>
              <a:gd name="connsiteX4" fmla="*/ 2942706 w 2942706"/>
              <a:gd name="connsiteY4" fmla="*/ 689 h 1480354"/>
              <a:gd name="connsiteX0" fmla="*/ 0 w 2765699"/>
              <a:gd name="connsiteY0" fmla="*/ 1480354 h 1480354"/>
              <a:gd name="connsiteX1" fmla="*/ 832267 w 2765699"/>
              <a:gd name="connsiteY1" fmla="*/ 1265528 h 1480354"/>
              <a:gd name="connsiteX2" fmla="*/ 1383987 w 2765699"/>
              <a:gd name="connsiteY2" fmla="*/ 750614 h 1480354"/>
              <a:gd name="connsiteX3" fmla="*/ 1955049 w 2765699"/>
              <a:gd name="connsiteY3" fmla="*/ 252679 h 1480354"/>
              <a:gd name="connsiteX4" fmla="*/ 2765699 w 2765699"/>
              <a:gd name="connsiteY4" fmla="*/ 689 h 1480354"/>
              <a:gd name="connsiteX0" fmla="*/ 0 w 2765699"/>
              <a:gd name="connsiteY0" fmla="*/ 1480354 h 1480354"/>
              <a:gd name="connsiteX1" fmla="*/ 832267 w 2765699"/>
              <a:gd name="connsiteY1" fmla="*/ 1265528 h 1480354"/>
              <a:gd name="connsiteX2" fmla="*/ 1383987 w 2765699"/>
              <a:gd name="connsiteY2" fmla="*/ 750614 h 1480354"/>
              <a:gd name="connsiteX3" fmla="*/ 1955049 w 2765699"/>
              <a:gd name="connsiteY3" fmla="*/ 252679 h 1480354"/>
              <a:gd name="connsiteX4" fmla="*/ 2765699 w 2765699"/>
              <a:gd name="connsiteY4" fmla="*/ 689 h 148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5699" h="1480354">
                <a:moveTo>
                  <a:pt x="0" y="1480354"/>
                </a:moveTo>
                <a:cubicBezTo>
                  <a:pt x="505201" y="1424446"/>
                  <a:pt x="601603" y="1387151"/>
                  <a:pt x="832267" y="1265528"/>
                </a:cubicBezTo>
                <a:cubicBezTo>
                  <a:pt x="1062932" y="1143905"/>
                  <a:pt x="1228816" y="922410"/>
                  <a:pt x="1383987" y="750614"/>
                </a:cubicBezTo>
                <a:cubicBezTo>
                  <a:pt x="1539158" y="578818"/>
                  <a:pt x="1761640" y="391114"/>
                  <a:pt x="1955049" y="252679"/>
                </a:cubicBezTo>
                <a:cubicBezTo>
                  <a:pt x="2262537" y="98650"/>
                  <a:pt x="2628962" y="-9702"/>
                  <a:pt x="2765699" y="689"/>
                </a:cubicBezTo>
              </a:path>
            </a:pathLst>
          </a:custGeom>
          <a:noFill/>
          <a:ln w="381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9" name="TextBox 28"/>
          <p:cNvSpPr txBox="1"/>
          <p:nvPr/>
        </p:nvSpPr>
        <p:spPr>
          <a:xfrm>
            <a:off x="6858000" y="4876801"/>
            <a:ext cx="13716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dirty="0">
                <a:solidFill>
                  <a:schemeClr val="bg1"/>
                </a:solidFill>
              </a:rPr>
              <a:t>Kurtosis (+)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5562601"/>
            <a:ext cx="11430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dirty="0">
                <a:solidFill>
                  <a:srgbClr val="FF0000"/>
                </a:solidFill>
              </a:rPr>
              <a:t>Skew (+)</a:t>
            </a:r>
          </a:p>
        </p:txBody>
      </p:sp>
    </p:spTree>
    <p:extLst>
      <p:ext uri="{BB962C8B-B14F-4D97-AF65-F5344CB8AC3E}">
        <p14:creationId xmlns:p14="http://schemas.microsoft.com/office/powerpoint/2010/main" val="120187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  <p:bldP spid="27" grpId="0" animBg="1"/>
      <p:bldP spid="27" grpId="1" animBg="1"/>
      <p:bldP spid="28" grpId="0" animBg="1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2"/>
            <a:r>
              <a:rPr lang="en-AU" dirty="0"/>
              <a:t>Statistical tests for normality of (sub-)sample data</a:t>
            </a:r>
          </a:p>
          <a:p>
            <a:pPr lvl="3"/>
            <a:r>
              <a:rPr lang="en-AU" dirty="0"/>
              <a:t>Compute </a:t>
            </a:r>
            <a:r>
              <a:rPr lang="en-AU" dirty="0" err="1"/>
              <a:t>descriptives</a:t>
            </a:r>
            <a:r>
              <a:rPr lang="en-AU" dirty="0"/>
              <a:t> including skew and kurtosis</a:t>
            </a:r>
          </a:p>
          <a:p>
            <a:pPr lvl="3"/>
            <a:r>
              <a:rPr lang="en-AU" dirty="0"/>
              <a:t>Convert skew and kurtosis to </a:t>
            </a:r>
            <a:r>
              <a:rPr lang="en-AU" i="1" dirty="0"/>
              <a:t>z-</a:t>
            </a:r>
            <a:r>
              <a:rPr lang="en-AU" dirty="0"/>
              <a:t>scores, e.g.:</a:t>
            </a:r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r>
              <a:rPr lang="en-AU" dirty="0"/>
              <a:t>Shapiro-</a:t>
            </a:r>
            <a:r>
              <a:rPr lang="en-AU" dirty="0" err="1"/>
              <a:t>Wilk</a:t>
            </a:r>
            <a:r>
              <a:rPr lang="en-AU" dirty="0"/>
              <a:t> test: significant (</a:t>
            </a:r>
            <a:r>
              <a:rPr lang="en-AU" i="1" dirty="0"/>
              <a:t>p </a:t>
            </a:r>
            <a:r>
              <a:rPr lang="en-AU" dirty="0"/>
              <a:t>&lt; .05) when NOT normal</a:t>
            </a:r>
          </a:p>
          <a:p>
            <a:pPr marL="777240" lvl="3" indent="0">
              <a:buNone/>
            </a:pPr>
            <a:r>
              <a:rPr lang="en-AU" dirty="0"/>
              <a:t>		</a:t>
            </a:r>
          </a:p>
          <a:p>
            <a:pPr lvl="3"/>
            <a:endParaRPr lang="en-AU" dirty="0"/>
          </a:p>
          <a:p>
            <a:pPr lvl="3"/>
            <a:endParaRPr lang="en-AU" dirty="0"/>
          </a:p>
          <a:p>
            <a:pPr lvl="3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Recap: Normality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F65B787-4629-4AB2-92D3-C82D9AF5E12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86600" y="3200398"/>
            <a:ext cx="2590800" cy="828360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5047283" y="2302934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AU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743201" y="3200400"/>
          <a:ext cx="434601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3" imgW="2273300" imgH="431800" progId="Equation.3">
                  <p:embed/>
                </p:oleObj>
              </mc:Choice>
              <mc:Fallback>
                <p:oleObj name="Equation" r:id="rId3" imgW="2273300" imgH="4318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1" y="3200400"/>
                        <a:ext cx="4346015" cy="825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62800" y="3352801"/>
            <a:ext cx="24384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2000" dirty="0">
                <a:solidFill>
                  <a:srgbClr val="000000"/>
                </a:solidFill>
                <a:latin typeface="Times New Roman"/>
                <a:cs typeface="Times New Roman"/>
              </a:rPr>
              <a:t>must be ≤ 1.96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19400" y="41910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1600" b="1" dirty="0">
                <a:solidFill>
                  <a:srgbClr val="FF0000"/>
                </a:solidFill>
              </a:rPr>
              <a:t>Increase to 2.58 in larger samples and do not use in very large samples (</a:t>
            </a:r>
            <a:r>
              <a:rPr lang="en-AU" sz="1600" b="1" i="1" dirty="0">
                <a:solidFill>
                  <a:srgbClr val="FF0000"/>
                </a:solidFill>
              </a:rPr>
              <a:t>n &gt; </a:t>
            </a:r>
            <a:r>
              <a:rPr lang="en-AU" sz="1600" b="1" dirty="0">
                <a:solidFill>
                  <a:srgbClr val="FF0000"/>
                </a:solidFill>
              </a:rPr>
              <a:t>200)</a:t>
            </a:r>
          </a:p>
        </p:txBody>
      </p:sp>
      <p:pic>
        <p:nvPicPr>
          <p:cNvPr id="14" name="Picture 2" descr="http://upload.wikimedia.org/wikipedia/commons/thumb/d/dd/Achtung.svg/628px-Achtung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4114800"/>
            <a:ext cx="542215" cy="455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31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27017" y="1998617"/>
            <a:ext cx="11323683" cy="1295640"/>
          </a:xfrm>
        </p:spPr>
        <p:txBody>
          <a:bodyPr>
            <a:normAutofit fontScale="70000" lnSpcReduction="20000"/>
          </a:bodyPr>
          <a:lstStyle/>
          <a:p>
            <a:r>
              <a:rPr lang="en-AU" dirty="0"/>
              <a:t>In regression-based models</a:t>
            </a:r>
          </a:p>
          <a:p>
            <a:pPr lvl="1"/>
            <a:r>
              <a:rPr lang="en-AU" dirty="0"/>
              <a:t>Errors/residuals, not indicators need to be normally distributed</a:t>
            </a:r>
          </a:p>
          <a:p>
            <a:pPr lvl="1"/>
            <a:r>
              <a:rPr lang="en-AU" dirty="0"/>
              <a:t>Same visual principles as Q-Q plot apply</a:t>
            </a:r>
          </a:p>
          <a:p>
            <a:pPr marL="274320" lvl="1" indent="0">
              <a:buNone/>
            </a:pPr>
            <a:endParaRPr lang="en-AU" dirty="0"/>
          </a:p>
          <a:p>
            <a:pPr marL="274320" lvl="1" indent="0">
              <a:buNone/>
            </a:pPr>
            <a:r>
              <a:rPr lang="en-AU" dirty="0"/>
              <a:t>				</a:t>
            </a:r>
          </a:p>
          <a:p>
            <a:pPr lvl="3"/>
            <a:endParaRPr lang="en-AU" dirty="0"/>
          </a:p>
          <a:p>
            <a:pPr lvl="3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Recap: Normality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750EA3E-56FD-48B0-9F1C-9448AB11177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7283" y="2302934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AU" sz="2400" dirty="0"/>
          </a:p>
        </p:txBody>
      </p:sp>
      <p:pic>
        <p:nvPicPr>
          <p:cNvPr id="19" name="Picture 18" descr="20091215_regressionAssumptions_3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352800"/>
            <a:ext cx="3470808" cy="33528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0519234" y="5069025"/>
            <a:ext cx="14462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AU" sz="1400" dirty="0"/>
              <a:t>Please note: in this case, both graphs do not represent the same data</a:t>
            </a:r>
          </a:p>
        </p:txBody>
      </p:sp>
      <p:sp>
        <p:nvSpPr>
          <p:cNvPr id="112" name="Slide Number Placeholder 1">
            <a:extLst>
              <a:ext uri="{FF2B5EF4-FFF2-40B4-BE49-F238E27FC236}">
                <a16:creationId xmlns:a16="http://schemas.microsoft.com/office/drawing/2014/main" id="{5F6619E4-120E-4DB9-B6D9-BF490EDFB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117" name="Group 31">
            <a:extLst>
              <a:ext uri="{FF2B5EF4-FFF2-40B4-BE49-F238E27FC236}">
                <a16:creationId xmlns:a16="http://schemas.microsoft.com/office/drawing/2014/main" id="{89648F01-6174-4292-8801-8491224F2427}"/>
              </a:ext>
            </a:extLst>
          </p:cNvPr>
          <p:cNvGrpSpPr>
            <a:grpSpLocks/>
          </p:cNvGrpSpPr>
          <p:nvPr/>
        </p:nvGrpSpPr>
        <p:grpSpPr bwMode="auto">
          <a:xfrm>
            <a:off x="1751012" y="3503649"/>
            <a:ext cx="5181490" cy="3125751"/>
            <a:chOff x="4006" y="1301"/>
            <a:chExt cx="22126" cy="13347"/>
          </a:xfrm>
          <a:solidFill>
            <a:schemeClr val="tx1"/>
          </a:solidFill>
        </p:grpSpPr>
        <p:cxnSp>
          <p:nvCxnSpPr>
            <p:cNvPr id="118" name="Straight Connector 32">
              <a:extLst>
                <a:ext uri="{FF2B5EF4-FFF2-40B4-BE49-F238E27FC236}">
                  <a16:creationId xmlns:a16="http://schemas.microsoft.com/office/drawing/2014/main" id="{1BDEBC47-41B4-4823-80EC-C9A4461299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031" y="1301"/>
              <a:ext cx="62" cy="13312"/>
            </a:xfrm>
            <a:prstGeom prst="line">
              <a:avLst/>
            </a:prstGeom>
            <a:grpFill/>
            <a:ln w="38100" cmpd="sng">
              <a:solidFill>
                <a:schemeClr val="tx1"/>
              </a:solidFill>
              <a:round/>
              <a:headEnd type="triangle"/>
              <a:tailEnd type="none"/>
            </a:ln>
          </p:spPr>
        </p:cxnSp>
        <p:cxnSp>
          <p:nvCxnSpPr>
            <p:cNvPr id="120" name="Straight Connector 33">
              <a:extLst>
                <a:ext uri="{FF2B5EF4-FFF2-40B4-BE49-F238E27FC236}">
                  <a16:creationId xmlns:a16="http://schemas.microsoft.com/office/drawing/2014/main" id="{327EDD1A-1E62-4092-8E9C-6C8747AAAE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006" y="14648"/>
              <a:ext cx="22126" cy="0"/>
            </a:xfrm>
            <a:prstGeom prst="line">
              <a:avLst/>
            </a:prstGeom>
            <a:grpFill/>
            <a:ln w="38100" cmpd="sng">
              <a:solidFill>
                <a:schemeClr val="tx1"/>
              </a:solidFill>
              <a:round/>
              <a:headEnd type="none"/>
              <a:tailEnd type="triangle"/>
            </a:ln>
          </p:spPr>
        </p:cxnSp>
      </p:grpSp>
      <p:cxnSp>
        <p:nvCxnSpPr>
          <p:cNvPr id="121" name="Straight Connector 34">
            <a:extLst>
              <a:ext uri="{FF2B5EF4-FFF2-40B4-BE49-F238E27FC236}">
                <a16:creationId xmlns:a16="http://schemas.microsoft.com/office/drawing/2014/main" id="{53FDCB7C-0C56-4865-A2A7-4ED31C45F88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771478" y="4040500"/>
            <a:ext cx="4500000" cy="2362200"/>
          </a:xfrm>
          <a:prstGeom prst="lin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  <a:prstDash val="solid"/>
            <a:round/>
            <a:headEnd/>
            <a:tailEnd/>
          </a:ln>
        </p:spPr>
      </p:cxnSp>
      <p:grpSp>
        <p:nvGrpSpPr>
          <p:cNvPr id="122" name="Group 35">
            <a:extLst>
              <a:ext uri="{FF2B5EF4-FFF2-40B4-BE49-F238E27FC236}">
                <a16:creationId xmlns:a16="http://schemas.microsoft.com/office/drawing/2014/main" id="{3167B9EF-62A9-46DC-BF79-006F1EA3965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007354" y="3709855"/>
            <a:ext cx="4065026" cy="2845245"/>
            <a:chOff x="0" y="1241"/>
            <a:chExt cx="14603" cy="10221"/>
          </a:xfrm>
          <a:solidFill>
            <a:schemeClr val="tx1"/>
          </a:solidFill>
        </p:grpSpPr>
        <p:sp>
          <p:nvSpPr>
            <p:cNvPr id="124" name="Oval 36">
              <a:extLst>
                <a:ext uri="{FF2B5EF4-FFF2-40B4-BE49-F238E27FC236}">
                  <a16:creationId xmlns:a16="http://schemas.microsoft.com/office/drawing/2014/main" id="{6F814614-B5F7-4E0F-8B84-A08EC91E1D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936" y="7685"/>
              <a:ext cx="349" cy="34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5" name="Oval 37">
              <a:extLst>
                <a:ext uri="{FF2B5EF4-FFF2-40B4-BE49-F238E27FC236}">
                  <a16:creationId xmlns:a16="http://schemas.microsoft.com/office/drawing/2014/main" id="{414A6F5C-3DA2-4072-BC15-C977BB53B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2" y="8695"/>
              <a:ext cx="349" cy="34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/>
            </a:p>
          </p:txBody>
        </p:sp>
        <p:grpSp>
          <p:nvGrpSpPr>
            <p:cNvPr id="126" name="Group 38">
              <a:extLst>
                <a:ext uri="{FF2B5EF4-FFF2-40B4-BE49-F238E27FC236}">
                  <a16:creationId xmlns:a16="http://schemas.microsoft.com/office/drawing/2014/main" id="{2DA901C1-B63B-4285-8067-4FAE9F48C1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241"/>
              <a:ext cx="14603" cy="10221"/>
              <a:chOff x="0" y="1241"/>
              <a:chExt cx="14603" cy="10221"/>
            </a:xfrm>
            <a:grpFill/>
          </p:grpSpPr>
          <p:sp>
            <p:nvSpPr>
              <p:cNvPr id="127" name="Oval 39">
                <a:extLst>
                  <a:ext uri="{FF2B5EF4-FFF2-40B4-BE49-F238E27FC236}">
                    <a16:creationId xmlns:a16="http://schemas.microsoft.com/office/drawing/2014/main" id="{2CC423C8-21C0-4C36-9E11-6450499C5A88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870" y="7965"/>
                <a:ext cx="350" cy="35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8" name="Oval 40">
                <a:extLst>
                  <a:ext uri="{FF2B5EF4-FFF2-40B4-BE49-F238E27FC236}">
                    <a16:creationId xmlns:a16="http://schemas.microsoft.com/office/drawing/2014/main" id="{78397F1F-A6A9-4561-ADA9-CD5E868C7F4A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5161" y="9087"/>
                <a:ext cx="356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1" name="Oval 41">
                <a:extLst>
                  <a:ext uri="{FF2B5EF4-FFF2-40B4-BE49-F238E27FC236}">
                    <a16:creationId xmlns:a16="http://schemas.microsoft.com/office/drawing/2014/main" id="{4FA318A4-AD37-43E9-82DE-6DD88159ABEF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5161" y="7012"/>
                <a:ext cx="355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2" name="Oval 42">
                <a:extLst>
                  <a:ext uri="{FF2B5EF4-FFF2-40B4-BE49-F238E27FC236}">
                    <a16:creationId xmlns:a16="http://schemas.microsoft.com/office/drawing/2014/main" id="{A5C38A4F-953C-4E3B-9F95-78B76DC72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8134"/>
                <a:ext cx="355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4" name="Oval 43">
                <a:extLst>
                  <a:ext uri="{FF2B5EF4-FFF2-40B4-BE49-F238E27FC236}">
                    <a16:creationId xmlns:a16="http://schemas.microsoft.com/office/drawing/2014/main" id="{47D98B9F-2EAF-4CE6-8207-C427F71F0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" y="6619"/>
                <a:ext cx="356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5" name="Oval 44">
                <a:extLst>
                  <a:ext uri="{FF2B5EF4-FFF2-40B4-BE49-F238E27FC236}">
                    <a16:creationId xmlns:a16="http://schemas.microsoft.com/office/drawing/2014/main" id="{B74F5E89-1F5E-4A30-B087-4EB01FDA20A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675" y="8302"/>
                <a:ext cx="350" cy="34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6" name="Oval 45">
                <a:extLst>
                  <a:ext uri="{FF2B5EF4-FFF2-40B4-BE49-F238E27FC236}">
                    <a16:creationId xmlns:a16="http://schemas.microsoft.com/office/drawing/2014/main" id="{54960F5F-46AE-401E-A369-097A6DF95DB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095" y="8414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7" name="Oval 46">
                <a:extLst>
                  <a:ext uri="{FF2B5EF4-FFF2-40B4-BE49-F238E27FC236}">
                    <a16:creationId xmlns:a16="http://schemas.microsoft.com/office/drawing/2014/main" id="{EFB2ECAB-C8C6-4647-973E-57424090EF44}"/>
                  </a:ext>
                </a:extLst>
              </p:cNvPr>
              <p:cNvSpPr>
                <a:spLocks/>
              </p:cNvSpPr>
              <p:nvPr/>
            </p:nvSpPr>
            <p:spPr bwMode="auto">
              <a:xfrm rot="4650075">
                <a:off x="2692" y="8807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8" name="Oval 47">
                <a:extLst>
                  <a:ext uri="{FF2B5EF4-FFF2-40B4-BE49-F238E27FC236}">
                    <a16:creationId xmlns:a16="http://schemas.microsoft.com/office/drawing/2014/main" id="{E51FBD6C-BC4C-4EFE-A82F-79610D52CFF6}"/>
                  </a:ext>
                </a:extLst>
              </p:cNvPr>
              <p:cNvSpPr>
                <a:spLocks/>
              </p:cNvSpPr>
              <p:nvPr/>
            </p:nvSpPr>
            <p:spPr bwMode="auto">
              <a:xfrm rot="4650075">
                <a:off x="0" y="10266"/>
                <a:ext cx="355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9" name="Oval 48">
                <a:extLst>
                  <a:ext uri="{FF2B5EF4-FFF2-40B4-BE49-F238E27FC236}">
                    <a16:creationId xmlns:a16="http://schemas.microsoft.com/office/drawing/2014/main" id="{C32F046C-6B12-4E63-86A5-72B88FF7018E}"/>
                  </a:ext>
                </a:extLst>
              </p:cNvPr>
              <p:cNvSpPr>
                <a:spLocks/>
              </p:cNvSpPr>
              <p:nvPr/>
            </p:nvSpPr>
            <p:spPr bwMode="auto">
              <a:xfrm rot="4650075">
                <a:off x="6787" y="9087"/>
                <a:ext cx="356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0" name="Oval 49">
                <a:extLst>
                  <a:ext uri="{FF2B5EF4-FFF2-40B4-BE49-F238E27FC236}">
                    <a16:creationId xmlns:a16="http://schemas.microsoft.com/office/drawing/2014/main" id="{DD40A1D8-C46B-456B-9AE6-B4BF6A2DD120}"/>
                  </a:ext>
                </a:extLst>
              </p:cNvPr>
              <p:cNvSpPr>
                <a:spLocks/>
              </p:cNvSpPr>
              <p:nvPr/>
            </p:nvSpPr>
            <p:spPr bwMode="auto">
              <a:xfrm rot="-749925">
                <a:off x="2075" y="9985"/>
                <a:ext cx="349" cy="34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1" name="Oval 50">
                <a:extLst>
                  <a:ext uri="{FF2B5EF4-FFF2-40B4-BE49-F238E27FC236}">
                    <a16:creationId xmlns:a16="http://schemas.microsoft.com/office/drawing/2014/main" id="{4A5E1402-4A68-4706-85FB-DE3D46DEDB22}"/>
                  </a:ext>
                </a:extLst>
              </p:cNvPr>
              <p:cNvSpPr>
                <a:spLocks/>
              </p:cNvSpPr>
              <p:nvPr/>
            </p:nvSpPr>
            <p:spPr bwMode="auto">
              <a:xfrm rot="-749925">
                <a:off x="5385" y="8022"/>
                <a:ext cx="356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2" name="Oval 51">
                <a:extLst>
                  <a:ext uri="{FF2B5EF4-FFF2-40B4-BE49-F238E27FC236}">
                    <a16:creationId xmlns:a16="http://schemas.microsoft.com/office/drawing/2014/main" id="{F3F508FF-13B3-46CB-A99C-3380F97A3A63}"/>
                  </a:ext>
                </a:extLst>
              </p:cNvPr>
              <p:cNvSpPr>
                <a:spLocks/>
              </p:cNvSpPr>
              <p:nvPr/>
            </p:nvSpPr>
            <p:spPr bwMode="auto">
              <a:xfrm rot="20850075" flipV="1">
                <a:off x="2131" y="9144"/>
                <a:ext cx="350" cy="34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3" name="Oval 52">
                <a:extLst>
                  <a:ext uri="{FF2B5EF4-FFF2-40B4-BE49-F238E27FC236}">
                    <a16:creationId xmlns:a16="http://schemas.microsoft.com/office/drawing/2014/main" id="{2A743979-539C-4721-B788-993DC9EBBA75}"/>
                  </a:ext>
                </a:extLst>
              </p:cNvPr>
              <p:cNvSpPr>
                <a:spLocks/>
              </p:cNvSpPr>
              <p:nvPr/>
            </p:nvSpPr>
            <p:spPr bwMode="auto">
              <a:xfrm rot="20850075" flipV="1">
                <a:off x="1683" y="11107"/>
                <a:ext cx="355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4" name="Oval 53">
                <a:extLst>
                  <a:ext uri="{FF2B5EF4-FFF2-40B4-BE49-F238E27FC236}">
                    <a16:creationId xmlns:a16="http://schemas.microsoft.com/office/drawing/2014/main" id="{748C09C1-5300-4F7D-9982-AAE213F53B22}"/>
                  </a:ext>
                </a:extLst>
              </p:cNvPr>
              <p:cNvSpPr>
                <a:spLocks/>
              </p:cNvSpPr>
              <p:nvPr/>
            </p:nvSpPr>
            <p:spPr bwMode="auto">
              <a:xfrm rot="20850075" flipV="1">
                <a:off x="5778" y="10097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5" name="Oval 54">
                <a:extLst>
                  <a:ext uri="{FF2B5EF4-FFF2-40B4-BE49-F238E27FC236}">
                    <a16:creationId xmlns:a16="http://schemas.microsoft.com/office/drawing/2014/main" id="{B1C1D4B7-2E74-4DF7-ACF0-3FAEBEB08F78}"/>
                  </a:ext>
                </a:extLst>
              </p:cNvPr>
              <p:cNvSpPr>
                <a:spLocks/>
              </p:cNvSpPr>
              <p:nvPr/>
            </p:nvSpPr>
            <p:spPr bwMode="auto">
              <a:xfrm rot="20850075" flipV="1">
                <a:off x="3814" y="9480"/>
                <a:ext cx="356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6" name="Oval 55">
                <a:extLst>
                  <a:ext uri="{FF2B5EF4-FFF2-40B4-BE49-F238E27FC236}">
                    <a16:creationId xmlns:a16="http://schemas.microsoft.com/office/drawing/2014/main" id="{78C6806B-857E-4C58-A1C1-7E36CF108DBA}"/>
                  </a:ext>
                </a:extLst>
              </p:cNvPr>
              <p:cNvSpPr>
                <a:spLocks/>
              </p:cNvSpPr>
              <p:nvPr/>
            </p:nvSpPr>
            <p:spPr bwMode="auto">
              <a:xfrm rot="-749925">
                <a:off x="2524" y="9817"/>
                <a:ext cx="349" cy="34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7" name="Oval 56">
                <a:extLst>
                  <a:ext uri="{FF2B5EF4-FFF2-40B4-BE49-F238E27FC236}">
                    <a16:creationId xmlns:a16="http://schemas.microsoft.com/office/drawing/2014/main" id="{92B18FBC-912C-4A49-9417-E118E342F7FA}"/>
                  </a:ext>
                </a:extLst>
              </p:cNvPr>
              <p:cNvSpPr>
                <a:spLocks/>
              </p:cNvSpPr>
              <p:nvPr/>
            </p:nvSpPr>
            <p:spPr bwMode="auto">
              <a:xfrm rot="20850075" flipV="1">
                <a:off x="6114" y="7573"/>
                <a:ext cx="350" cy="34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8" name="Oval 57">
                <a:extLst>
                  <a:ext uri="{FF2B5EF4-FFF2-40B4-BE49-F238E27FC236}">
                    <a16:creationId xmlns:a16="http://schemas.microsoft.com/office/drawing/2014/main" id="{6D35EF46-3FF7-4951-AFAC-D7F39A5EE07A}"/>
                  </a:ext>
                </a:extLst>
              </p:cNvPr>
              <p:cNvSpPr>
                <a:spLocks/>
              </p:cNvSpPr>
              <p:nvPr/>
            </p:nvSpPr>
            <p:spPr bwMode="auto">
              <a:xfrm rot="-9659949">
                <a:off x="841" y="8975"/>
                <a:ext cx="356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9" name="Oval 58">
                <a:extLst>
                  <a:ext uri="{FF2B5EF4-FFF2-40B4-BE49-F238E27FC236}">
                    <a16:creationId xmlns:a16="http://schemas.microsoft.com/office/drawing/2014/main" id="{30B83077-4902-4ABB-99F4-44AAB18584FA}"/>
                  </a:ext>
                </a:extLst>
              </p:cNvPr>
              <p:cNvSpPr>
                <a:spLocks/>
              </p:cNvSpPr>
              <p:nvPr/>
            </p:nvSpPr>
            <p:spPr bwMode="auto">
              <a:xfrm rot="-8910024">
                <a:off x="3029" y="6461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0" name="Oval 59">
                <a:extLst>
                  <a:ext uri="{FF2B5EF4-FFF2-40B4-BE49-F238E27FC236}">
                    <a16:creationId xmlns:a16="http://schemas.microsoft.com/office/drawing/2014/main" id="{D4745966-342F-4F0D-A82F-DB095D614639}"/>
                  </a:ext>
                </a:extLst>
              </p:cNvPr>
              <p:cNvSpPr>
                <a:spLocks/>
              </p:cNvSpPr>
              <p:nvPr/>
            </p:nvSpPr>
            <p:spPr bwMode="auto">
              <a:xfrm rot="-8910024">
                <a:off x="4824" y="7461"/>
                <a:ext cx="356" cy="355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1" name="Oval 60">
                <a:extLst>
                  <a:ext uri="{FF2B5EF4-FFF2-40B4-BE49-F238E27FC236}">
                    <a16:creationId xmlns:a16="http://schemas.microsoft.com/office/drawing/2014/main" id="{3D54A63A-B08F-400D-A79E-F182716F53E5}"/>
                  </a:ext>
                </a:extLst>
              </p:cNvPr>
              <p:cNvSpPr>
                <a:spLocks/>
              </p:cNvSpPr>
              <p:nvPr/>
            </p:nvSpPr>
            <p:spPr bwMode="auto">
              <a:xfrm rot="-8910024">
                <a:off x="112" y="8246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2" name="Oval 61">
                <a:extLst>
                  <a:ext uri="{FF2B5EF4-FFF2-40B4-BE49-F238E27FC236}">
                    <a16:creationId xmlns:a16="http://schemas.microsoft.com/office/drawing/2014/main" id="{F451F137-75F0-4446-8187-4E9BA2D080BB}"/>
                  </a:ext>
                </a:extLst>
              </p:cNvPr>
              <p:cNvSpPr>
                <a:spLocks/>
              </p:cNvSpPr>
              <p:nvPr/>
            </p:nvSpPr>
            <p:spPr bwMode="auto">
              <a:xfrm rot="-3510024">
                <a:off x="2692" y="7517"/>
                <a:ext cx="355" cy="35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53" name="Group 62">
                <a:extLst>
                  <a:ext uri="{FF2B5EF4-FFF2-40B4-BE49-F238E27FC236}">
                    <a16:creationId xmlns:a16="http://schemas.microsoft.com/office/drawing/2014/main" id="{BA068B22-27EE-4A0E-A579-EF79DCD0F1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92" y="1241"/>
                <a:ext cx="9611" cy="6968"/>
                <a:chOff x="0" y="1241"/>
                <a:chExt cx="9611" cy="6968"/>
              </a:xfrm>
              <a:grpFill/>
            </p:grpSpPr>
            <p:grpSp>
              <p:nvGrpSpPr>
                <p:cNvPr id="154" name="Group 63">
                  <a:extLst>
                    <a:ext uri="{FF2B5EF4-FFF2-40B4-BE49-F238E27FC236}">
                      <a16:creationId xmlns:a16="http://schemas.microsoft.com/office/drawing/2014/main" id="{6AC1E9BF-30D7-445B-9477-AE253153E6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5553"/>
                  <a:ext cx="4570" cy="2656"/>
                  <a:chOff x="0" y="0"/>
                  <a:chExt cx="456292" cy="265561"/>
                </a:xfrm>
                <a:grpFill/>
              </p:grpSpPr>
              <p:sp>
                <p:nvSpPr>
                  <p:cNvPr id="174" name="Oval 83">
                    <a:extLst>
                      <a:ext uri="{FF2B5EF4-FFF2-40B4-BE49-F238E27FC236}">
                        <a16:creationId xmlns:a16="http://schemas.microsoft.com/office/drawing/2014/main" id="{40E50D6D-0607-4C30-B79E-4CAE9B7ECA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414" y="84147"/>
                    <a:ext cx="35560" cy="35560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5" name="Oval 84">
                    <a:extLst>
                      <a:ext uri="{FF2B5EF4-FFF2-40B4-BE49-F238E27FC236}">
                        <a16:creationId xmlns:a16="http://schemas.microsoft.com/office/drawing/2014/main" id="{B02DA927-A8CC-4173-BEFA-B52CC7EFD5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952" y="67317"/>
                    <a:ext cx="36191" cy="36194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6" name="Oval 85">
                    <a:extLst>
                      <a:ext uri="{FF2B5EF4-FFF2-40B4-BE49-F238E27FC236}">
                        <a16:creationId xmlns:a16="http://schemas.microsoft.com/office/drawing/2014/main" id="{CB01CA1B-84EE-42AB-91F7-E9C39B03A4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134634" y="0"/>
                    <a:ext cx="35556" cy="3555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7" name="Oval 86">
                    <a:extLst>
                      <a:ext uri="{FF2B5EF4-FFF2-40B4-BE49-F238E27FC236}">
                        <a16:creationId xmlns:a16="http://schemas.microsoft.com/office/drawing/2014/main" id="{7F919483-8C04-4AFE-AE26-6F602D468C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302928" y="39268"/>
                    <a:ext cx="35556" cy="3555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8" name="Oval 87">
                    <a:extLst>
                      <a:ext uri="{FF2B5EF4-FFF2-40B4-BE49-F238E27FC236}">
                        <a16:creationId xmlns:a16="http://schemas.microsoft.com/office/drawing/2014/main" id="{296B7D6B-5773-430A-BECD-6F8A3266CC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8910024">
                    <a:off x="84146" y="72927"/>
                    <a:ext cx="34925" cy="3492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9" name="Oval 88">
                    <a:extLst>
                      <a:ext uri="{FF2B5EF4-FFF2-40B4-BE49-F238E27FC236}">
                        <a16:creationId xmlns:a16="http://schemas.microsoft.com/office/drawing/2014/main" id="{0203869D-142E-4411-A1D4-19E1068CF4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3510024">
                    <a:off x="-2" y="44878"/>
                    <a:ext cx="35559" cy="355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0" name="Oval 89">
                    <a:extLst>
                      <a:ext uri="{FF2B5EF4-FFF2-40B4-BE49-F238E27FC236}">
                        <a16:creationId xmlns:a16="http://schemas.microsoft.com/office/drawing/2014/main" id="{57DF50DC-6A76-4D07-8392-6923274E09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3510024">
                    <a:off x="420734" y="11220"/>
                    <a:ext cx="35559" cy="355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1" name="Oval 90">
                    <a:extLst>
                      <a:ext uri="{FF2B5EF4-FFF2-40B4-BE49-F238E27FC236}">
                        <a16:creationId xmlns:a16="http://schemas.microsoft.com/office/drawing/2014/main" id="{FF8F6A42-814E-4B93-BB68-BAF65C3CC9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2689976" flipV="1">
                    <a:off x="218781" y="33658"/>
                    <a:ext cx="34925" cy="3492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2" name="Oval 91">
                    <a:extLst>
                      <a:ext uri="{FF2B5EF4-FFF2-40B4-BE49-F238E27FC236}">
                        <a16:creationId xmlns:a16="http://schemas.microsoft.com/office/drawing/2014/main" id="{30BCC054-FB4F-40F4-A73E-6BE9A3E0FF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01952" y="179514"/>
                    <a:ext cx="35559" cy="355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3" name="Oval 92">
                    <a:extLst>
                      <a:ext uri="{FF2B5EF4-FFF2-40B4-BE49-F238E27FC236}">
                        <a16:creationId xmlns:a16="http://schemas.microsoft.com/office/drawing/2014/main" id="{04C93EC4-55F0-44E3-BE34-8E6F03269C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151463" y="134635"/>
                    <a:ext cx="35556" cy="3555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4" name="Oval 93">
                    <a:extLst>
                      <a:ext uri="{FF2B5EF4-FFF2-40B4-BE49-F238E27FC236}">
                        <a16:creationId xmlns:a16="http://schemas.microsoft.com/office/drawing/2014/main" id="{F12C5D4E-22B0-491C-9083-9CA71EC8E9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46830" y="117806"/>
                    <a:ext cx="34925" cy="3492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" name="Oval 94">
                    <a:extLst>
                      <a:ext uri="{FF2B5EF4-FFF2-40B4-BE49-F238E27FC236}">
                        <a16:creationId xmlns:a16="http://schemas.microsoft.com/office/drawing/2014/main" id="{883FE987-9EA6-469A-AC8B-C3E11A57B5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4650075">
                    <a:off x="297318" y="157075"/>
                    <a:ext cx="35536" cy="35552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Oval 95">
                    <a:extLst>
                      <a:ext uri="{FF2B5EF4-FFF2-40B4-BE49-F238E27FC236}">
                        <a16:creationId xmlns:a16="http://schemas.microsoft.com/office/drawing/2014/main" id="{5F50E279-AE45-40F7-B4D6-1A36257329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4650075">
                    <a:off x="415126" y="61707"/>
                    <a:ext cx="34925" cy="3492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7" name="Oval 96">
                    <a:extLst>
                      <a:ext uri="{FF2B5EF4-FFF2-40B4-BE49-F238E27FC236}">
                        <a16:creationId xmlns:a16="http://schemas.microsoft.com/office/drawing/2014/main" id="{52B0BEC9-009B-411C-8BDB-343134275D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2689976" flipV="1">
                    <a:off x="353417" y="145855"/>
                    <a:ext cx="35556" cy="3555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8" name="Oval 97">
                    <a:extLst>
                      <a:ext uri="{FF2B5EF4-FFF2-40B4-BE49-F238E27FC236}">
                        <a16:creationId xmlns:a16="http://schemas.microsoft.com/office/drawing/2014/main" id="{602F7011-C559-4B9F-8BB6-00973C7ED0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415125" y="230002"/>
                    <a:ext cx="35556" cy="3555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5" name="Group 64">
                  <a:extLst>
                    <a:ext uri="{FF2B5EF4-FFF2-40B4-BE49-F238E27FC236}">
                      <a16:creationId xmlns:a16="http://schemas.microsoft.com/office/drawing/2014/main" id="{A8A55CF4-9976-4F0A-B40F-F8C3F06254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63" y="1241"/>
                  <a:ext cx="7648" cy="6295"/>
                  <a:chOff x="0" y="1241"/>
                  <a:chExt cx="7648" cy="6295"/>
                </a:xfrm>
                <a:grpFill/>
              </p:grpSpPr>
              <p:sp>
                <p:nvSpPr>
                  <p:cNvPr id="156" name="Oval 65">
                    <a:extLst>
                      <a:ext uri="{FF2B5EF4-FFF2-40B4-BE49-F238E27FC236}">
                        <a16:creationId xmlns:a16="http://schemas.microsoft.com/office/drawing/2014/main" id="{BE6F1C05-89E7-4BF3-8AD1-3C76B7CF54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3" y="4712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7" name="Oval 66">
                    <a:extLst>
                      <a:ext uri="{FF2B5EF4-FFF2-40B4-BE49-F238E27FC236}">
                        <a16:creationId xmlns:a16="http://schemas.microsoft.com/office/drawing/2014/main" id="{665A430A-567D-42FD-B0E8-FE65C00D52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4375" y="5104"/>
                    <a:ext cx="356" cy="3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8" name="Oval 67">
                    <a:extLst>
                      <a:ext uri="{FF2B5EF4-FFF2-40B4-BE49-F238E27FC236}">
                        <a16:creationId xmlns:a16="http://schemas.microsoft.com/office/drawing/2014/main" id="{C848AF20-08B1-468D-9819-D38F41FBA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619" y="1241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9" name="Oval 68">
                    <a:extLst>
                      <a:ext uri="{FF2B5EF4-FFF2-40B4-BE49-F238E27FC236}">
                        <a16:creationId xmlns:a16="http://schemas.microsoft.com/office/drawing/2014/main" id="{E2B577B0-5E37-489A-B47D-EBFC47FA34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V="1">
                    <a:off x="3702" y="3534"/>
                    <a:ext cx="349" cy="34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0" name="Oval 69">
                    <a:extLst>
                      <a:ext uri="{FF2B5EF4-FFF2-40B4-BE49-F238E27FC236}">
                        <a16:creationId xmlns:a16="http://schemas.microsoft.com/office/drawing/2014/main" id="{DEFCFC45-6938-420F-BBCF-F8F561569F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V="1">
                    <a:off x="3029" y="3982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1" name="Oval 70">
                    <a:extLst>
                      <a:ext uri="{FF2B5EF4-FFF2-40B4-BE49-F238E27FC236}">
                        <a16:creationId xmlns:a16="http://schemas.microsoft.com/office/drawing/2014/main" id="{A2EBB583-0E2A-4A18-B7C1-BC780FF63F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2689976">
                    <a:off x="0" y="3577"/>
                    <a:ext cx="349" cy="34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2" name="Oval 71">
                    <a:extLst>
                      <a:ext uri="{FF2B5EF4-FFF2-40B4-BE49-F238E27FC236}">
                        <a16:creationId xmlns:a16="http://schemas.microsoft.com/office/drawing/2014/main" id="{8C6F7F66-BBF8-4A42-B450-791B022685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2689976" flipV="1">
                    <a:off x="1851" y="3702"/>
                    <a:ext cx="355" cy="3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3" name="Oval 72">
                    <a:extLst>
                      <a:ext uri="{FF2B5EF4-FFF2-40B4-BE49-F238E27FC236}">
                        <a16:creationId xmlns:a16="http://schemas.microsoft.com/office/drawing/2014/main" id="{63239351-EDE6-4FDC-B110-B26E21A281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26" y="4039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4" name="Oval 73">
                    <a:extLst>
                      <a:ext uri="{FF2B5EF4-FFF2-40B4-BE49-F238E27FC236}">
                        <a16:creationId xmlns:a16="http://schemas.microsoft.com/office/drawing/2014/main" id="{3BC17C4D-B8A7-4592-BB2F-916072B407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4768" y="3646"/>
                    <a:ext cx="355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5" name="Oval 74">
                    <a:extLst>
                      <a:ext uri="{FF2B5EF4-FFF2-40B4-BE49-F238E27FC236}">
                        <a16:creationId xmlns:a16="http://schemas.microsoft.com/office/drawing/2014/main" id="{CF5B7929-65ED-418E-A530-4E1B19EEBC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3702" y="7180"/>
                    <a:ext cx="356" cy="356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6" name="Oval 75">
                    <a:extLst>
                      <a:ext uri="{FF2B5EF4-FFF2-40B4-BE49-F238E27FC236}">
                        <a16:creationId xmlns:a16="http://schemas.microsoft.com/office/drawing/2014/main" id="{80B21B28-1880-4412-9E64-D5BD8417CE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580" y="5217"/>
                    <a:ext cx="349" cy="34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Oval 76">
                    <a:extLst>
                      <a:ext uri="{FF2B5EF4-FFF2-40B4-BE49-F238E27FC236}">
                        <a16:creationId xmlns:a16="http://schemas.microsoft.com/office/drawing/2014/main" id="{C0417416-43C8-4ACF-8197-7493762AA3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4650075">
                    <a:off x="3253" y="5385"/>
                    <a:ext cx="349" cy="34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Oval 77">
                    <a:extLst>
                      <a:ext uri="{FF2B5EF4-FFF2-40B4-BE49-F238E27FC236}">
                        <a16:creationId xmlns:a16="http://schemas.microsoft.com/office/drawing/2014/main" id="{3363D51E-5B3B-4AD8-A108-8F46152AA9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749925">
                    <a:off x="1795" y="5048"/>
                    <a:ext cx="349" cy="350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Oval 78">
                    <a:extLst>
                      <a:ext uri="{FF2B5EF4-FFF2-40B4-BE49-F238E27FC236}">
                        <a16:creationId xmlns:a16="http://schemas.microsoft.com/office/drawing/2014/main" id="{C76FE8C1-1A61-48B6-B844-19451CE71A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5890" y="5553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Oval 79">
                    <a:extLst>
                      <a:ext uri="{FF2B5EF4-FFF2-40B4-BE49-F238E27FC236}">
                        <a16:creationId xmlns:a16="http://schemas.microsoft.com/office/drawing/2014/main" id="{870809A1-F78A-4F78-913D-A1260F6A01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1" y="2917"/>
                    <a:ext cx="350" cy="349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Oval 80">
                    <a:extLst>
                      <a:ext uri="{FF2B5EF4-FFF2-40B4-BE49-F238E27FC236}">
                        <a16:creationId xmlns:a16="http://schemas.microsoft.com/office/drawing/2014/main" id="{254F2325-545E-48C8-B34C-EDDDF9380E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92" y="5329"/>
                    <a:ext cx="356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2" name="Oval 81">
                    <a:extLst>
                      <a:ext uri="{FF2B5EF4-FFF2-40B4-BE49-F238E27FC236}">
                        <a16:creationId xmlns:a16="http://schemas.microsoft.com/office/drawing/2014/main" id="{CCB0EED1-34B2-4185-A66A-92852C9447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90" y="6451"/>
                    <a:ext cx="362" cy="362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3" name="Oval 82">
                    <a:extLst>
                      <a:ext uri="{FF2B5EF4-FFF2-40B4-BE49-F238E27FC236}">
                        <a16:creationId xmlns:a16="http://schemas.microsoft.com/office/drawing/2014/main" id="{8B26578C-6BF0-4879-94DA-64F44548F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78" y="4712"/>
                    <a:ext cx="355" cy="355"/>
                  </a:xfrm>
                  <a:prstGeom prst="ellips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189" name="Oval 98">
            <a:extLst>
              <a:ext uri="{FF2B5EF4-FFF2-40B4-BE49-F238E27FC236}">
                <a16:creationId xmlns:a16="http://schemas.microsoft.com/office/drawing/2014/main" id="{F0E15B42-D5B1-4749-995B-847692B0A8CC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510578" y="4646768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0" name="Oval 99">
            <a:extLst>
              <a:ext uri="{FF2B5EF4-FFF2-40B4-BE49-F238E27FC236}">
                <a16:creationId xmlns:a16="http://schemas.microsoft.com/office/drawing/2014/main" id="{ABA9884C-B38C-4B0E-A03D-5D8538D0836B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000077" y="4341967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1" name="Oval 100">
            <a:extLst>
              <a:ext uri="{FF2B5EF4-FFF2-40B4-BE49-F238E27FC236}">
                <a16:creationId xmlns:a16="http://schemas.microsoft.com/office/drawing/2014/main" id="{FF1B5987-BBC1-4215-9B4C-0CAE6F26369B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152477" y="3960967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2" name="Oval 101">
            <a:extLst>
              <a:ext uri="{FF2B5EF4-FFF2-40B4-BE49-F238E27FC236}">
                <a16:creationId xmlns:a16="http://schemas.microsoft.com/office/drawing/2014/main" id="{3396DBF8-29FF-4606-B31E-BC1DDBD11700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358178" y="4113367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3" name="Oval 102">
            <a:extLst>
              <a:ext uri="{FF2B5EF4-FFF2-40B4-BE49-F238E27FC236}">
                <a16:creationId xmlns:a16="http://schemas.microsoft.com/office/drawing/2014/main" id="{E5B8A606-491A-4A62-ADD9-2202534C9D7C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586778" y="4037168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4" name="Oval 103">
            <a:extLst>
              <a:ext uri="{FF2B5EF4-FFF2-40B4-BE49-F238E27FC236}">
                <a16:creationId xmlns:a16="http://schemas.microsoft.com/office/drawing/2014/main" id="{2293F8A6-BEA7-4F56-A796-7BBA85B85493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152477" y="4623866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5" name="Oval 104">
            <a:extLst>
              <a:ext uri="{FF2B5EF4-FFF2-40B4-BE49-F238E27FC236}">
                <a16:creationId xmlns:a16="http://schemas.microsoft.com/office/drawing/2014/main" id="{9FEDE330-C151-48CD-B054-B2B32A5A1C34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152477" y="5004866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6" name="Oval 105">
            <a:extLst>
              <a:ext uri="{FF2B5EF4-FFF2-40B4-BE49-F238E27FC236}">
                <a16:creationId xmlns:a16="http://schemas.microsoft.com/office/drawing/2014/main" id="{D825828E-7DB5-477D-B059-6ACC985DED0C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1900978" y="3960967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7" name="Oval 106">
            <a:extLst>
              <a:ext uri="{FF2B5EF4-FFF2-40B4-BE49-F238E27FC236}">
                <a16:creationId xmlns:a16="http://schemas.microsoft.com/office/drawing/2014/main" id="{37313853-58B0-4849-883A-84786EB47AB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1847677" y="4242865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8" name="Oval 107">
            <a:extLst>
              <a:ext uri="{FF2B5EF4-FFF2-40B4-BE49-F238E27FC236}">
                <a16:creationId xmlns:a16="http://schemas.microsoft.com/office/drawing/2014/main" id="{1556B0C6-D8A1-463C-80BE-BB79072E65C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1923877" y="4623866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sp>
        <p:nvSpPr>
          <p:cNvPr id="199" name="Oval 108">
            <a:extLst>
              <a:ext uri="{FF2B5EF4-FFF2-40B4-BE49-F238E27FC236}">
                <a16:creationId xmlns:a16="http://schemas.microsoft.com/office/drawing/2014/main" id="{6F4E6CAB-3C39-4AF1-B17B-0F303F35B490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2152477" y="4166666"/>
            <a:ext cx="99101" cy="99099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cxnSp>
        <p:nvCxnSpPr>
          <p:cNvPr id="200" name="Straight Connector 112">
            <a:extLst>
              <a:ext uri="{FF2B5EF4-FFF2-40B4-BE49-F238E27FC236}">
                <a16:creationId xmlns:a16="http://schemas.microsoft.com/office/drawing/2014/main" id="{0F21020B-B028-4DA3-8D15-B7C20C1E1723}"/>
              </a:ext>
            </a:extLst>
          </p:cNvPr>
          <p:cNvCxnSpPr/>
          <p:nvPr/>
        </p:nvCxnSpPr>
        <p:spPr>
          <a:xfrm>
            <a:off x="4084756" y="4457959"/>
            <a:ext cx="0" cy="808653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118">
            <a:extLst>
              <a:ext uri="{FF2B5EF4-FFF2-40B4-BE49-F238E27FC236}">
                <a16:creationId xmlns:a16="http://schemas.microsoft.com/office/drawing/2014/main" id="{876A8B00-2D1D-414B-BBFD-0D575F5E9079}"/>
              </a:ext>
            </a:extLst>
          </p:cNvPr>
          <p:cNvCxnSpPr/>
          <p:nvPr/>
        </p:nvCxnSpPr>
        <p:spPr>
          <a:xfrm>
            <a:off x="3573643" y="4496318"/>
            <a:ext cx="8294" cy="490376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122">
            <a:extLst>
              <a:ext uri="{FF2B5EF4-FFF2-40B4-BE49-F238E27FC236}">
                <a16:creationId xmlns:a16="http://schemas.microsoft.com/office/drawing/2014/main" id="{616114F4-36DA-4E51-A607-9FC1064E55C5}"/>
              </a:ext>
            </a:extLst>
          </p:cNvPr>
          <p:cNvCxnSpPr/>
          <p:nvPr/>
        </p:nvCxnSpPr>
        <p:spPr>
          <a:xfrm flipH="1">
            <a:off x="4960803" y="5718175"/>
            <a:ext cx="1722" cy="284519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128">
            <a:extLst>
              <a:ext uri="{FF2B5EF4-FFF2-40B4-BE49-F238E27FC236}">
                <a16:creationId xmlns:a16="http://schemas.microsoft.com/office/drawing/2014/main" id="{C1CBF96D-8C14-45D4-AB23-0C8304636E14}"/>
              </a:ext>
            </a:extLst>
          </p:cNvPr>
          <p:cNvCxnSpPr>
            <a:cxnSpLocks/>
          </p:cNvCxnSpPr>
          <p:nvPr/>
        </p:nvCxnSpPr>
        <p:spPr>
          <a:xfrm flipV="1">
            <a:off x="4141725" y="3742241"/>
            <a:ext cx="1161041" cy="963592"/>
          </a:xfrm>
          <a:prstGeom prst="line">
            <a:avLst/>
          </a:prstGeom>
          <a:ln w="12700" cmpd="sng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129">
            <a:extLst>
              <a:ext uri="{FF2B5EF4-FFF2-40B4-BE49-F238E27FC236}">
                <a16:creationId xmlns:a16="http://schemas.microsoft.com/office/drawing/2014/main" id="{B4675102-D2D6-48B4-853B-38BFBFB6CE5F}"/>
              </a:ext>
            </a:extLst>
          </p:cNvPr>
          <p:cNvCxnSpPr>
            <a:cxnSpLocks/>
          </p:cNvCxnSpPr>
          <p:nvPr/>
        </p:nvCxnSpPr>
        <p:spPr>
          <a:xfrm flipV="1">
            <a:off x="3604022" y="3737118"/>
            <a:ext cx="1604502" cy="903914"/>
          </a:xfrm>
          <a:prstGeom prst="line">
            <a:avLst/>
          </a:prstGeom>
          <a:ln w="12700" cmpd="sng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132">
            <a:extLst>
              <a:ext uri="{FF2B5EF4-FFF2-40B4-BE49-F238E27FC236}">
                <a16:creationId xmlns:a16="http://schemas.microsoft.com/office/drawing/2014/main" id="{9A5C678E-2CFA-4B97-9B59-4F516869553A}"/>
              </a:ext>
            </a:extLst>
          </p:cNvPr>
          <p:cNvCxnSpPr>
            <a:cxnSpLocks/>
          </p:cNvCxnSpPr>
          <p:nvPr/>
        </p:nvCxnSpPr>
        <p:spPr>
          <a:xfrm flipV="1">
            <a:off x="5009169" y="3759266"/>
            <a:ext cx="337302" cy="2035538"/>
          </a:xfrm>
          <a:prstGeom prst="line">
            <a:avLst/>
          </a:prstGeom>
          <a:ln w="12700" cmpd="sng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3045D1BA-0965-453A-B639-5C92BB764D92}"/>
              </a:ext>
            </a:extLst>
          </p:cNvPr>
          <p:cNvSpPr txBox="1"/>
          <p:nvPr/>
        </p:nvSpPr>
        <p:spPr>
          <a:xfrm>
            <a:off x="5230014" y="34372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9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Correct data</a:t>
            </a:r>
          </a:p>
          <a:p>
            <a:pPr lvl="1"/>
            <a:r>
              <a:rPr lang="en-AU" dirty="0"/>
              <a:t>Exclude outliers</a:t>
            </a:r>
          </a:p>
          <a:p>
            <a:pPr lvl="1"/>
            <a:r>
              <a:rPr lang="en-AU" dirty="0"/>
              <a:t>Transform data, e.g.:</a:t>
            </a:r>
          </a:p>
          <a:p>
            <a:pPr lvl="2"/>
            <a:r>
              <a:rPr lang="en-AU" dirty="0"/>
              <a:t>Log-, square root and reciprocal (1/x) transformations shorten the right tale (i.e. correct positive skew)</a:t>
            </a:r>
          </a:p>
          <a:p>
            <a:pPr lvl="2"/>
            <a:r>
              <a:rPr lang="en-AU" dirty="0"/>
              <a:t>The same transformations applied to the reverse score (score – highest score + 1) correct for negative skew</a:t>
            </a:r>
          </a:p>
          <a:p>
            <a:pPr lvl="2"/>
            <a:endParaRPr lang="en-AU" dirty="0"/>
          </a:p>
          <a:p>
            <a:r>
              <a:rPr lang="en-AU" dirty="0"/>
              <a:t>Turn to tests that are robust against violations or to non-parametric tests, e.g.</a:t>
            </a:r>
          </a:p>
          <a:p>
            <a:pPr lvl="1"/>
            <a:r>
              <a:rPr lang="en-AU" dirty="0"/>
              <a:t>Mann–Whitney U for group comparisons</a:t>
            </a:r>
          </a:p>
          <a:p>
            <a:pPr lvl="1"/>
            <a:r>
              <a:rPr lang="en-AU" dirty="0"/>
              <a:t>Kendall's tau for dependence between two variables</a:t>
            </a:r>
          </a:p>
          <a:p>
            <a:pPr lvl="3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if assumptions are violated?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A7355E-E240-49A8-A6E9-B3937E48AAC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7283" y="2302934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AU" sz="2400" dirty="0"/>
          </a:p>
        </p:txBody>
      </p:sp>
      <p:sp>
        <p:nvSpPr>
          <p:cNvPr id="110" name="Rectangle 109"/>
          <p:cNvSpPr/>
          <p:nvPr/>
        </p:nvSpPr>
        <p:spPr>
          <a:xfrm>
            <a:off x="2810391" y="4503712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1600" b="1" dirty="0">
                <a:solidFill>
                  <a:srgbClr val="FF0000"/>
                </a:solidFill>
              </a:rPr>
              <a:t>The same transformation has to be applied to variables that are compared directly </a:t>
            </a:r>
          </a:p>
        </p:txBody>
      </p:sp>
      <p:pic>
        <p:nvPicPr>
          <p:cNvPr id="111" name="Picture 2" descr="http://upload.wikimedia.org/wikipedia/commons/thumb/d/dd/Achtung.svg/628px-Achtung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377" y="4463178"/>
            <a:ext cx="542215" cy="455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6E778A7-A79E-4115-B4E8-2DCB66ADB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03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tabLst>
                <a:tab pos="7981950" algn="r"/>
              </a:tabLst>
            </a:pPr>
            <a:r>
              <a:rPr lang="en-AU" dirty="0"/>
              <a:t>For individual-level variables (IQ)</a:t>
            </a:r>
          </a:p>
          <a:p>
            <a:pPr lvl="1">
              <a:tabLst>
                <a:tab pos="7981950" algn="r"/>
              </a:tabLst>
            </a:pPr>
            <a:r>
              <a:rPr lang="en-AU" dirty="0"/>
              <a:t>Classical approach to creating and evaluating scales (e.g., CFA, </a:t>
            </a:r>
            <a:r>
              <a:rPr lang="en-AU" dirty="0" err="1"/>
              <a:t>Cronbach’s</a:t>
            </a:r>
            <a:r>
              <a:rPr lang="en-AU" dirty="0"/>
              <a:t> Alpha)</a:t>
            </a:r>
          </a:p>
          <a:p>
            <a:pPr>
              <a:tabLst>
                <a:tab pos="7981950" algn="r"/>
              </a:tabLst>
            </a:pPr>
            <a:r>
              <a:rPr lang="en-AU" dirty="0"/>
              <a:t>For group-level variables (teacher expectations)</a:t>
            </a:r>
          </a:p>
          <a:p>
            <a:pPr lvl="1">
              <a:tabLst>
                <a:tab pos="7981950" algn="r"/>
              </a:tabLst>
            </a:pPr>
            <a:r>
              <a:rPr lang="en-AU" dirty="0"/>
              <a:t>Test for consistency, reliability of group means, agreement based on individual-level items</a:t>
            </a:r>
          </a:p>
          <a:p>
            <a:pPr lvl="1">
              <a:tabLst>
                <a:tab pos="7981950" algn="r"/>
              </a:tabLst>
            </a:pPr>
            <a:r>
              <a:rPr lang="en-AU" dirty="0"/>
              <a:t>Aggregate items to the group level (average)</a:t>
            </a:r>
          </a:p>
          <a:p>
            <a:pPr lvl="1">
              <a:tabLst>
                <a:tab pos="7981950" algn="r"/>
              </a:tabLst>
            </a:pPr>
            <a:r>
              <a:rPr lang="en-AU" dirty="0"/>
              <a:t>Create and evaluate scale based on aggregated items</a:t>
            </a:r>
          </a:p>
          <a:p>
            <a:pPr lvl="2">
              <a:tabLst>
                <a:tab pos="7981950" algn="r"/>
              </a:tabLst>
            </a:pPr>
            <a:endParaRPr lang="en-AU" dirty="0"/>
          </a:p>
          <a:p>
            <a:pPr marL="0" indent="0">
              <a:buNone/>
              <a:tabLst>
                <a:tab pos="7981950" algn="r"/>
              </a:tabLst>
            </a:pPr>
            <a:r>
              <a:rPr lang="en-AU" sz="1100" dirty="0"/>
              <a:t>For alternatives see: Peterson, M. F., &amp; Castro, S. L. (2006). Measurement metrics at aggregate levels of analysis: Implications for organization culture research and the GLOBE project. </a:t>
            </a:r>
            <a:r>
              <a:rPr lang="en-AU" sz="1100" i="1" dirty="0"/>
              <a:t>The Leadership Quarterly, 17</a:t>
            </a:r>
            <a:r>
              <a:rPr lang="en-AU" sz="1100" dirty="0"/>
              <a:t>, 506-521. </a:t>
            </a:r>
          </a:p>
          <a:p>
            <a:pPr marL="0" indent="0">
              <a:buNone/>
              <a:tabLst>
                <a:tab pos="7981950" algn="r"/>
              </a:tabLst>
            </a:pPr>
            <a:r>
              <a:rPr lang="en-AU" sz="1100" dirty="0">
                <a:solidFill>
                  <a:prstClr val="black"/>
                </a:solidFill>
              </a:rPr>
              <a:t>	(Peterson and Castro, 2006)</a:t>
            </a:r>
            <a:endParaRPr lang="en-AU" dirty="0">
              <a:solidFill>
                <a:prstClr val="black"/>
              </a:solidFill>
            </a:endParaRPr>
          </a:p>
          <a:p>
            <a:pPr lvl="2">
              <a:tabLst>
                <a:tab pos="7981950" algn="r"/>
              </a:tabLst>
            </a:pP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Building the measurement model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9B4CAF-FA63-43E0-8034-C84DC67F244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1E49E4F-1DBC-4738-A84B-41679DC84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609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Classical linear regression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(Multilevel) regressions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011A0B-4624-4B97-98B4-FD06AE8E026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060" name="Group 2059"/>
          <p:cNvGrpSpPr/>
          <p:nvPr/>
        </p:nvGrpSpPr>
        <p:grpSpPr>
          <a:xfrm>
            <a:off x="3791744" y="2564905"/>
            <a:ext cx="4820022" cy="3312368"/>
            <a:chOff x="2915816" y="3124547"/>
            <a:chExt cx="4171950" cy="2752725"/>
          </a:xfrm>
        </p:grpSpPr>
        <p:grpSp>
          <p:nvGrpSpPr>
            <p:cNvPr id="2052" name="Group 2051"/>
            <p:cNvGrpSpPr/>
            <p:nvPr/>
          </p:nvGrpSpPr>
          <p:grpSpPr>
            <a:xfrm>
              <a:off x="2915816" y="3124547"/>
              <a:ext cx="4171950" cy="2752725"/>
              <a:chOff x="4576514" y="2420888"/>
              <a:chExt cx="4171950" cy="2752725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576514" y="2420888"/>
                <a:ext cx="4171950" cy="2752725"/>
                <a:chOff x="4576514" y="2420888"/>
                <a:chExt cx="4171950" cy="2752725"/>
              </a:xfrm>
            </p:grpSpPr>
            <p:pic>
              <p:nvPicPr>
                <p:cNvPr id="2050" name="Picture 2" descr="http://upload.wikimedia.org/wikipedia/commons/thumb/3/3a/Linear_regression.svg/438px-Linear_regression.svg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6514" y="2420888"/>
                  <a:ext cx="4171950" cy="27527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" name="TextBox 4"/>
                    <p:cNvSpPr txBox="1"/>
                    <p:nvPr/>
                  </p:nvSpPr>
                  <p:spPr>
                    <a:xfrm>
                      <a:off x="6520730" y="4293096"/>
                      <a:ext cx="1809764" cy="3069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i="1">
                                    <a:latin typeface="Cambria Math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AU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AU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AU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</m:oMath>
                        </m:oMathPara>
                      </a14:m>
                      <a:endParaRPr lang="en-AU" dirty="0"/>
                    </a:p>
                  </p:txBody>
                </p:sp>
              </mc:Choice>
              <mc:Fallback xmlns="">
                <p:sp>
                  <p:nvSpPr>
                    <p:cNvPr id="5" name="TextBox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0730" y="4293096"/>
                      <a:ext cx="2100832" cy="369332"/>
                    </a:xfrm>
                    <a:prstGeom prst="rect">
                      <a:avLst/>
                    </a:prstGeom>
                    <a:blipFill rotWithShape="1">
                      <a:blip r:embed="rId3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A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" name="Rectangle 5"/>
                <p:cNvSpPr/>
                <p:nvPr/>
              </p:nvSpPr>
              <p:spPr>
                <a:xfrm>
                  <a:off x="5258606" y="4998441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4788024" y="4988346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6203205" y="4998441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6677110" y="4998441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7164288" y="4988346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7637262" y="4988346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8127799" y="4978821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8616833" y="4988346"/>
                  <a:ext cx="72008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 flipH="1" flipV="1">
                <a:off x="5868144" y="4221088"/>
                <a:ext cx="1296144" cy="14401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5652120" y="4142085"/>
                <a:ext cx="144016" cy="14401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7200292" y="3861048"/>
                <a:ext cx="508978" cy="49706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6677110" y="3789041"/>
                <a:ext cx="46029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137400" y="3573016"/>
                <a:ext cx="0" cy="224235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36"/>
            <p:cNvCxnSpPr/>
            <p:nvPr/>
          </p:nvCxnSpPr>
          <p:spPr>
            <a:xfrm flipV="1">
              <a:off x="6641649" y="3861048"/>
              <a:ext cx="0" cy="1135706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641649" y="3349296"/>
              <a:ext cx="0" cy="36773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B34C6EF8-D5CC-47CD-9672-4ADC7C34F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20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27017" y="1998617"/>
                <a:ext cx="11323683" cy="1829518"/>
              </a:xfrm>
            </p:spPr>
            <p:txBody>
              <a:bodyPr/>
              <a:lstStyle/>
              <a:p>
                <a:r>
                  <a:rPr lang="en-AU" dirty="0"/>
                  <a:t>Hierarchical Linear Model</a:t>
                </a:r>
              </a:p>
              <a:p>
                <a:pPr lvl="1"/>
                <a:r>
                  <a:rPr lang="en-AU" dirty="0"/>
                  <a:t>Level 1: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β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β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ij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i</m:t>
                        </m:r>
                      </m:sub>
                    </m:sSub>
                  </m:oMath>
                </a14:m>
                <a:endParaRPr lang="en-AU" dirty="0"/>
              </a:p>
              <a:p>
                <a:pPr lvl="1"/>
                <a:r>
                  <a:rPr lang="en-AU" dirty="0"/>
                  <a:t>Level 2: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β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γ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00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γ</m:t>
                            </m:r>
                          </m:e>
                          <m:sub>
                            <m:r>
                              <a:rPr lang="en-AU">
                                <a:latin typeface="Cambria Math"/>
                                <a:ea typeface="Cambria Math"/>
                              </a:rPr>
                              <m:t>01</m:t>
                            </m:r>
                          </m:sub>
                        </m:sSub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j</m:t>
                            </m:r>
                          </m:sub>
                        </m:sSub>
                        <m:r>
                          <a:rPr lang="en-AU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AU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μ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AU" dirty="0"/>
              </a:p>
              <a:p>
                <a:pPr marL="514350" lvl="1" indent="0">
                  <a:buNone/>
                </a:pPr>
                <a:r>
                  <a:rPr lang="en-AU" dirty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β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γ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10</m:t>
                        </m:r>
                      </m:sub>
                    </m:sSub>
                    <m:r>
                      <a:rPr lang="en-AU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γ</m:t>
                            </m:r>
                          </m:e>
                          <m:sub>
                            <m:r>
                              <a:rPr lang="en-AU">
                                <a:latin typeface="Cambria Math"/>
                                <a:ea typeface="Cambria Math"/>
                              </a:rPr>
                              <m:t>11</m:t>
                            </m:r>
                          </m:sub>
                        </m:sSub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>
                                <a:latin typeface="Cambria Math"/>
                                <a:ea typeface="Cambria Math"/>
                              </a:rPr>
                              <m:t>j</m:t>
                            </m:r>
                          </m:sub>
                        </m:sSub>
                        <m:r>
                          <a:rPr lang="en-AU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μ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/>
                            <a:ea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AU" dirty="0"/>
              </a:p>
              <a:p>
                <a:pPr lvl="2"/>
                <a:endParaRPr lang="en-AU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27017" y="1998617"/>
                <a:ext cx="11323683" cy="1829518"/>
              </a:xfrm>
              <a:blipFill>
                <a:blip r:embed="rId2"/>
                <a:stretch>
                  <a:fillRect l="-754" t="-4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(Multilevel) regressions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2B2A9A-840B-4860-934D-59A7B8A3C1F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751093" y="3238688"/>
            <a:ext cx="8444851" cy="3472818"/>
            <a:chOff x="227091" y="3238687"/>
            <a:chExt cx="8444851" cy="3472818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01"/>
            <a:stretch/>
          </p:blipFill>
          <p:spPr bwMode="auto">
            <a:xfrm>
              <a:off x="4499992" y="3958779"/>
              <a:ext cx="4171950" cy="27527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227091" y="3958779"/>
              <a:ext cx="4171950" cy="2752725"/>
              <a:chOff x="4576514" y="2420888"/>
              <a:chExt cx="4171950" cy="2752725"/>
            </a:xfrm>
          </p:grpSpPr>
          <p:pic>
            <p:nvPicPr>
              <p:cNvPr id="15" name="Picture 2" descr="http://upload.wikimedia.org/wikipedia/commons/thumb/3/3a/Linear_regression.svg/438px-Linear_regression.svg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514" y="2420888"/>
                <a:ext cx="4171950" cy="275272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5258606" y="4998441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788024" y="498834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203205" y="4998441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77110" y="4998441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64288" y="498834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37262" y="498834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127799" y="4978821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616833" y="4988346"/>
                <a:ext cx="72008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25" name="Straight Arrow Connector 24"/>
            <p:cNvCxnSpPr>
              <a:cxnSpLocks/>
            </p:cNvCxnSpPr>
            <p:nvPr/>
          </p:nvCxnSpPr>
          <p:spPr>
            <a:xfrm>
              <a:off x="2187651" y="3238687"/>
              <a:ext cx="1880293" cy="2278545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031940" y="5046568"/>
              <a:ext cx="3074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rgbClr val="FF0000"/>
                  </a:solidFill>
                </a:rPr>
                <a:t>≠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70984" y="5475933"/>
              <a:ext cx="3074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rgbClr val="FF0000"/>
                  </a:solidFill>
                </a:rPr>
                <a:t>≠</a:t>
              </a:r>
            </a:p>
          </p:txBody>
        </p:sp>
        <p:cxnSp>
          <p:nvCxnSpPr>
            <p:cNvPr id="5" name="Straight Arrow Connector 4"/>
            <p:cNvCxnSpPr>
              <a:cxnSpLocks/>
            </p:cNvCxnSpPr>
            <p:nvPr/>
          </p:nvCxnSpPr>
          <p:spPr>
            <a:xfrm>
              <a:off x="2187651" y="3608050"/>
              <a:ext cx="1880293" cy="1477134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Connector 128"/>
          <p:cNvCxnSpPr/>
          <p:nvPr/>
        </p:nvCxnSpPr>
        <p:spPr>
          <a:xfrm>
            <a:off x="2505193" y="5733256"/>
            <a:ext cx="539100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2505193" y="5589240"/>
            <a:ext cx="539100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4419693" y="5343352"/>
            <a:ext cx="3247931" cy="193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4374869" y="5119117"/>
            <a:ext cx="373509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3851687" y="5335142"/>
            <a:ext cx="46029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4311977" y="5119119"/>
            <a:ext cx="0" cy="224235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7752184" y="5345288"/>
            <a:ext cx="46029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8212474" y="5110906"/>
            <a:ext cx="0" cy="224236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7528" y="4005066"/>
            <a:ext cx="86409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1400" dirty="0"/>
              <a:t>Class 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0" y="4003577"/>
            <a:ext cx="86409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1400" dirty="0"/>
              <a:t>Class 2</a:t>
            </a:r>
          </a:p>
        </p:txBody>
      </p:sp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C300B366-8EFF-4582-BB4C-51430CE86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097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26" y="1963891"/>
            <a:ext cx="5125604" cy="43370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(Multilevel) regression / HLM / </a:t>
            </a:r>
            <a:br>
              <a:rPr lang="en-US" dirty="0"/>
            </a:br>
            <a:r>
              <a:rPr lang="en-US" dirty="0"/>
              <a:t>Random Coefficient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uk-UA" smtClean="0"/>
              <a:pPr/>
              <a:t>22</a:t>
            </a:fld>
            <a:endParaRPr lang="uk-UA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7192863F-3DC1-4849-A28C-DE6125CA0AB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5800" y="5894933"/>
            <a:ext cx="1324402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/>
              <a:t>Hoffmann 1997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/>
          <a:stretch/>
        </p:blipFill>
        <p:spPr>
          <a:xfrm>
            <a:off x="6562210" y="1963891"/>
            <a:ext cx="5032909" cy="421520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915400" y="5257800"/>
            <a:ext cx="5334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0522" y="6300941"/>
            <a:ext cx="212590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Cross-sectional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6702" y="6300941"/>
            <a:ext cx="22802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/>
              <a:t>Longitudinal</a:t>
            </a:r>
          </a:p>
        </p:txBody>
      </p:sp>
    </p:spTree>
    <p:extLst>
      <p:ext uri="{BB962C8B-B14F-4D97-AF65-F5344CB8AC3E}">
        <p14:creationId xmlns:p14="http://schemas.microsoft.com/office/powerpoint/2010/main" val="1255731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Hierarchical linear models</a:t>
            </a:r>
          </a:p>
          <a:p>
            <a:pPr lvl="1"/>
            <a:r>
              <a:rPr lang="en-GB" dirty="0"/>
              <a:t>2 Levels</a:t>
            </a:r>
          </a:p>
          <a:p>
            <a:pPr lvl="1"/>
            <a:r>
              <a:rPr lang="en-GB" dirty="0"/>
              <a:t>More levels</a:t>
            </a:r>
          </a:p>
          <a:p>
            <a:pPr lvl="1"/>
            <a:r>
              <a:rPr lang="en-GB" dirty="0"/>
              <a:t>E.g. student performance per class (per school)</a:t>
            </a:r>
          </a:p>
          <a:p>
            <a:r>
              <a:rPr lang="en-GB" dirty="0"/>
              <a:t>Hierarchical multivariate linear models</a:t>
            </a:r>
          </a:p>
          <a:p>
            <a:pPr lvl="1"/>
            <a:r>
              <a:rPr lang="en-GB" dirty="0"/>
              <a:t>2 or more levels</a:t>
            </a:r>
          </a:p>
          <a:p>
            <a:pPr lvl="1"/>
            <a:r>
              <a:rPr lang="en-GB" dirty="0"/>
              <a:t>Multiple outcome variables</a:t>
            </a:r>
          </a:p>
          <a:p>
            <a:pPr lvl="1"/>
            <a:r>
              <a:rPr lang="en-GB" dirty="0"/>
              <a:t>E.g. student performance per class over time</a:t>
            </a:r>
          </a:p>
          <a:p>
            <a:r>
              <a:rPr lang="en-GB" dirty="0"/>
              <a:t>Cross-classified multilevel models (see </a:t>
            </a:r>
            <a:r>
              <a:rPr lang="en-GB" dirty="0" err="1"/>
              <a:t>Leckie</a:t>
            </a:r>
            <a:r>
              <a:rPr lang="en-GB" dirty="0"/>
              <a:t> 2013)</a:t>
            </a:r>
          </a:p>
          <a:p>
            <a:pPr lvl="1"/>
            <a:r>
              <a:rPr lang="en-GB" dirty="0"/>
              <a:t>2 or more levels</a:t>
            </a:r>
          </a:p>
          <a:p>
            <a:pPr lvl="1"/>
            <a:r>
              <a:rPr lang="en-GB" dirty="0"/>
              <a:t>Units can belong to multiple groups</a:t>
            </a:r>
          </a:p>
          <a:p>
            <a:pPr lvl="1"/>
            <a:r>
              <a:rPr lang="en-GB" dirty="0"/>
              <a:t>E.g. student performance per class and neighbourhood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uk-UA" smtClean="0"/>
              <a:pPr/>
              <a:t>23</a:t>
            </a:fld>
            <a:endParaRPr lang="uk-UA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BC03BC9-47EA-476E-A937-2AF873C76BF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1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D9BC1E-2BA6-4F0D-8789-1A05A7681A5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cap="all" dirty="0"/>
              <a:t>Application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CE748B-60CF-4EB2-B5DF-19509EEEF4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492" y="1516221"/>
            <a:ext cx="7588892" cy="539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F985BB64-C020-4F9C-8E90-5D68F19B0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0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Make level 1 and level 2 file</a:t>
            </a:r>
          </a:p>
          <a:p>
            <a:pPr lvl="1"/>
            <a:r>
              <a:rPr lang="en-AU" dirty="0"/>
              <a:t>Level 1: each student is one row (case)</a:t>
            </a:r>
          </a:p>
          <a:p>
            <a:pPr lvl="1"/>
            <a:r>
              <a:rPr lang="en-AU" dirty="0"/>
              <a:t>Level 2: each class/teacher is one row (case)</a:t>
            </a:r>
          </a:p>
          <a:p>
            <a:pPr lvl="1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Import data (the easy way)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04C737B-CAF8-4CA1-B7F8-C82A930DD2A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BDC693E-CB74-48ED-BBF1-D2B2BD0E90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07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AU" dirty="0"/>
              <a:t>One row per case, one variable per column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Depends on unit of analysis (e.g. person)</a:t>
            </a:r>
          </a:p>
          <a:p>
            <a:endParaRPr lang="en-A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Recap: Structuring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43B435-D5A7-478A-9064-A9E97CD13D8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829256" y="2667000"/>
          <a:ext cx="8000544" cy="22250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333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95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93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105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trike="noStrik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107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467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AU" dirty="0"/>
              <a:t>Multilevel data: split into level 1 and level 2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Structuring 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F6282A5-DD1B-4211-9570-0A6C9DC6194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96199" y="3098627"/>
          <a:ext cx="4191000" cy="18542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Expectation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62000" y="3111500"/>
          <a:ext cx="6324600" cy="29616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95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93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trike="noStrik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105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trike="noStrik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107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trike="noStrik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118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trike="noStrik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79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/>
                        <a:t>…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6199" y="2601245"/>
            <a:ext cx="108433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/>
              <a:t>Level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2643052"/>
            <a:ext cx="108433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Level 1</a:t>
            </a:r>
          </a:p>
        </p:txBody>
      </p:sp>
    </p:spTree>
    <p:extLst>
      <p:ext uri="{BB962C8B-B14F-4D97-AF65-F5344CB8AC3E}">
        <p14:creationId xmlns:p14="http://schemas.microsoft.com/office/powerpoint/2010/main" val="523055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Make level 1 and level 2 file</a:t>
            </a:r>
          </a:p>
          <a:p>
            <a:pPr lvl="1"/>
            <a:r>
              <a:rPr lang="en-AU" dirty="0"/>
              <a:t>Level 1: each student is one row (case)</a:t>
            </a:r>
          </a:p>
          <a:p>
            <a:pPr lvl="1"/>
            <a:r>
              <a:rPr lang="en-AU" dirty="0"/>
              <a:t>Level 2: each class/teacher is one row (case)</a:t>
            </a:r>
          </a:p>
          <a:p>
            <a:r>
              <a:rPr lang="en-AU" dirty="0"/>
              <a:t>Build Multivariate Data Matrix (MDM)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Import data (the easy way)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192043-234F-4143-9412-CF001A69067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" t="923" r="80427" b="54000"/>
          <a:stretch/>
        </p:blipFill>
        <p:spPr bwMode="auto">
          <a:xfrm>
            <a:off x="1915117" y="3743521"/>
            <a:ext cx="4063329" cy="30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20" y="4077074"/>
            <a:ext cx="2689446" cy="237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33CB43C8-9A9B-4F9F-BB2D-B28D04011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227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C72F8D-9DBC-401E-8EA8-792411587A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Import data (the easy way)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1A2880-AEBF-48E1-B9DC-AB902EE8149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52" y="1371750"/>
            <a:ext cx="7933096" cy="540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5ADB129-036C-41E2-84A4-55BC0D260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674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FE9F2B-7F0D-4A3D-84F6-50D106001C4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/>
              <a:t>Specifying the model</a:t>
            </a:r>
            <a:endParaRPr lang="en-AU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A42490-5F28-4AB1-85CC-48D1B83A1AF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40" y="1905001"/>
            <a:ext cx="60293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B821EE9-124B-4443-8645-B0CA3CC6B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11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Mean centring</a:t>
            </a:r>
          </a:p>
          <a:p>
            <a:pPr lvl="1"/>
            <a:r>
              <a:rPr lang="en-AU" dirty="0"/>
              <a:t>RAW: original score</a:t>
            </a:r>
          </a:p>
          <a:p>
            <a:pPr lvl="1"/>
            <a:r>
              <a:rPr lang="en-AU" dirty="0"/>
              <a:t>Group: individual score minus group mean</a:t>
            </a:r>
          </a:p>
          <a:p>
            <a:pPr lvl="2"/>
            <a:r>
              <a:rPr lang="en-AU" dirty="0"/>
              <a:t>Does not control for between-group variance in level 1 variables when testing level 2 variables</a:t>
            </a:r>
          </a:p>
          <a:p>
            <a:pPr lvl="1"/>
            <a:r>
              <a:rPr lang="en-AU" dirty="0"/>
              <a:t>Grand: individual score minus total sample mean</a:t>
            </a:r>
          </a:p>
          <a:p>
            <a:pPr lvl="2"/>
            <a:r>
              <a:rPr lang="en-AU" dirty="0"/>
              <a:t>Yields intercepts and slope parameters that are easier </a:t>
            </a:r>
            <a:r>
              <a:rPr lang="en-AU"/>
              <a:t>to interpret</a:t>
            </a:r>
            <a:endParaRPr lang="en-AU" dirty="0"/>
          </a:p>
          <a:p>
            <a:pPr lvl="3"/>
            <a:r>
              <a:rPr lang="en-AU" dirty="0"/>
              <a:t>Overall average becomes reference point</a:t>
            </a:r>
          </a:p>
          <a:p>
            <a:pPr lvl="3"/>
            <a:r>
              <a:rPr lang="en-AU" dirty="0"/>
              <a:t>E.g. if I have average intelligence, my group membership will have </a:t>
            </a:r>
            <a:r>
              <a:rPr lang="el-GR" dirty="0"/>
              <a:t>γ</a:t>
            </a:r>
            <a:r>
              <a:rPr lang="en-AU" baseline="-25000" dirty="0"/>
              <a:t>00</a:t>
            </a:r>
            <a:r>
              <a:rPr lang="en-AU" dirty="0"/>
              <a:t> influence on my performance</a:t>
            </a:r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/>
              <a:t>Specifying the model</a:t>
            </a:r>
            <a:endParaRPr lang="en-AU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DA59F3-7657-4554-970A-11584E3EAEE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F943531-F3F1-4717-A481-211F5BD99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730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sz="2000" dirty="0"/>
              <a:t>Based on basic model = one-way ANOVA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800" dirty="0"/>
              <a:t>“reliability estimate” = ICC(1)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800" dirty="0"/>
              <a:t>“final estimation of variance component” tests significance of between-group variance</a:t>
            </a:r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  <a:p>
            <a:r>
              <a:rPr lang="en-AU" sz="2000" dirty="0"/>
              <a:t>Robust </a:t>
            </a:r>
            <a:r>
              <a:rPr lang="en-AU" sz="2000" i="1" dirty="0"/>
              <a:t>SE</a:t>
            </a:r>
            <a:r>
              <a:rPr lang="en-AU" sz="2000" dirty="0"/>
              <a:t> means robust against violations of assumptions --&gt; if non-robust </a:t>
            </a:r>
            <a:r>
              <a:rPr lang="en-AU" sz="2000" i="1" dirty="0"/>
              <a:t>SE</a:t>
            </a:r>
            <a:r>
              <a:rPr lang="en-AU" sz="2000" dirty="0"/>
              <a:t> and robust </a:t>
            </a:r>
            <a:r>
              <a:rPr lang="en-AU" sz="2000" i="1" dirty="0"/>
              <a:t>SE</a:t>
            </a:r>
            <a:r>
              <a:rPr lang="en-AU" sz="2000" dirty="0"/>
              <a:t> differ you should check assumptions</a:t>
            </a:r>
          </a:p>
          <a:p>
            <a:pPr lvl="1"/>
            <a:r>
              <a:rPr lang="en-AU" sz="1800" dirty="0"/>
              <a:t>Residual plots like with regression</a:t>
            </a:r>
          </a:p>
          <a:p>
            <a:pPr lvl="1"/>
            <a:r>
              <a:rPr lang="en-AU" sz="1800" dirty="0"/>
              <a:t>Other assumptions: see </a:t>
            </a:r>
            <a:r>
              <a:rPr lang="en-AU" sz="1800" dirty="0" err="1"/>
              <a:t>Raudenbush</a:t>
            </a:r>
            <a:r>
              <a:rPr lang="en-AU" sz="1800" dirty="0"/>
              <a:t> and </a:t>
            </a:r>
            <a:r>
              <a:rPr lang="en-AU" sz="1800" dirty="0" err="1"/>
              <a:t>Bryk</a:t>
            </a:r>
            <a:r>
              <a:rPr lang="en-AU" sz="1800" dirty="0"/>
              <a:t> (2002)</a:t>
            </a:r>
          </a:p>
          <a:p>
            <a:r>
              <a:rPr lang="en-AU" sz="2000" dirty="0"/>
              <a:t>Coefficient for intercept level 2 (</a:t>
            </a:r>
            <a:r>
              <a:rPr lang="el-GR" sz="2000" dirty="0"/>
              <a:t>γ</a:t>
            </a:r>
            <a:r>
              <a:rPr lang="en-AU" sz="2000" baseline="-25000" dirty="0"/>
              <a:t>00</a:t>
            </a:r>
            <a:r>
              <a:rPr lang="en-AU" sz="2000" dirty="0"/>
              <a:t>) = average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Interpreting the results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99033A-ED3F-4F2B-A440-71BD22511C3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8" y="2924296"/>
            <a:ext cx="2780145" cy="120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2901307"/>
            <a:ext cx="47625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130C2E03-65DF-4894-B149-3A9959167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9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dirty="0"/>
              <a:t>More advanced model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r>
              <a:rPr lang="en-AU" dirty="0"/>
              <a:t>Coefficient is similar to regression</a:t>
            </a:r>
          </a:p>
          <a:p>
            <a:pPr lvl="1"/>
            <a:r>
              <a:rPr lang="en-AU" dirty="0"/>
              <a:t>Coefficient is different from 0 </a:t>
            </a:r>
            <a:br>
              <a:rPr lang="en-AU" dirty="0"/>
            </a:br>
            <a:r>
              <a:rPr lang="en-AU" dirty="0"/>
              <a:t>when </a:t>
            </a:r>
            <a:r>
              <a:rPr lang="en-AU" i="1" dirty="0"/>
              <a:t>t</a:t>
            </a:r>
            <a:r>
              <a:rPr lang="en-AU" dirty="0"/>
              <a:t>-ratio is significant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Interpreting the results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4B3593-A63D-447F-8D21-764133D9A69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70" y="2333626"/>
            <a:ext cx="40862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10" y="3003874"/>
            <a:ext cx="4148674" cy="341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A6EC7903-4796-4598-A028-9B898CB92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97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11323683" cy="4798574"/>
          </a:xfrm>
        </p:spPr>
        <p:txBody>
          <a:bodyPr>
            <a:normAutofit fontScale="92500" lnSpcReduction="20000"/>
          </a:bodyPr>
          <a:lstStyle/>
          <a:p>
            <a:r>
              <a:rPr lang="nl-BE" dirty="0"/>
              <a:t>(Unrealistic) example: teacher expectations --&gt; IQ --&gt; student performance</a:t>
            </a:r>
          </a:p>
          <a:p>
            <a:pPr lvl="1"/>
            <a:r>
              <a:rPr lang="nl-BE" dirty="0"/>
              <a:t>Step 1: 	level 1 model: PERF</a:t>
            </a:r>
            <a:r>
              <a:rPr lang="nl-BE" baseline="-25000" dirty="0"/>
              <a:t>ij</a:t>
            </a:r>
            <a:r>
              <a:rPr lang="nl-BE" dirty="0"/>
              <a:t> = β</a:t>
            </a:r>
            <a:r>
              <a:rPr lang="nl-BE" baseline="-25000" dirty="0"/>
              <a:t>0j</a:t>
            </a:r>
            <a:r>
              <a:rPr lang="nl-BE" dirty="0"/>
              <a:t> + r</a:t>
            </a:r>
            <a:r>
              <a:rPr lang="nl-BE" baseline="-25000" dirty="0"/>
              <a:t>ij</a:t>
            </a:r>
            <a:r>
              <a:rPr lang="nl-BE" dirty="0"/>
              <a:t>; </a:t>
            </a:r>
            <a:endParaRPr lang="en-AU" dirty="0"/>
          </a:p>
          <a:p>
            <a:pPr marL="400050" lvl="1" indent="0">
              <a:buNone/>
            </a:pPr>
            <a:r>
              <a:rPr lang="nl-BE" dirty="0"/>
              <a:t>		level 2 model: β</a:t>
            </a:r>
            <a:r>
              <a:rPr lang="nl-BE" baseline="-25000" dirty="0"/>
              <a:t>0j</a:t>
            </a:r>
            <a:r>
              <a:rPr lang="nl-BE" dirty="0"/>
              <a:t> = γ</a:t>
            </a:r>
            <a:r>
              <a:rPr lang="nl-BE" baseline="-25000" dirty="0"/>
              <a:t>00</a:t>
            </a:r>
            <a:r>
              <a:rPr lang="nl-BE" dirty="0"/>
              <a:t> + γ</a:t>
            </a:r>
            <a:r>
              <a:rPr lang="nl-BE" baseline="-25000" dirty="0"/>
              <a:t>01</a:t>
            </a:r>
            <a:r>
              <a:rPr lang="nl-BE" dirty="0"/>
              <a:t>* EXPECT</a:t>
            </a:r>
            <a:r>
              <a:rPr lang="nl-BE" baseline="-25000" dirty="0"/>
              <a:t>ij</a:t>
            </a:r>
            <a:r>
              <a:rPr lang="nl-BE" dirty="0"/>
              <a:t> + u</a:t>
            </a:r>
            <a:r>
              <a:rPr lang="nl-BE" baseline="-25000" dirty="0"/>
              <a:t>0j</a:t>
            </a:r>
            <a:endParaRPr lang="en-AU" baseline="-25000" dirty="0"/>
          </a:p>
          <a:p>
            <a:pPr lvl="1"/>
            <a:r>
              <a:rPr lang="nl-BE" dirty="0"/>
              <a:t>Step 2:	level 1 model: PERF</a:t>
            </a:r>
            <a:r>
              <a:rPr lang="nl-BE" baseline="-25000" dirty="0"/>
              <a:t>ij</a:t>
            </a:r>
            <a:r>
              <a:rPr lang="nl-BE" dirty="0"/>
              <a:t> = β</a:t>
            </a:r>
            <a:r>
              <a:rPr lang="nl-BE" baseline="-25000" dirty="0"/>
              <a:t>0j</a:t>
            </a:r>
            <a:r>
              <a:rPr lang="nl-BE" dirty="0"/>
              <a:t> + β</a:t>
            </a:r>
            <a:r>
              <a:rPr lang="nl-BE" baseline="-25000" dirty="0"/>
              <a:t>1j</a:t>
            </a:r>
            <a:r>
              <a:rPr lang="nl-BE" dirty="0"/>
              <a:t>* IQ</a:t>
            </a:r>
            <a:r>
              <a:rPr lang="nl-BE" baseline="-25000" dirty="0"/>
              <a:t>ij</a:t>
            </a:r>
            <a:r>
              <a:rPr lang="nl-BE" dirty="0"/>
              <a:t> + r</a:t>
            </a:r>
            <a:r>
              <a:rPr lang="nl-BE" baseline="-25000" dirty="0"/>
              <a:t>ij</a:t>
            </a:r>
            <a:r>
              <a:rPr lang="nl-BE" dirty="0"/>
              <a:t> </a:t>
            </a:r>
            <a:endParaRPr lang="en-AU" dirty="0"/>
          </a:p>
          <a:p>
            <a:pPr marL="400050" lvl="1" indent="0">
              <a:buNone/>
            </a:pPr>
            <a:r>
              <a:rPr lang="nl-BE" dirty="0"/>
              <a:t>		level 2 model: β</a:t>
            </a:r>
            <a:r>
              <a:rPr lang="nl-BE" baseline="-25000" dirty="0"/>
              <a:t>0j</a:t>
            </a:r>
            <a:r>
              <a:rPr lang="nl-BE" dirty="0"/>
              <a:t> = γ</a:t>
            </a:r>
            <a:r>
              <a:rPr lang="nl-BE" baseline="-25000" dirty="0"/>
              <a:t>00</a:t>
            </a:r>
            <a:r>
              <a:rPr lang="nl-BE" dirty="0"/>
              <a:t> + γ</a:t>
            </a:r>
            <a:r>
              <a:rPr lang="nl-BE" baseline="-25000" dirty="0"/>
              <a:t>01</a:t>
            </a:r>
            <a:r>
              <a:rPr lang="nl-BE" dirty="0"/>
              <a:t>* EXPECT</a:t>
            </a:r>
            <a:r>
              <a:rPr lang="nl-BE" baseline="-25000" dirty="0"/>
              <a:t>ij</a:t>
            </a:r>
            <a:r>
              <a:rPr lang="nl-BE" dirty="0"/>
              <a:t> + u</a:t>
            </a:r>
            <a:r>
              <a:rPr lang="nl-BE" baseline="-25000" dirty="0"/>
              <a:t>0j</a:t>
            </a:r>
            <a:endParaRPr lang="en-AU" baseline="-25000" dirty="0"/>
          </a:p>
          <a:p>
            <a:pPr lvl="1"/>
            <a:r>
              <a:rPr lang="nl-BE" dirty="0"/>
              <a:t>Step 3:	level 1 model: IQ</a:t>
            </a:r>
            <a:r>
              <a:rPr lang="nl-BE" baseline="-25000" dirty="0"/>
              <a:t>ij</a:t>
            </a:r>
            <a:r>
              <a:rPr lang="nl-BE" dirty="0"/>
              <a:t> = β</a:t>
            </a:r>
            <a:r>
              <a:rPr lang="nl-BE" baseline="-25000" dirty="0"/>
              <a:t>0j</a:t>
            </a:r>
            <a:r>
              <a:rPr lang="nl-BE" dirty="0"/>
              <a:t> + r</a:t>
            </a:r>
            <a:r>
              <a:rPr lang="nl-BE" baseline="-25000" dirty="0"/>
              <a:t>ij</a:t>
            </a:r>
            <a:endParaRPr lang="en-AU" baseline="-25000" dirty="0"/>
          </a:p>
          <a:p>
            <a:pPr marL="400050" lvl="1" indent="0">
              <a:buNone/>
            </a:pPr>
            <a:r>
              <a:rPr lang="nl-BE" dirty="0"/>
              <a:t>		level 2 model: β</a:t>
            </a:r>
            <a:r>
              <a:rPr lang="nl-BE" baseline="-25000" dirty="0"/>
              <a:t>0j</a:t>
            </a:r>
            <a:r>
              <a:rPr lang="nl-BE" dirty="0"/>
              <a:t> = γ</a:t>
            </a:r>
            <a:r>
              <a:rPr lang="nl-BE" baseline="-25000" dirty="0"/>
              <a:t>00</a:t>
            </a:r>
            <a:r>
              <a:rPr lang="nl-BE" dirty="0"/>
              <a:t> + γ</a:t>
            </a:r>
            <a:r>
              <a:rPr lang="nl-BE" baseline="-25000" dirty="0"/>
              <a:t>01</a:t>
            </a:r>
            <a:r>
              <a:rPr lang="nl-BE" dirty="0"/>
              <a:t>* EXPECT</a:t>
            </a:r>
            <a:r>
              <a:rPr lang="nl-BE" baseline="-25000" dirty="0"/>
              <a:t>ij</a:t>
            </a:r>
            <a:r>
              <a:rPr lang="nl-BE" dirty="0"/>
              <a:t> + u</a:t>
            </a:r>
            <a:r>
              <a:rPr lang="nl-BE" baseline="-25000" dirty="0"/>
              <a:t>0j</a:t>
            </a:r>
          </a:p>
          <a:p>
            <a:pPr lvl="1"/>
            <a:r>
              <a:rPr lang="nl-BE" dirty="0"/>
              <a:t>Step 4: Interpret coefficients</a:t>
            </a:r>
          </a:p>
          <a:p>
            <a:pPr lvl="2"/>
            <a:r>
              <a:rPr lang="nl-BE" sz="1600" dirty="0"/>
              <a:t>Coefficient of EXPECT not significant in Step 3? No mediation</a:t>
            </a:r>
          </a:p>
          <a:p>
            <a:pPr lvl="2"/>
            <a:r>
              <a:rPr lang="nl-BE" sz="1600" dirty="0"/>
              <a:t>Coefficient of EXPECT equal in step 1 and 2? No mediation</a:t>
            </a:r>
          </a:p>
          <a:p>
            <a:pPr lvl="2"/>
            <a:r>
              <a:rPr lang="nl-BE" sz="1600" dirty="0"/>
              <a:t>Coefficient of EXPECT significant in Step 1 and step 3, but not in step 2? Full mediation</a:t>
            </a:r>
          </a:p>
          <a:p>
            <a:pPr lvl="2"/>
            <a:r>
              <a:rPr lang="nl-BE" sz="1600" dirty="0"/>
              <a:t>Coefficient of EXPECT significant in all steps, but lower in step 2 than 1? Partial mediation</a:t>
            </a:r>
          </a:p>
          <a:p>
            <a:pPr marL="457200" lvl="1" indent="0">
              <a:buNone/>
              <a:tabLst>
                <a:tab pos="7980363" algn="r"/>
              </a:tabLst>
            </a:pPr>
            <a:r>
              <a:rPr lang="en-AU" dirty="0"/>
              <a:t>	</a:t>
            </a:r>
            <a:r>
              <a:rPr lang="en-AU" sz="1400" dirty="0" err="1"/>
              <a:t>Krull</a:t>
            </a:r>
            <a:r>
              <a:rPr lang="en-AU" sz="1400" dirty="0"/>
              <a:t> and MacKinnon (1999, 2001)</a:t>
            </a:r>
          </a:p>
          <a:p>
            <a:pPr lvl="1">
              <a:lnSpc>
                <a:spcPct val="120000"/>
              </a:lnSpc>
              <a:tabLst>
                <a:tab pos="2687638" algn="l"/>
                <a:tab pos="3500438" algn="l"/>
                <a:tab pos="7980363" algn="r"/>
              </a:tabLst>
            </a:pPr>
            <a:r>
              <a:rPr lang="en-AU" dirty="0"/>
              <a:t>If full mediation: 	Level 1: </a:t>
            </a:r>
            <a:r>
              <a:rPr lang="nl-BE" dirty="0"/>
              <a:t>PERF</a:t>
            </a:r>
            <a:r>
              <a:rPr lang="nl-BE" baseline="-25000" dirty="0"/>
              <a:t>ij</a:t>
            </a:r>
            <a:r>
              <a:rPr lang="nl-BE" dirty="0"/>
              <a:t> = β</a:t>
            </a:r>
            <a:r>
              <a:rPr lang="nl-BE" baseline="-25000" dirty="0"/>
              <a:t>0j</a:t>
            </a:r>
            <a:r>
              <a:rPr lang="nl-BE" dirty="0"/>
              <a:t> + β</a:t>
            </a:r>
            <a:r>
              <a:rPr lang="nl-BE" baseline="-25000" dirty="0"/>
              <a:t>1j</a:t>
            </a:r>
            <a:r>
              <a:rPr lang="nl-BE" dirty="0"/>
              <a:t>* IQ</a:t>
            </a:r>
            <a:r>
              <a:rPr lang="nl-BE" baseline="-25000" dirty="0"/>
              <a:t>ij</a:t>
            </a:r>
            <a:r>
              <a:rPr lang="nl-BE" dirty="0"/>
              <a:t> + r</a:t>
            </a:r>
            <a:r>
              <a:rPr lang="nl-BE" baseline="-25000" dirty="0"/>
              <a:t>ij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		Level 2: β</a:t>
            </a:r>
            <a:r>
              <a:rPr lang="nl-BE" baseline="-25000" dirty="0"/>
              <a:t>0j</a:t>
            </a:r>
            <a:r>
              <a:rPr lang="nl-BE" dirty="0"/>
              <a:t> = γ</a:t>
            </a:r>
            <a:r>
              <a:rPr lang="nl-BE" baseline="-25000" dirty="0"/>
              <a:t>00</a:t>
            </a:r>
            <a:r>
              <a:rPr lang="nl-BE" dirty="0"/>
              <a:t> + u</a:t>
            </a:r>
            <a:r>
              <a:rPr lang="nl-BE" baseline="-25000" dirty="0"/>
              <a:t>0j</a:t>
            </a:r>
            <a:br>
              <a:rPr lang="nl-BE" dirty="0"/>
            </a:br>
            <a:r>
              <a:rPr lang="nl-BE" dirty="0"/>
              <a:t>		β</a:t>
            </a:r>
            <a:r>
              <a:rPr lang="nl-BE" baseline="-25000" dirty="0"/>
              <a:t>1j</a:t>
            </a:r>
            <a:r>
              <a:rPr lang="nl-BE" dirty="0"/>
              <a:t> = γ</a:t>
            </a:r>
            <a:r>
              <a:rPr lang="nl-BE" baseline="-25000" dirty="0"/>
              <a:t>10</a:t>
            </a:r>
            <a:r>
              <a:rPr lang="nl-BE" dirty="0"/>
              <a:t> + γ</a:t>
            </a:r>
            <a:r>
              <a:rPr lang="nl-BE" baseline="-25000" dirty="0"/>
              <a:t>11</a:t>
            </a:r>
            <a:r>
              <a:rPr lang="nl-BE" dirty="0"/>
              <a:t>* EXPECT</a:t>
            </a:r>
            <a:r>
              <a:rPr lang="nl-BE" baseline="-25000" dirty="0"/>
              <a:t>j</a:t>
            </a:r>
            <a:r>
              <a:rPr lang="nl-BE" dirty="0"/>
              <a:t> + u</a:t>
            </a:r>
            <a:r>
              <a:rPr lang="nl-BE" baseline="-25000" dirty="0"/>
              <a:t>1j</a:t>
            </a:r>
          </a:p>
          <a:p>
            <a:pPr lvl="1">
              <a:tabLst>
                <a:tab pos="2687638" algn="l"/>
                <a:tab pos="3500438" algn="l"/>
                <a:tab pos="7980363" algn="r"/>
              </a:tabLst>
            </a:pPr>
            <a:endParaRPr lang="nl-BE" dirty="0"/>
          </a:p>
          <a:p>
            <a:pPr lvl="1">
              <a:tabLst>
                <a:tab pos="2687638" algn="l"/>
                <a:tab pos="7980363" algn="r"/>
              </a:tabLst>
            </a:pPr>
            <a:endParaRPr lang="en-AU" dirty="0"/>
          </a:p>
          <a:p>
            <a:pPr lvl="1">
              <a:tabLst>
                <a:tab pos="7980363" algn="r"/>
              </a:tabLst>
            </a:pPr>
            <a:endParaRPr lang="nl-BE" dirty="0"/>
          </a:p>
          <a:p>
            <a:pPr lvl="1"/>
            <a:endParaRPr lang="en-AU" dirty="0"/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Test for multilevel mediation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497424-A48D-4863-AFEB-ED12753807E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DF81A56-D762-4680-95D4-4F32115D6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41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AU" sz="1400" b="1" dirty="0"/>
              <a:t>Referred to in slides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 err="1"/>
              <a:t>Bliese</a:t>
            </a:r>
            <a:r>
              <a:rPr lang="en-AU" sz="1400" dirty="0"/>
              <a:t>, P. D. (2000). Within-group agreement, non-independence, and reliability: implications for data aggregation and analysis. In K. J. Klein &amp; S. W. J. Kozlowski (Eds.), Multi-level theory, research and methods in organizations: Foundations, extensions, and new directions (pp. 349-381). San Francisco, CA: </a:t>
            </a:r>
            <a:r>
              <a:rPr lang="en-AU" sz="1400" dirty="0" err="1"/>
              <a:t>Jossey</a:t>
            </a:r>
            <a:r>
              <a:rPr lang="en-AU" sz="1400" dirty="0"/>
              <a:t>-Bass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 err="1"/>
              <a:t>Lindell</a:t>
            </a:r>
            <a:r>
              <a:rPr lang="en-AU" sz="1400" dirty="0"/>
              <a:t>, M. K., Brandt, C. J., &amp; Whitney, D. J. (1999). A Revised Index of </a:t>
            </a:r>
            <a:r>
              <a:rPr lang="en-AU" sz="1400" dirty="0" err="1"/>
              <a:t>Interrater</a:t>
            </a:r>
            <a:r>
              <a:rPr lang="en-AU" sz="1400" dirty="0"/>
              <a:t> Agreement for Multi-Item Ratings of a Single Target. Applied Psychological Measurement, 23(2), 127-135. </a:t>
            </a:r>
            <a:r>
              <a:rPr lang="en-AU" sz="1400" dirty="0" err="1"/>
              <a:t>doi</a:t>
            </a:r>
            <a:r>
              <a:rPr lang="en-AU" sz="1400" dirty="0"/>
              <a:t>: DOI: 10.1177/01466219922031257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Peterson, M. F., &amp; Castro, S. L. (2006). Measurement metrics at aggregate levels of analysis: Implications for organization culture research and the GLOBE project. The Leadership Quarterly, 17(5), 506-521. </a:t>
            </a:r>
            <a:r>
              <a:rPr lang="en-AU" sz="1400" dirty="0" err="1"/>
              <a:t>doi</a:t>
            </a:r>
            <a:r>
              <a:rPr lang="en-AU" sz="1400" dirty="0"/>
              <a:t>: http://dx.doi.org/10.1016/j.leaqua.2006.07.001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 err="1"/>
              <a:t>Krull</a:t>
            </a:r>
            <a:r>
              <a:rPr lang="en-AU" sz="1400" dirty="0"/>
              <a:t>, J. L., &amp; MacKinnon, D. P. (1999). Multilevel Mediation </a:t>
            </a:r>
            <a:r>
              <a:rPr lang="en-AU" sz="1400" dirty="0" err="1"/>
              <a:t>Modeling</a:t>
            </a:r>
            <a:r>
              <a:rPr lang="en-AU" sz="1400" dirty="0"/>
              <a:t> in Group-Based Intervention Studies. Evaluation Review, 23(4), 418-444. </a:t>
            </a:r>
            <a:r>
              <a:rPr lang="en-AU" sz="1400" dirty="0" err="1"/>
              <a:t>doi</a:t>
            </a:r>
            <a:r>
              <a:rPr lang="en-AU" sz="1400" dirty="0"/>
              <a:t>: 10.1177/0193841x9902300404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 err="1"/>
              <a:t>Krull</a:t>
            </a:r>
            <a:r>
              <a:rPr lang="en-AU" sz="1400" dirty="0"/>
              <a:t>, J. L., &amp; MacKinnon, D. P. (2001). Multilevel </a:t>
            </a:r>
            <a:r>
              <a:rPr lang="en-AU" sz="1400" dirty="0" err="1"/>
              <a:t>Modeling</a:t>
            </a:r>
            <a:r>
              <a:rPr lang="en-AU" sz="1400" dirty="0"/>
              <a:t> of Individual and Group Level Mediated Effects. Multivariate </a:t>
            </a:r>
            <a:r>
              <a:rPr lang="en-AU" sz="1400" dirty="0" err="1"/>
              <a:t>Behavioral</a:t>
            </a:r>
            <a:r>
              <a:rPr lang="en-AU" sz="1400" dirty="0"/>
              <a:t> Research, 36(2), 249-277. </a:t>
            </a:r>
            <a:r>
              <a:rPr lang="en-AU" sz="1400" dirty="0" err="1"/>
              <a:t>doi</a:t>
            </a:r>
            <a:r>
              <a:rPr lang="en-AU" sz="1400" dirty="0"/>
              <a:t>: 10.1207/S15327906MBR3602_06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Hofmann (1997) An Overview of the Logic and Rationale of Hierarchical Linear Models. Journal of Management, 23(6), 732-744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AU" sz="1400" b="1" dirty="0"/>
              <a:t>Key resources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K. J. Klein &amp; S. W. J. Kozlowski (2000), Multi-level theory, research and methods in organizations: Foundations, extensions, and new directions. San Francisco, CA: </a:t>
            </a:r>
            <a:r>
              <a:rPr lang="en-AU" sz="1400" dirty="0" err="1"/>
              <a:t>Jossey</a:t>
            </a:r>
            <a:r>
              <a:rPr lang="en-AU" sz="1400" dirty="0"/>
              <a:t>-Bass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S. W. </a:t>
            </a:r>
            <a:r>
              <a:rPr lang="en-AU" sz="1400" dirty="0" err="1"/>
              <a:t>Raudenbush</a:t>
            </a:r>
            <a:r>
              <a:rPr lang="en-AU" sz="1400" dirty="0"/>
              <a:t> and A. S. </a:t>
            </a:r>
            <a:r>
              <a:rPr lang="en-AU" sz="1400" dirty="0" err="1"/>
              <a:t>Bryk</a:t>
            </a:r>
            <a:r>
              <a:rPr lang="en-AU" sz="1400" dirty="0"/>
              <a:t> (2002), Hierarchical Linear Models: Applications and data analysis methods. Thousand Oaks, CA: Sage Publications, Inc.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G. D. Garson (2012), “Introductory guide to HLM with HLM 7 software (Chapter 3)” in G. D. Garson (editor), Hierarchical Linear </a:t>
            </a:r>
            <a:r>
              <a:rPr lang="en-AU" sz="1400" dirty="0" err="1"/>
              <a:t>Modeling</a:t>
            </a:r>
            <a:r>
              <a:rPr lang="en-AU" sz="1400" dirty="0"/>
              <a:t>: Guide and Applications. Thousand Oaks, CA Sage Publications, Inc. ; can be downloaded from </a:t>
            </a:r>
            <a:r>
              <a:rPr lang="en-AU" sz="1400" dirty="0">
                <a:hlinkClick r:id="rId2"/>
              </a:rPr>
              <a:t>http://www.sagepub.com/upm-data/47529_ch_3.pdf</a:t>
            </a:r>
            <a:r>
              <a:rPr lang="en-AU" sz="1400" dirty="0"/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/>
              <a:t>Software: </a:t>
            </a:r>
            <a:r>
              <a:rPr lang="en-AU" sz="1400" dirty="0">
                <a:hlinkClick r:id="rId3"/>
              </a:rPr>
              <a:t>http://www.ssicentral.com/hlm/resources.html</a:t>
            </a:r>
            <a:r>
              <a:rPr lang="en-AU" sz="1400" dirty="0"/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1400" dirty="0" err="1"/>
              <a:t>Leckie</a:t>
            </a:r>
            <a:r>
              <a:rPr lang="en-AU" sz="1400" dirty="0"/>
              <a:t>, G. (2013). Cross-Classified Multilevel Models - Concepts. LEMMA VLE Module 12, 1-60. http://</a:t>
            </a:r>
            <a:r>
              <a:rPr lang="en-AU" sz="1400" dirty="0" err="1"/>
              <a:t>www.bristol.ac.uk</a:t>
            </a:r>
            <a:r>
              <a:rPr lang="en-AU" sz="1400" dirty="0"/>
              <a:t>/</a:t>
            </a:r>
            <a:r>
              <a:rPr lang="en-AU" sz="1400" dirty="0" err="1"/>
              <a:t>cmm</a:t>
            </a:r>
            <a:r>
              <a:rPr lang="en-AU" sz="1400" dirty="0"/>
              <a:t>/learning/</a:t>
            </a:r>
            <a:r>
              <a:rPr lang="en-AU" sz="1400" dirty="0" err="1"/>
              <a:t>course.html</a:t>
            </a:r>
            <a:endParaRPr lang="en-AU" sz="1400" dirty="0"/>
          </a:p>
          <a:p>
            <a:endParaRPr lang="en-AU" sz="1400" dirty="0"/>
          </a:p>
          <a:p>
            <a:endParaRPr lang="en-AU" sz="1400" dirty="0"/>
          </a:p>
          <a:p>
            <a:endParaRPr lang="en-AU" sz="1400" dirty="0"/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References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5282F7-7C2B-40C2-A02D-65F0D1CF0B0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FEB8E0C-162A-4249-897B-4DCCC199F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</p:spPr>
        <p:txBody>
          <a:bodyPr/>
          <a:lstStyle/>
          <a:p>
            <a:fld id="{25BA54BD-C84D-46CE-8B72-31BFB26ABA4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103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AB2B60F-8B7A-40C2-A355-0CF22993A87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5446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think-cell Folie" r:id="rId6" imgW="501" imgH="502" progId="TCLayout.ActiveDocument.1">
                  <p:embed/>
                </p:oleObj>
              </mc:Choice>
              <mc:Fallback>
                <p:oleObj name="think-cell Folie" r:id="rId6" imgW="501" imgH="502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627D85DF-9747-4272-B42E-FFFD15D845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itel 5">
            <a:extLst>
              <a:ext uri="{FF2B5EF4-FFF2-40B4-BE49-F238E27FC236}">
                <a16:creationId xmlns:a16="http://schemas.microsoft.com/office/drawing/2014/main" id="{9E369CF6-096C-4D74-BBC5-8CF63CC7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/>
              <a:t>End of </a:t>
            </a:r>
            <a:r>
              <a:rPr lang="en-US" b="1"/>
              <a:t>Part 5</a:t>
            </a:r>
            <a:endParaRPr lang="de-DE" sz="2600" b="1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0696363-32E2-402B-89E5-B77EB7117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Copyright 2017 W. Mertens, A. 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Pugliese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 &amp; J. Recker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. All Rights Reserved.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CF1111-586D-4A35-8319-22A68D08F0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BF024-74BE-4E78-91F1-FBBF172264C6}" type="datetime1">
              <a:rPr lang="de-DE" smtClean="0"/>
              <a:t>25.11.2021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41A4DD-3A80-4FD0-B961-A161015CC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963BEF-E1D9-449E-B4B1-C6A74643A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0470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NVIvU6R9.yfgYVi8pcS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ouBWpLTLyxG5sYB4mzZ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q8C.CoRHaaymdyqOl2ew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2460</Words>
  <Application>Microsoft Office PowerPoint</Application>
  <PresentationFormat>Breitbild</PresentationFormat>
  <Paragraphs>428</Paragraphs>
  <Slides>36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44" baseType="lpstr">
      <vt:lpstr>Arial</vt:lpstr>
      <vt:lpstr>Calibri</vt:lpstr>
      <vt:lpstr>Cambria Math</vt:lpstr>
      <vt:lpstr>Times New Roman</vt:lpstr>
      <vt:lpstr>Wingdings</vt:lpstr>
      <vt:lpstr>Office</vt:lpstr>
      <vt:lpstr>think-cell Folie</vt:lpstr>
      <vt:lpstr>Equation</vt:lpstr>
      <vt:lpstr>Quantitative Data Analysis:  A Companion for Accounting and Information Systems Research</vt:lpstr>
      <vt:lpstr>Copyright Notice</vt:lpstr>
      <vt:lpstr>What these materials are about</vt:lpstr>
      <vt:lpstr>Part 5: Hierarchical Linear Modeling</vt:lpstr>
      <vt:lpstr>Agenda</vt:lpstr>
      <vt:lpstr>Theoretical background</vt:lpstr>
      <vt:lpstr>Multilevel research: what is it?</vt:lpstr>
      <vt:lpstr>Multilevel research: what is it?</vt:lpstr>
      <vt:lpstr>Multilevel research: traditional approaches</vt:lpstr>
      <vt:lpstr>Assumptions, agreement and reliability (1)</vt:lpstr>
      <vt:lpstr>Assumptions, agreement and reliability (2)</vt:lpstr>
      <vt:lpstr>Assumptions, agreement and reliability (3)</vt:lpstr>
      <vt:lpstr>Assumptions, agreement and reliability (4)</vt:lpstr>
      <vt:lpstr>Recap: Homoscedasticity / Homogeneity of Variance</vt:lpstr>
      <vt:lpstr>Recap: Normality</vt:lpstr>
      <vt:lpstr>Recap: Normality</vt:lpstr>
      <vt:lpstr>Recap: Normality</vt:lpstr>
      <vt:lpstr>What if assumptions are violated?</vt:lpstr>
      <vt:lpstr>Building the measurement model</vt:lpstr>
      <vt:lpstr>(Multilevel) regressions</vt:lpstr>
      <vt:lpstr>(Multilevel) regressions</vt:lpstr>
      <vt:lpstr>(Multilevel) regression / HLM /  Random Coefficient Modeling</vt:lpstr>
      <vt:lpstr>Different types of models</vt:lpstr>
      <vt:lpstr>Application</vt:lpstr>
      <vt:lpstr>Import data (the easy way)</vt:lpstr>
      <vt:lpstr>Recap: Structuring data</vt:lpstr>
      <vt:lpstr>Structuring data</vt:lpstr>
      <vt:lpstr>Import data (the easy way)</vt:lpstr>
      <vt:lpstr>Import data (the easy way)</vt:lpstr>
      <vt:lpstr>Specifying the model</vt:lpstr>
      <vt:lpstr>Specifying the model</vt:lpstr>
      <vt:lpstr>Interpreting the results</vt:lpstr>
      <vt:lpstr>Interpreting the results</vt:lpstr>
      <vt:lpstr>Test for multilevel mediation</vt:lpstr>
      <vt:lpstr>References</vt:lpstr>
      <vt:lpstr>End of Part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Christine Rodenbeck</dc:creator>
  <cp:lastModifiedBy>Christine Rodenbeck</cp:lastModifiedBy>
  <cp:revision>327</cp:revision>
  <dcterms:created xsi:type="dcterms:W3CDTF">2018-09-11T09:15:56Z</dcterms:created>
  <dcterms:modified xsi:type="dcterms:W3CDTF">2021-11-25T15:13:53Z</dcterms:modified>
</cp:coreProperties>
</file>