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68" r:id="rId2"/>
    <p:sldId id="267" r:id="rId3"/>
    <p:sldId id="470" r:id="rId4"/>
    <p:sldId id="320" r:id="rId5"/>
    <p:sldId id="382" r:id="rId6"/>
    <p:sldId id="424" r:id="rId7"/>
    <p:sldId id="446" r:id="rId8"/>
    <p:sldId id="425" r:id="rId9"/>
    <p:sldId id="443" r:id="rId10"/>
    <p:sldId id="414" r:id="rId11"/>
    <p:sldId id="419" r:id="rId12"/>
    <p:sldId id="460" r:id="rId13"/>
    <p:sldId id="440" r:id="rId14"/>
    <p:sldId id="435" r:id="rId15"/>
    <p:sldId id="420" r:id="rId16"/>
    <p:sldId id="451" r:id="rId17"/>
    <p:sldId id="441" r:id="rId18"/>
    <p:sldId id="447" r:id="rId19"/>
    <p:sldId id="442" r:id="rId20"/>
    <p:sldId id="448" r:id="rId21"/>
    <p:sldId id="449" r:id="rId22"/>
    <p:sldId id="450" r:id="rId23"/>
    <p:sldId id="466" r:id="rId24"/>
    <p:sldId id="452" r:id="rId25"/>
    <p:sldId id="467" r:id="rId26"/>
    <p:sldId id="426" r:id="rId27"/>
    <p:sldId id="428" r:id="rId28"/>
    <p:sldId id="422" r:id="rId29"/>
    <p:sldId id="416" r:id="rId30"/>
    <p:sldId id="418" r:id="rId31"/>
    <p:sldId id="453" r:id="rId32"/>
    <p:sldId id="444" r:id="rId33"/>
    <p:sldId id="434" r:id="rId34"/>
    <p:sldId id="433" r:id="rId35"/>
    <p:sldId id="431" r:id="rId36"/>
    <p:sldId id="457" r:id="rId37"/>
    <p:sldId id="458" r:id="rId38"/>
    <p:sldId id="456" r:id="rId39"/>
    <p:sldId id="455" r:id="rId40"/>
    <p:sldId id="459" r:id="rId41"/>
    <p:sldId id="432" r:id="rId42"/>
    <p:sldId id="462" r:id="rId43"/>
    <p:sldId id="463" r:id="rId44"/>
    <p:sldId id="464" r:id="rId45"/>
    <p:sldId id="468" r:id="rId46"/>
    <p:sldId id="465" r:id="rId47"/>
    <p:sldId id="461" r:id="rId48"/>
    <p:sldId id="417" r:id="rId49"/>
    <p:sldId id="469" r:id="rId50"/>
    <p:sldId id="421" r:id="rId51"/>
    <p:sldId id="317" r:id="rId52"/>
  </p:sldIdLst>
  <p:sldSz cx="12192000" cy="6858000"/>
  <p:notesSz cx="6858000" cy="9144000"/>
  <p:custDataLst>
    <p:tags r:id="rId5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60227-1DDE-4C8D-891E-F584FCFD9455}" type="datetimeFigureOut">
              <a:rPr lang="de-DE" smtClean="0"/>
              <a:t>26.11.2021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23794-2616-488B-9319-48DF21E8C4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4833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to the with-board and draw the causal</a:t>
            </a:r>
            <a:r>
              <a:rPr lang="en-US" baseline="0" dirty="0"/>
              <a:t> relationship.</a:t>
            </a:r>
          </a:p>
          <a:p>
            <a:r>
              <a:rPr lang="en-US" baseline="0" dirty="0"/>
              <a:t>Firms choosing to give incentives or adopting ERP systems may be different from those who do not.</a:t>
            </a:r>
          </a:p>
          <a:p>
            <a:r>
              <a:rPr lang="en-US" baseline="0" dirty="0"/>
              <a:t>Memberships to these groups are not randomly distributed and the equality in expectation condition is not necessarily met.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6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Inability to ensue</a:t>
            </a:r>
            <a:r>
              <a:rPr lang="en-US" baseline="0" dirty="0"/>
              <a:t> the everything else constant assumption.</a:t>
            </a:r>
          </a:p>
          <a:p>
            <a:r>
              <a:rPr lang="en-US" baseline="0" dirty="0"/>
              <a:t>Potential confounds that make it hard to make causal claims – misattribution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91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typical</a:t>
            </a:r>
            <a:r>
              <a:rPr lang="en-US" baseline="0" dirty="0"/>
              <a:t> example of selection on outcome – hence self-selection problem – because kids / teachers are allocated to different classes based on the assumed or prior performance</a:t>
            </a:r>
          </a:p>
          <a:p>
            <a:r>
              <a:rPr lang="en-US" baseline="0" dirty="0"/>
              <a:t>Whiteboard to write equation PERF = a + b1(CLASS_SIZE) + b[COVARIATES] + 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8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Wait</a:t>
            </a:r>
            <a:r>
              <a:rPr lang="en-US" baseline="0" dirty="0"/>
              <a:t> until they reply to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04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23794-2616-488B-9319-48DF21E8C47B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7067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>
            <a:extLst>
              <a:ext uri="{FF2B5EF4-FFF2-40B4-BE49-F238E27FC236}">
                <a16:creationId xmlns:a16="http://schemas.microsoft.com/office/drawing/2014/main" id="{C6B592AF-3EF4-4D95-8D2E-32F76C12E8BC}"/>
              </a:ext>
            </a:extLst>
          </p:cNvPr>
          <p:cNvSpPr/>
          <p:nvPr userDrawn="1"/>
        </p:nvSpPr>
        <p:spPr bwMode="auto">
          <a:xfrm>
            <a:off x="169818" y="-1"/>
            <a:ext cx="1260000" cy="6857993"/>
          </a:xfrm>
          <a:prstGeom prst="rect">
            <a:avLst/>
          </a:prstGeom>
          <a:solidFill>
            <a:srgbClr val="002060">
              <a:alpha val="4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ADA3A20-D81A-4C2F-B581-D5FAC6E52E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1299" y="1940626"/>
            <a:ext cx="9144000" cy="2108860"/>
          </a:xfrm>
          <a:prstGeom prst="rect">
            <a:avLst/>
          </a:prstGeom>
        </p:spPr>
        <p:txBody>
          <a:bodyPr anchor="ctr"/>
          <a:lstStyle>
            <a:lvl1pPr algn="l">
              <a:defRPr sz="6000"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FC700CD-DBB5-4566-B9F1-9DF8CC729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1299" y="5334685"/>
            <a:ext cx="9144000" cy="654197"/>
          </a:xfrm>
        </p:spPr>
        <p:txBody>
          <a:bodyPr anchor="ctr"/>
          <a:lstStyle>
            <a:lvl1pPr marL="0" indent="0" algn="l">
              <a:buNone/>
              <a:defRPr sz="24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12D1871-47A1-4934-88B4-7B4A8231A2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2B6EA2B8-860D-48C2-9063-0184665EE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A72B0A40-B062-4844-9B53-CA9F20F7C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D1B986CD-09A6-4BC9-A1FB-A742803D36E4}"/>
              </a:ext>
            </a:extLst>
          </p:cNvPr>
          <p:cNvSpPr/>
          <p:nvPr userDrawn="1"/>
        </p:nvSpPr>
        <p:spPr bwMode="auto">
          <a:xfrm>
            <a:off x="-1" y="390048"/>
            <a:ext cx="12191999" cy="12350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C48C85F2-4B96-438A-8C5B-D9F316903029}"/>
              </a:ext>
            </a:extLst>
          </p:cNvPr>
          <p:cNvSpPr/>
          <p:nvPr userDrawn="1"/>
        </p:nvSpPr>
        <p:spPr bwMode="auto">
          <a:xfrm>
            <a:off x="169818" y="390046"/>
            <a:ext cx="1260000" cy="12350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F5AC436-4495-4812-8BEC-647984BDB6A1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5C2B361F-961D-463F-A490-164BE908DCD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28502" y="4364987"/>
            <a:ext cx="6009594" cy="654197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de-DE" sz="3200" b="1" dirty="0" smtClean="0"/>
            </a:lvl1pPr>
          </a:lstStyle>
          <a:p>
            <a:pPr marL="0" lvl="0" indent="0">
              <a:buNone/>
            </a:pPr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92719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F9FC2E7-02BB-4E27-AF35-A68F40DC7A2B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B49B422-F709-4988-A074-2C5590B6E780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F950414B-8306-43D4-9A9A-C9CAE4072D8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113236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E1AB3F79-B538-40E1-B0D6-537295416E35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el 11">
            <a:extLst>
              <a:ext uri="{FF2B5EF4-FFF2-40B4-BE49-F238E27FC236}">
                <a16:creationId xmlns:a16="http://schemas.microsoft.com/office/drawing/2014/main" id="{884B122A-D463-49D8-B467-E8B9A9FE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636" y="365123"/>
            <a:ext cx="10592363" cy="868407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de-DE" dirty="0"/>
              <a:t>Mastertitelformat</a:t>
            </a:r>
            <a:endParaRPr lang="de-DE" sz="2600" b="0" dirty="0"/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3FCD4C5A-37F2-4837-9510-092FFE04D0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2" name="Fußzeilenplatzhalter 4">
            <a:extLst>
              <a:ext uri="{FF2B5EF4-FFF2-40B4-BE49-F238E27FC236}">
                <a16:creationId xmlns:a16="http://schemas.microsoft.com/office/drawing/2014/main" id="{DF6A4948-5F29-45C7-8622-B83C953FE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B6C9457-1637-463B-A5C2-27097177F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58B6B7-D1BE-42AC-BC76-21D1A5EA4E2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599636" y="1136478"/>
            <a:ext cx="10592364" cy="47054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sz="2800" b="0" dirty="0"/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288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_LANGE_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F9FC2E7-02BB-4E27-AF35-A68F40DC7A2B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B49B422-F709-4988-A074-2C5590B6E780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E1AB3F79-B538-40E1-B0D6-537295416E35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el 11">
            <a:extLst>
              <a:ext uri="{FF2B5EF4-FFF2-40B4-BE49-F238E27FC236}">
                <a16:creationId xmlns:a16="http://schemas.microsoft.com/office/drawing/2014/main" id="{884B122A-D463-49D8-B467-E8B9A9FE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636" y="365123"/>
            <a:ext cx="10592363" cy="125999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de-DE" dirty="0"/>
              <a:t>Mastertitelformat</a:t>
            </a:r>
            <a:endParaRPr lang="de-DE" sz="2600" b="0" dirty="0"/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3FCD4C5A-37F2-4837-9510-092FFE04D0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2" name="Fußzeilenplatzhalter 4">
            <a:extLst>
              <a:ext uri="{FF2B5EF4-FFF2-40B4-BE49-F238E27FC236}">
                <a16:creationId xmlns:a16="http://schemas.microsoft.com/office/drawing/2014/main" id="{DF6A4948-5F29-45C7-8622-B83C953FE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B6C9457-1637-463B-A5C2-27097177F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595DE736-2157-4E56-BE1A-5B6B761A1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113236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6177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7EA3A-9042-49B8-82DF-4E00A7A5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0E25F51-C8BD-4CA3-A659-387679CDE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86F99D6-36C5-4DA5-A36D-783A7FD8FCB5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6E01C9C-934B-4A19-B7D1-D8ABF62FBA36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D1F9ACAE-0D93-45B1-B2B9-3E99BF4B2E1D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Datumsplatzhalter 3">
            <a:extLst>
              <a:ext uri="{FF2B5EF4-FFF2-40B4-BE49-F238E27FC236}">
                <a16:creationId xmlns:a16="http://schemas.microsoft.com/office/drawing/2014/main" id="{D7EC9E8B-03C3-4E6B-A134-B0C44E8BAF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0" name="Fußzeilenplatzhalter 4">
            <a:extLst>
              <a:ext uri="{FF2B5EF4-FFF2-40B4-BE49-F238E27FC236}">
                <a16:creationId xmlns:a16="http://schemas.microsoft.com/office/drawing/2014/main" id="{A50760C6-BC5B-4BC4-9A18-7EC9626D6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21" name="Foliennummernplatzhalter 5">
            <a:extLst>
              <a:ext uri="{FF2B5EF4-FFF2-40B4-BE49-F238E27FC236}">
                <a16:creationId xmlns:a16="http://schemas.microsoft.com/office/drawing/2014/main" id="{27C91F0B-B5D2-4273-B386-08C1364AAF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76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CB505240-77B1-4ADB-A53F-73366574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CED05FFF-CF6A-4C9A-84DD-6549C926D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139F2102-2701-4E63-96CD-D13111477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5F2EEA37-5636-4573-B2C0-B2143DB82629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1EE66F2-73A1-4447-B7CE-4C12A4397504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A30D90D3-1EEF-4247-8321-3181A0508C6C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itel 11">
            <a:extLst>
              <a:ext uri="{FF2B5EF4-FFF2-40B4-BE49-F238E27FC236}">
                <a16:creationId xmlns:a16="http://schemas.microsoft.com/office/drawing/2014/main" id="{756EAD64-B14B-49E2-A47F-877D6EE95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636" y="365123"/>
            <a:ext cx="10592363" cy="868407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de-DE" dirty="0"/>
              <a:t>Mastertitelformat</a:t>
            </a:r>
            <a:endParaRPr lang="de-DE" sz="2600" b="0" dirty="0"/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C25C3B0F-60C6-4ABC-8223-6928A723C4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599636" y="1136478"/>
            <a:ext cx="10592364" cy="470544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sz="2800" b="0" dirty="0"/>
              <a:t>Untertitel</a:t>
            </a:r>
            <a:endParaRPr lang="de-DE" dirty="0"/>
          </a:p>
        </p:txBody>
      </p:sp>
      <p:sp>
        <p:nvSpPr>
          <p:cNvPr id="23" name="Inhaltsplatzhalter 3">
            <a:extLst>
              <a:ext uri="{FF2B5EF4-FFF2-40B4-BE49-F238E27FC236}">
                <a16:creationId xmlns:a16="http://schemas.microsoft.com/office/drawing/2014/main" id="{11175EE3-F352-4DD9-93BC-7F7186F934C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54689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4" name="Inhaltsplatzhalter 3">
            <a:extLst>
              <a:ext uri="{FF2B5EF4-FFF2-40B4-BE49-F238E27FC236}">
                <a16:creationId xmlns:a16="http://schemas.microsoft.com/office/drawing/2014/main" id="{28DBA9B8-E06B-42C8-9F02-C5772E9387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1716" y="1998615"/>
            <a:ext cx="54689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642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_LANGE_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CB505240-77B1-4ADB-A53F-73366574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CED05FFF-CF6A-4C9A-84DD-6549C926D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139F2102-2701-4E63-96CD-D13111477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3" name="Inhaltsplatzhalter 3">
            <a:extLst>
              <a:ext uri="{FF2B5EF4-FFF2-40B4-BE49-F238E27FC236}">
                <a16:creationId xmlns:a16="http://schemas.microsoft.com/office/drawing/2014/main" id="{11175EE3-F352-4DD9-93BC-7F7186F934C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54689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4" name="Inhaltsplatzhalter 3">
            <a:extLst>
              <a:ext uri="{FF2B5EF4-FFF2-40B4-BE49-F238E27FC236}">
                <a16:creationId xmlns:a16="http://schemas.microsoft.com/office/drawing/2014/main" id="{28DBA9B8-E06B-42C8-9F02-C5772E9387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1716" y="1998615"/>
            <a:ext cx="5468983" cy="4337097"/>
          </a:xfrm>
        </p:spPr>
        <p:txBody>
          <a:bodyPr/>
          <a:lstStyle>
            <a:lvl1pPr marL="270000" indent="-270000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400"/>
            </a:lvl1pPr>
            <a:lvl2pPr marL="685800" indent="-2700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2200"/>
            </a:lvl2pPr>
            <a:lvl3pPr marL="1143000" indent="-27000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3pPr>
            <a:lvl4pPr marL="16002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4pPr>
            <a:lvl5pPr marL="2057400" indent="-27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4DB64FC-D5CB-4A58-A675-8558426B7E9B}"/>
              </a:ext>
            </a:extLst>
          </p:cNvPr>
          <p:cNvSpPr/>
          <p:nvPr userDrawn="1"/>
        </p:nvSpPr>
        <p:spPr bwMode="auto">
          <a:xfrm>
            <a:off x="-1" y="365124"/>
            <a:ext cx="12191999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F4A2042-0AFD-4301-A0E1-667128A81784}"/>
              </a:ext>
            </a:extLst>
          </p:cNvPr>
          <p:cNvSpPr/>
          <p:nvPr userDrawn="1"/>
        </p:nvSpPr>
        <p:spPr bwMode="auto">
          <a:xfrm>
            <a:off x="169818" y="365124"/>
            <a:ext cx="1260000" cy="126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0" charset="-128"/>
            </a:endParaRP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A5FBDC0F-F2D8-4B37-A4E8-42EB43AACFED}"/>
              </a:ext>
            </a:extLst>
          </p:cNvPr>
          <p:cNvCxnSpPr>
            <a:cxnSpLocks/>
          </p:cNvCxnSpPr>
          <p:nvPr userDrawn="1"/>
        </p:nvCxnSpPr>
        <p:spPr>
          <a:xfrm>
            <a:off x="0" y="1625124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itel 11">
            <a:extLst>
              <a:ext uri="{FF2B5EF4-FFF2-40B4-BE49-F238E27FC236}">
                <a16:creationId xmlns:a16="http://schemas.microsoft.com/office/drawing/2014/main" id="{A7E6E160-4234-489A-9116-E7840AF66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636" y="365123"/>
            <a:ext cx="10592363" cy="125999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de-DE" dirty="0"/>
              <a:t>Mastertitelformat</a:t>
            </a:r>
            <a:endParaRPr lang="de-DE" sz="2600" b="0" dirty="0"/>
          </a:p>
        </p:txBody>
      </p:sp>
    </p:spTree>
    <p:extLst>
      <p:ext uri="{BB962C8B-B14F-4D97-AF65-F5344CB8AC3E}">
        <p14:creationId xmlns:p14="http://schemas.microsoft.com/office/powerpoint/2010/main" val="1306324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811" y="1514475"/>
            <a:ext cx="10572328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2" y="274638"/>
            <a:ext cx="9146380" cy="1020762"/>
          </a:xfrm>
        </p:spPr>
        <p:txBody>
          <a:bodyPr/>
          <a:lstStyle/>
          <a:p>
            <a:r>
              <a:rPr lang="en-AU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566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811" y="1514475"/>
            <a:ext cx="10572328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800"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2" y="274638"/>
            <a:ext cx="9146380" cy="1020762"/>
          </a:xfrm>
        </p:spPr>
        <p:txBody>
          <a:bodyPr/>
          <a:lstStyle/>
          <a:p>
            <a:r>
              <a:rPr lang="en-AU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811" y="1905000"/>
            <a:ext cx="4420750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43" y="1905000"/>
            <a:ext cx="442074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987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806AE9A-130B-41A6-883E-8C21CD141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itelplatzhalter 3">
            <a:extLst>
              <a:ext uri="{FF2B5EF4-FFF2-40B4-BE49-F238E27FC236}">
                <a16:creationId xmlns:a16="http://schemas.microsoft.com/office/drawing/2014/main" id="{AD65C27A-9C7E-4AB3-80B1-E1207F8FD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</a:t>
            </a:r>
            <a:br>
              <a:rPr lang="de-DE" dirty="0"/>
            </a:br>
            <a:r>
              <a:rPr lang="de-DE" sz="2600" b="0" dirty="0"/>
              <a:t>Untertitel</a:t>
            </a:r>
            <a:endParaRPr lang="de-DE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041416A4-E098-490E-ACDB-0686141C00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B6BCFD-A092-491B-B2F6-89B0E186717E}" type="datetime1">
              <a:rPr lang="de-DE" smtClean="0"/>
              <a:t>26.11.2021</a:t>
            </a:fld>
            <a:endParaRPr lang="de-DE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A6959BF8-83D7-45C3-8C57-AD6C886C7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6000" y="6492873"/>
            <a:ext cx="7920000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4FC08021-0A47-4643-A198-070D26E3F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0700" y="6492874"/>
            <a:ext cx="1619999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95EE2-BBDB-4836-A200-C62792C76F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403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9" r:id="rId6"/>
    <p:sldLayoutId id="2147483660" r:id="rId7"/>
    <p:sldLayoutId id="2147483661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idre.ucla.edu/" TargetMode="External"/><Relationship Id="rId2" Type="http://schemas.openxmlformats.org/officeDocument/2006/relationships/hyperlink" Target="http://www.ssc.wisc.edu/sscc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king.harvard.edu/category/research-interests/methods/causal-inference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emf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331442-CFE4-47B1-91B8-8D74A69B6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Quantitative Data Analysis: </a:t>
            </a:r>
            <a:br>
              <a:rPr lang="en-US" sz="4400" dirty="0"/>
            </a:br>
            <a:r>
              <a:rPr lang="en-US" sz="4400" dirty="0"/>
              <a:t>A Companion for Accounting and Information Systems Research</a:t>
            </a:r>
            <a:endParaRPr lang="de-DE" sz="44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3AB066-3B35-47B7-A101-6B7712F65F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Created by </a:t>
            </a:r>
            <a:r>
              <a:rPr lang="de-DE" dirty="0"/>
              <a:t>Willem Mertens, Amedeo </a:t>
            </a:r>
            <a:r>
              <a:rPr lang="de-DE" dirty="0" err="1"/>
              <a:t>Pugliese</a:t>
            </a:r>
            <a:r>
              <a:rPr lang="de-DE" dirty="0"/>
              <a:t> &amp; Jan Recker</a:t>
            </a:r>
            <a:endParaRPr lang="en-US" i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CA6CE6-7EB3-48D4-B3F8-4BA802F6A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299" y="6492875"/>
            <a:ext cx="1620000" cy="2286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658F07-E809-41AA-A314-CF0D7D69B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2B1FAF-A463-4D8B-80A2-C431F0EFB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CF93B89-3258-4F48-99B9-07283E12640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Teaching Materials</a:t>
            </a:r>
          </a:p>
        </p:txBody>
      </p:sp>
    </p:spTree>
    <p:extLst>
      <p:ext uri="{BB962C8B-B14F-4D97-AF65-F5344CB8AC3E}">
        <p14:creationId xmlns:p14="http://schemas.microsoft.com/office/powerpoint/2010/main" val="909892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054891B-BDC4-4243-991E-A0E2A2D0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Copyright Notice</a:t>
            </a:r>
            <a:endParaRPr lang="en-US" sz="2600" b="1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0566284-E9C2-4251-AC7C-4137EF005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de-DE" sz="2800" b="1" dirty="0">
                <a:solidFill>
                  <a:schemeClr val="bg1">
                    <a:lumMod val="50000"/>
                  </a:schemeClr>
                </a:solidFill>
              </a:rPr>
              <a:t>Copyright 2017 W. Mertens, A. </a:t>
            </a:r>
            <a:r>
              <a:rPr lang="de-DE" sz="2800" b="1" dirty="0" err="1">
                <a:solidFill>
                  <a:schemeClr val="bg1">
                    <a:lumMod val="50000"/>
                  </a:schemeClr>
                </a:solidFill>
              </a:rPr>
              <a:t>Pugliese</a:t>
            </a:r>
            <a:r>
              <a:rPr lang="de-DE" sz="2800" b="1" dirty="0">
                <a:solidFill>
                  <a:schemeClr val="bg1">
                    <a:lumMod val="50000"/>
                  </a:schemeClr>
                </a:solidFill>
              </a:rPr>
              <a:t> &amp; J. Recker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. All Rights Reserved.</a:t>
            </a:r>
            <a:endParaRPr lang="de-DE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27DCB6-D60F-46C6-90C3-E5DA733EA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0AF921-1183-42D1-A78F-43D0EBF73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227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7D135989-0146-4B28-9A01-5B12AFC4056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think-cell Folie" r:id="rId5" imgW="501" imgH="502" progId="TCLayout.ActiveDocument.1">
                  <p:embed/>
                </p:oleObj>
              </mc:Choice>
              <mc:Fallback>
                <p:oleObj name="think-cell Folie" r:id="rId5" imgW="501" imgH="502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7D135989-0146-4B28-9A01-5B12AFC405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D251910-DB11-48B5-A0BD-12170E3CFA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40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Inhaltsplatzhalter 1">
            <a:extLst>
              <a:ext uri="{FF2B5EF4-FFF2-40B4-BE49-F238E27FC236}">
                <a16:creationId xmlns:a16="http://schemas.microsoft.com/office/drawing/2014/main" id="{A9D7643D-EA6A-4A05-8611-58843B76BDC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017" y="1998616"/>
            <a:ext cx="9091141" cy="4337097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Introduction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Comparing Differences Across Groups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Assessing (Innocuous) Relationships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Models with Latent Concepts and Multiple Relationships: Structural Equation Modeling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Nested Data and Multilevel Models: Hierarchical Linear Modeling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Analyzing Longitudinal and Panel Data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Causality: Endogeneity Biases and Possible Remedies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to Start Analyzing, Test Assumptions and Deal with that Pesky p-Value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Keeping Track and Staying Sane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7" name="Titel 11">
            <a:extLst>
              <a:ext uri="{FF2B5EF4-FFF2-40B4-BE49-F238E27FC236}">
                <a16:creationId xmlns:a16="http://schemas.microsoft.com/office/drawing/2014/main" id="{92536198-3C1D-4757-9C26-6A174F16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What these materials are about</a:t>
            </a:r>
            <a:endParaRPr lang="de-DE" sz="2600" b="0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A91D581-A542-4461-AC59-1C860039791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14A707B-A74B-43AF-943B-0A88F46BA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1C7FB26-916A-44A6-8736-04805D812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43B9400-7D87-4623-AA66-42DC4F760DE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sz="2000" dirty="0"/>
              <a:t>Offering a guide through the essential steps required in quantitative data analysis</a:t>
            </a:r>
            <a:endParaRPr lang="de-DE" sz="20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140DCA6-F793-42A8-B1A7-FB74F238E3C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719" y="2409086"/>
            <a:ext cx="2319098" cy="360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6F363260-0D3C-43F2-94A3-BFDC8B0177F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049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think-cell Folie" r:id="rId5" imgW="501" imgH="502" progId="TCLayout.ActiveDocument.1">
                  <p:embed/>
                </p:oleObj>
              </mc:Choice>
              <mc:Fallback>
                <p:oleObj name="think-cell Folie" r:id="rId5" imgW="501" imgH="502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3F61C6E4-F39F-4352-B15F-5421A7EC76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60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5AAD1A1-FAEC-4B6A-AFCD-91072CCE6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Part 7: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Endogeneity &amp; Self-Selection: Propensity Score Matching &amp; Selection Models</a:t>
            </a:r>
            <a:endParaRPr lang="en-US" sz="2600" b="1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9A523CC-A269-4215-8BE8-6433160C3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9E40C0F-C750-4BB2-851F-013D0CC9B4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04473EA-7A22-4CBE-AFDC-F2B968B62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7EBE47-184D-4037-9FEE-48607BE25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805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lvl="1" indent="0">
              <a:spcBef>
                <a:spcPts val="1800"/>
              </a:spcBef>
              <a:buNone/>
            </a:pPr>
            <a:r>
              <a:rPr lang="en-AU" sz="2800" dirty="0">
                <a:latin typeface="Corbel"/>
                <a:cs typeface="Corbel"/>
              </a:rPr>
              <a:t>Making Causal claims with Observational Data</a:t>
            </a:r>
          </a:p>
          <a:p>
            <a:pPr lvl="1"/>
            <a:r>
              <a:rPr lang="en-AU" dirty="0">
                <a:latin typeface="Corbel"/>
                <a:cs typeface="Corbel"/>
              </a:rPr>
              <a:t>Randomized assignment vs Observational data</a:t>
            </a:r>
          </a:p>
          <a:p>
            <a:pPr lvl="1"/>
            <a:r>
              <a:rPr lang="en-AU" dirty="0">
                <a:latin typeface="Corbel"/>
                <a:cs typeface="Corbel"/>
              </a:rPr>
              <a:t>Sources of </a:t>
            </a:r>
            <a:r>
              <a:rPr lang="en-AU" dirty="0" err="1">
                <a:latin typeface="Corbel"/>
                <a:cs typeface="Corbel"/>
              </a:rPr>
              <a:t>Endogeneity</a:t>
            </a:r>
            <a:r>
              <a:rPr lang="en-AU" dirty="0">
                <a:latin typeface="Corbel"/>
                <a:cs typeface="Corbel"/>
              </a:rPr>
              <a:t> &amp; Self-Selection Problem</a:t>
            </a:r>
          </a:p>
          <a:p>
            <a:pPr lvl="1"/>
            <a:r>
              <a:rPr lang="en-AU" dirty="0">
                <a:latin typeface="Corbel"/>
                <a:cs typeface="Corbel"/>
              </a:rPr>
              <a:t>Specifying the right model</a:t>
            </a:r>
          </a:p>
          <a:p>
            <a:pPr marL="0" indent="0">
              <a:buNone/>
            </a:pPr>
            <a:r>
              <a:rPr lang="en-AU" sz="2800" dirty="0">
                <a:latin typeface="Corbel"/>
                <a:cs typeface="Corbel"/>
              </a:rPr>
              <a:t>Instrumental Variable &amp; 2 Stage Least Squares</a:t>
            </a:r>
          </a:p>
          <a:p>
            <a:pPr lvl="1"/>
            <a:r>
              <a:rPr lang="en-AU" dirty="0">
                <a:latin typeface="Corbel"/>
                <a:cs typeface="Corbel"/>
              </a:rPr>
              <a:t>Concepts and Applications</a:t>
            </a:r>
          </a:p>
          <a:p>
            <a:pPr marL="0" indent="0">
              <a:buNone/>
            </a:pPr>
            <a:r>
              <a:rPr lang="en-AU" sz="2800" dirty="0">
                <a:latin typeface="Corbel"/>
                <a:cs typeface="Corbel"/>
              </a:rPr>
              <a:t>Propensity Score Matching</a:t>
            </a:r>
          </a:p>
          <a:p>
            <a:pPr lvl="1"/>
            <a:r>
              <a:rPr lang="en-AU" dirty="0">
                <a:latin typeface="Corbel"/>
                <a:cs typeface="Corbel"/>
              </a:rPr>
              <a:t>Concepts and Applications</a:t>
            </a:r>
          </a:p>
          <a:p>
            <a:pPr marL="0" indent="0">
              <a:buNone/>
            </a:pPr>
            <a:r>
              <a:rPr lang="en-AU" sz="2800" dirty="0">
                <a:latin typeface="Corbel"/>
              </a:rPr>
              <a:t>Summary and Takeaways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B51213-7A63-4416-AE10-D653430A38D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1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Our RQ is a causal-like (e.g.):</a:t>
            </a:r>
          </a:p>
          <a:p>
            <a:r>
              <a:rPr lang="en-US" dirty="0"/>
              <a:t>Does giving incentives to CEOs improve firm performance?</a:t>
            </a:r>
          </a:p>
          <a:p>
            <a:r>
              <a:rPr lang="en-US" dirty="0"/>
              <a:t>Does adopting ERP system reduce faulty manufacturing?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wish to assess whether offering $1 in stock option (adopting an ERP system) improves performance (reduces faults) – </a:t>
            </a:r>
            <a:r>
              <a:rPr lang="en-US" b="1" dirty="0"/>
              <a:t>everything else being equal </a:t>
            </a:r>
            <a:endParaRPr lang="en-US" dirty="0"/>
          </a:p>
          <a:p>
            <a:pPr marL="457200" indent="-457200">
              <a:buFont typeface="+mj-lt"/>
              <a:buAutoNum type="arabicPeriod" startAt="2"/>
            </a:pPr>
            <a:endParaRPr lang="en-US" dirty="0"/>
          </a:p>
          <a:p>
            <a:pPr marL="457200" indent="-457200">
              <a:buFont typeface="+mj-lt"/>
              <a:buAutoNum type="arabicPeriod" startAt="2"/>
            </a:pPr>
            <a:r>
              <a:rPr lang="en-US" b="1" dirty="0"/>
              <a:t>We have observational data </a:t>
            </a:r>
            <a:r>
              <a:rPr lang="en-US" dirty="0"/>
              <a:t>(e.g. survey or archival), hence no-random assignment of your units to the treatment / control conditions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you 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6515CA2-7B7D-47C0-B068-3AB73FC4FA1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09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Units are non-randomly assigned to the (levels of) treatment/control condition: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Self-Select themselves (sick people going to hospital have poorer health afterwards)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Differ across characteristics correlated with the outcome (wealthy families send kids to good schools)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Making causal claims requires meeting stringent conditions: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The cause precedes the effect (time)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###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333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Making causal claims with observational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B598698-197A-4D4C-AC75-5832E6C29C4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0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Does class size affect students’ performance?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Does teacher experience (qualification) affect students’ performance?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classic in education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2C9CEF9-78C7-4559-AF50-C2D6A6D0388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952" y="3156274"/>
            <a:ext cx="5736397" cy="356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2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Early results suggested that:</a:t>
            </a:r>
          </a:p>
          <a:p>
            <a:r>
              <a:rPr lang="en-US" dirty="0"/>
              <a:t>Students in larger classes perform better</a:t>
            </a:r>
          </a:p>
          <a:p>
            <a:r>
              <a:rPr lang="en-US" dirty="0"/>
              <a:t>Students in classes with novice and less qualified teachers have better results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Does it make sense? What justifies these results?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Class size and teacher allocation are </a:t>
            </a:r>
            <a:r>
              <a:rPr lang="en-US" b="1" dirty="0"/>
              <a:t>endogenous</a:t>
            </a:r>
            <a:r>
              <a:rPr lang="en-US" dirty="0"/>
              <a:t> &amp; depend on factors affecting the outcome:</a:t>
            </a:r>
          </a:p>
          <a:p>
            <a:r>
              <a:rPr lang="en-US" dirty="0"/>
              <a:t>Poorly performing students are allocated to smaller classes</a:t>
            </a:r>
          </a:p>
          <a:p>
            <a:r>
              <a:rPr lang="en-US" dirty="0"/>
              <a:t>More experienced teachers are assigned to larger and more problematic cohorts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classic in education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E2ED05-218E-4D5F-A87B-200B23D831F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1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/>
              <a:t>HoS</a:t>
            </a:r>
            <a:r>
              <a:rPr lang="en-US" dirty="0"/>
              <a:t> ask for evidence of the effectiveness of w/shops prior to refinancing them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Proxy for Effectiveness: # of individual journal submissions after the w/shops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Six months later, WAJ present their evidence:</a:t>
            </a:r>
          </a:p>
          <a:p>
            <a:pPr>
              <a:buFontTx/>
              <a:buChar char="-"/>
            </a:pPr>
            <a:r>
              <a:rPr lang="en-US" dirty="0"/>
              <a:t>S1: Staff (not) attending w/shops have submitted (1.9) 2.9 articles </a:t>
            </a:r>
          </a:p>
          <a:p>
            <a:pPr>
              <a:buFontTx/>
              <a:buChar char="-"/>
            </a:pPr>
            <a:r>
              <a:rPr lang="en-US" dirty="0"/>
              <a:t>S2: Staff (not) attending w/shops submitted (1.9) 2.0 articles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Would you re-finance w/shops based on results from S1 or S2?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WAJ problem: refinancing the w/shops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3EA7856-2894-4BB3-B98E-C57EB51F8F9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8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are comparing two groups that are potentially different”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Staff choose to attend the w/shops based on their need to acquire training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Staff familiar with stats are more likely to attend 	(inflating our findings)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Staff less familiar with stats are more likely to attend 	(works against our findings)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(Selection on dependent variable)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WAJ problem: attendance is a choice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23759D7-ECD1-4B6F-BDA2-B7A1B9DF890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06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We are comparing two groups that are potentially different</a:t>
            </a:r>
          </a:p>
          <a:p>
            <a:pPr marL="457200" indent="-457200">
              <a:buFont typeface="+mj-lt"/>
              <a:buAutoNum type="arabicPeriod" startAt="2"/>
            </a:pPr>
            <a:endParaRPr lang="en-US" dirty="0"/>
          </a:p>
          <a:p>
            <a:pPr marL="457200" indent="-457200">
              <a:buFont typeface="+mj-lt"/>
              <a:buAutoNum type="arabicPeriod" startAt="2"/>
            </a:pPr>
            <a:r>
              <a:rPr lang="en-US" dirty="0"/>
              <a:t>Attending and not-attending staff differ along other dimensions: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Background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Nationality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Gender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(Selection on covariates)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WAJ problem: attendance is a choice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AF331D9-75E2-4D86-9CF8-35DA89A2985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54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BB873B-6294-4E3B-BD6E-4A508D9EB2D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Self-selection: who goes </a:t>
            </a:r>
            <a:r>
              <a:rPr lang="en-US"/>
              <a:t>to w/shops?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4B583AB-E028-4BEE-A9DE-BD22BFB5979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7017" y="5721522"/>
            <a:ext cx="1082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Corbel"/>
                <a:cs typeface="Corbel"/>
              </a:rPr>
              <a:t>The two groups are not identical – staff attending w/shops are more productive ex-ante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Corbel"/>
              <a:cs typeface="Corbel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Corbel"/>
                <a:cs typeface="Corbel"/>
              </a:rPr>
              <a:t>Overestimate the effectiveness of w/shops: it is confounded with the ex-ante ability of attending staff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693" y="1746416"/>
            <a:ext cx="7602375" cy="366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8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Test the effectiveness of w/shops in an ideal state: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dirty="0"/>
              <a:t>Randomly select staff attending (treatment) and non-attending (control) the w/shops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dirty="0"/>
              <a:t>Compare the # journal submissions between the two groups (t-test)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do we have instead?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WAJ problem (3): the ideal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C8E9981-4E06-42AC-A4F5-E2EF56D87A7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540484" y="4750301"/>
            <a:ext cx="1905000" cy="6858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Attendance to w/shop</a:t>
            </a:r>
          </a:p>
        </p:txBody>
      </p:sp>
      <p:sp>
        <p:nvSpPr>
          <p:cNvPr id="6" name="Oval 5"/>
          <p:cNvSpPr/>
          <p:nvPr/>
        </p:nvSpPr>
        <p:spPr>
          <a:xfrm>
            <a:off x="9865084" y="4674101"/>
            <a:ext cx="1905000" cy="9144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# submissions year 1</a:t>
            </a:r>
          </a:p>
        </p:txBody>
      </p:sp>
      <p:cxnSp>
        <p:nvCxnSpPr>
          <p:cNvPr id="8" name="Straight Arrow Connector 7"/>
          <p:cNvCxnSpPr>
            <a:stCxn id="5" idx="6"/>
            <a:endCxn id="6" idx="2"/>
          </p:cNvCxnSpPr>
          <p:nvPr/>
        </p:nvCxnSpPr>
        <p:spPr>
          <a:xfrm>
            <a:off x="5445484" y="5093201"/>
            <a:ext cx="4419600" cy="38100"/>
          </a:xfrm>
          <a:prstGeom prst="straightConnector1">
            <a:avLst/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597884" y="5817101"/>
            <a:ext cx="1905000" cy="8382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# submissions year 0</a:t>
            </a:r>
          </a:p>
        </p:txBody>
      </p:sp>
      <p:cxnSp>
        <p:nvCxnSpPr>
          <p:cNvPr id="11" name="Curved Connector 10"/>
          <p:cNvCxnSpPr>
            <a:stCxn id="9" idx="2"/>
            <a:endCxn id="5" idx="4"/>
          </p:cNvCxnSpPr>
          <p:nvPr/>
        </p:nvCxnSpPr>
        <p:spPr>
          <a:xfrm rot="10800000">
            <a:off x="4492984" y="5436101"/>
            <a:ext cx="1104900" cy="800100"/>
          </a:xfrm>
          <a:prstGeom prst="curvedConnector2">
            <a:avLst/>
          </a:prstGeom>
          <a:ln w="25400"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/>
          <p:cNvCxnSpPr>
            <a:stCxn id="9" idx="6"/>
            <a:endCxn id="6" idx="4"/>
          </p:cNvCxnSpPr>
          <p:nvPr/>
        </p:nvCxnSpPr>
        <p:spPr>
          <a:xfrm flipV="1">
            <a:off x="7502884" y="5588501"/>
            <a:ext cx="3314700" cy="647700"/>
          </a:xfrm>
          <a:prstGeom prst="curvedConnector2">
            <a:avLst/>
          </a:prstGeom>
          <a:ln w="25400"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835884" y="5588501"/>
            <a:ext cx="762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AU" sz="2400" dirty="0"/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9234" y="5604735"/>
            <a:ext cx="762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AU" sz="24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78598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7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We cannot compare Attending </a:t>
            </a:r>
            <a:r>
              <a:rPr lang="en-US" dirty="0" err="1"/>
              <a:t>vs</a:t>
            </a:r>
            <a:r>
              <a:rPr lang="en-US" dirty="0"/>
              <a:t> Not Attending Staff but…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have the following data points for each staff member:</a:t>
            </a:r>
          </a:p>
          <a:p>
            <a:pPr lvl="1"/>
            <a:r>
              <a:rPr lang="en-US" dirty="0"/>
              <a:t># </a:t>
            </a:r>
            <a:r>
              <a:rPr lang="en-US" dirty="0" err="1"/>
              <a:t>jnl</a:t>
            </a:r>
            <a:r>
              <a:rPr lang="en-US" dirty="0"/>
              <a:t> submissions at  T1</a:t>
            </a:r>
          </a:p>
          <a:p>
            <a:pPr lvl="1"/>
            <a:r>
              <a:rPr lang="en-US" dirty="0"/>
              <a:t>Attendance to the </a:t>
            </a:r>
            <a:r>
              <a:rPr lang="en-US" dirty="0" err="1"/>
              <a:t>w.shops</a:t>
            </a:r>
            <a:r>
              <a:rPr lang="en-US" dirty="0"/>
              <a:t> 		(dummy)</a:t>
            </a:r>
          </a:p>
          <a:p>
            <a:pPr lvl="1"/>
            <a:r>
              <a:rPr lang="en-US" dirty="0"/>
              <a:t># </a:t>
            </a:r>
            <a:r>
              <a:rPr lang="en-US" dirty="0" err="1"/>
              <a:t>jnl</a:t>
            </a:r>
            <a:r>
              <a:rPr lang="en-US" dirty="0"/>
              <a:t> submissions at T0 </a:t>
            </a:r>
          </a:p>
          <a:p>
            <a:pPr lvl="1"/>
            <a:r>
              <a:rPr lang="en-US" dirty="0"/>
              <a:t>Gender 				(dummy for female)</a:t>
            </a:r>
          </a:p>
          <a:p>
            <a:pPr lvl="1"/>
            <a:r>
              <a:rPr lang="en-US" dirty="0"/>
              <a:t>Nationality				(dummy for local)</a:t>
            </a:r>
          </a:p>
          <a:p>
            <a:pPr lvl="1"/>
            <a:r>
              <a:rPr lang="en-US" dirty="0"/>
              <a:t>Background (Science)		(dummy if BA in Science)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First stop is a correlation matrix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WAJ problem (4): identification strategy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3531B07-5852-4794-A92B-3CBB23583BD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52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B0F6729-9D0E-466B-929B-AD2625A4934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Stop: The Correlation Matrix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2152D73-001D-43B1-8E47-D6911F54592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4" y="1206500"/>
            <a:ext cx="12039107" cy="50419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458200" y="2514600"/>
            <a:ext cx="3657600" cy="381000"/>
          </a:xfrm>
          <a:prstGeom prst="roundRect">
            <a:avLst/>
          </a:prstGeom>
          <a:solidFill>
            <a:schemeClr val="bg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Main Predictor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58200" y="3276600"/>
            <a:ext cx="3657600" cy="381000"/>
          </a:xfrm>
          <a:prstGeom prst="roundRect">
            <a:avLst/>
          </a:prstGeom>
          <a:solidFill>
            <a:schemeClr val="bg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Must be Included in OLS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58200" y="4114800"/>
            <a:ext cx="3657600" cy="381000"/>
          </a:xfrm>
          <a:prstGeom prst="roundRect">
            <a:avLst/>
          </a:prstGeom>
          <a:solidFill>
            <a:schemeClr val="bg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No need to be Included in OLS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58200" y="4953000"/>
            <a:ext cx="3657600" cy="381000"/>
          </a:xfrm>
          <a:prstGeom prst="roundRect">
            <a:avLst/>
          </a:prstGeom>
          <a:solidFill>
            <a:schemeClr val="bg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Should be Included in 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58200" y="5715000"/>
            <a:ext cx="3657600" cy="381000"/>
          </a:xfrm>
          <a:prstGeom prst="roundRect">
            <a:avLst/>
          </a:prstGeom>
          <a:solidFill>
            <a:schemeClr val="bg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Must be Included in OLS</a:t>
            </a:r>
          </a:p>
        </p:txBody>
      </p:sp>
    </p:spTree>
    <p:extLst>
      <p:ext uri="{BB962C8B-B14F-4D97-AF65-F5344CB8AC3E}">
        <p14:creationId xmlns:p14="http://schemas.microsoft.com/office/powerpoint/2010/main" val="201955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DC06495-2661-4494-88C3-5E24476E0B5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 differences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558508-AB70-4A75-B7A2-98C88495B13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8200" y="5609916"/>
            <a:ext cx="10515600" cy="92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Corbel"/>
                <a:cs typeface="Corbel"/>
              </a:rPr>
              <a:t>There are gender differences in terms of attendance but not in terms of submissions.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Corbel"/>
              <a:cs typeface="Corbel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Corbel"/>
                <a:cs typeface="Corbel"/>
              </a:rPr>
              <a:t>Not a control variable in the model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307" y="1790990"/>
            <a:ext cx="6164694" cy="369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69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9E6DF5-8A19-4130-87C2-76ED42B9B20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Specification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8883F617-89CD-4316-B7CA-133EF91A8C7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828800" y="1828800"/>
            <a:ext cx="1905000" cy="6858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Attendance to w/shop</a:t>
            </a:r>
          </a:p>
        </p:txBody>
      </p:sp>
      <p:sp>
        <p:nvSpPr>
          <p:cNvPr id="6" name="Oval 5"/>
          <p:cNvSpPr/>
          <p:nvPr/>
        </p:nvSpPr>
        <p:spPr>
          <a:xfrm>
            <a:off x="8153400" y="1752600"/>
            <a:ext cx="1905000" cy="9144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# submissions year 1</a:t>
            </a:r>
          </a:p>
        </p:txBody>
      </p:sp>
      <p:cxnSp>
        <p:nvCxnSpPr>
          <p:cNvPr id="7" name="Straight Arrow Connector 6"/>
          <p:cNvCxnSpPr>
            <a:stCxn id="5" idx="6"/>
            <a:endCxn id="6" idx="2"/>
          </p:cNvCxnSpPr>
          <p:nvPr/>
        </p:nvCxnSpPr>
        <p:spPr>
          <a:xfrm>
            <a:off x="3733800" y="2171700"/>
            <a:ext cx="4419600" cy="38100"/>
          </a:xfrm>
          <a:prstGeom prst="straightConnector1">
            <a:avLst/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886200" y="2895600"/>
            <a:ext cx="1905000" cy="8382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# submissions year 0</a:t>
            </a:r>
          </a:p>
        </p:txBody>
      </p:sp>
      <p:cxnSp>
        <p:nvCxnSpPr>
          <p:cNvPr id="9" name="Curved Connector 8"/>
          <p:cNvCxnSpPr>
            <a:stCxn id="8" idx="2"/>
            <a:endCxn id="5" idx="4"/>
          </p:cNvCxnSpPr>
          <p:nvPr/>
        </p:nvCxnSpPr>
        <p:spPr>
          <a:xfrm rot="10800000">
            <a:off x="2781300" y="2514600"/>
            <a:ext cx="1104900" cy="800100"/>
          </a:xfrm>
          <a:prstGeom prst="curvedConnector2">
            <a:avLst/>
          </a:prstGeom>
          <a:ln w="25400"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>
            <a:stCxn id="8" idx="6"/>
            <a:endCxn id="6" idx="4"/>
          </p:cNvCxnSpPr>
          <p:nvPr/>
        </p:nvCxnSpPr>
        <p:spPr>
          <a:xfrm flipV="1">
            <a:off x="5791200" y="2667000"/>
            <a:ext cx="3314700" cy="647700"/>
          </a:xfrm>
          <a:prstGeom prst="curvedConnector2">
            <a:avLst/>
          </a:prstGeom>
          <a:ln w="25400"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886200" y="4267200"/>
            <a:ext cx="1905000" cy="838200"/>
          </a:xfrm>
          <a:prstGeom prst="ellipse">
            <a:avLst/>
          </a:prstGeom>
          <a:solidFill>
            <a:srgbClr val="E35F5F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Gender</a:t>
            </a:r>
          </a:p>
        </p:txBody>
      </p:sp>
      <p:cxnSp>
        <p:nvCxnSpPr>
          <p:cNvPr id="13" name="Curved Connector 12"/>
          <p:cNvCxnSpPr>
            <a:stCxn id="11" idx="2"/>
            <a:endCxn id="5" idx="3"/>
          </p:cNvCxnSpPr>
          <p:nvPr/>
        </p:nvCxnSpPr>
        <p:spPr>
          <a:xfrm rot="10800000">
            <a:off x="2107783" y="2414169"/>
            <a:ext cx="1778419" cy="2272133"/>
          </a:xfrm>
          <a:prstGeom prst="curvedConnector2">
            <a:avLst/>
          </a:prstGeom>
          <a:ln w="76200">
            <a:prstDash val="solid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11" idx="6"/>
            <a:endCxn id="6" idx="5"/>
          </p:cNvCxnSpPr>
          <p:nvPr/>
        </p:nvCxnSpPr>
        <p:spPr>
          <a:xfrm flipV="1">
            <a:off x="5791201" y="2533090"/>
            <a:ext cx="3988219" cy="2153211"/>
          </a:xfrm>
          <a:prstGeom prst="curvedConnector2">
            <a:avLst/>
          </a:prstGeom>
          <a:ln w="25400">
            <a:prstDash val="sysDash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83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944C4BA-A3C0-44B8-8F21-89FF79CA3C9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Nationality differences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D3CB7A6-E7CB-4215-8CCC-2CCA5E30ED1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8200" y="5609916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Corbel"/>
                <a:cs typeface="Corbel"/>
              </a:rPr>
              <a:t>There are differences across nationalities in terms of performance but not attendance.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Corbel"/>
              <a:cs typeface="Corbel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Corbel"/>
                <a:cs typeface="Corbel"/>
              </a:rPr>
              <a:t>Advised to include nationality as a control variable to improve estimation precision (R</a:t>
            </a:r>
            <a:r>
              <a:rPr lang="en-US" sz="2000" baseline="30000" dirty="0">
                <a:latin typeface="Corbel"/>
                <a:cs typeface="Corbel"/>
              </a:rPr>
              <a:t>2</a:t>
            </a:r>
            <a:r>
              <a:rPr lang="en-US" sz="2000" dirty="0">
                <a:latin typeface="Corbel"/>
                <a:cs typeface="Corbel"/>
              </a:rPr>
              <a:t>) but not to address </a:t>
            </a:r>
            <a:r>
              <a:rPr lang="en-US" sz="2000" dirty="0" err="1">
                <a:latin typeface="Corbel"/>
                <a:cs typeface="Corbel"/>
              </a:rPr>
              <a:t>endogeneity</a:t>
            </a:r>
            <a:r>
              <a:rPr lang="en-US" sz="2000" dirty="0">
                <a:latin typeface="Corbel"/>
                <a:cs typeface="Corbel"/>
              </a:rPr>
              <a:t> issue. This is a commonly </a:t>
            </a:r>
            <a:r>
              <a:rPr lang="en-US" sz="2000" dirty="0" err="1">
                <a:latin typeface="Corbel"/>
                <a:cs typeface="Corbel"/>
              </a:rPr>
              <a:t>mis</a:t>
            </a:r>
            <a:r>
              <a:rPr lang="en-US" sz="2000" dirty="0">
                <a:latin typeface="Corbel"/>
                <a:cs typeface="Corbel"/>
              </a:rPr>
              <a:t>-placed criticism in empirical research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271" y="1841455"/>
            <a:ext cx="5724009" cy="343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41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C23E8A-3B94-4347-9514-E948229A609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Specification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F93B5AA4-CCD2-49E0-9B1C-73546A334FC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828800" y="1828800"/>
            <a:ext cx="1905000" cy="6858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Attendance to w/shop</a:t>
            </a:r>
          </a:p>
        </p:txBody>
      </p:sp>
      <p:sp>
        <p:nvSpPr>
          <p:cNvPr id="6" name="Oval 5"/>
          <p:cNvSpPr/>
          <p:nvPr/>
        </p:nvSpPr>
        <p:spPr>
          <a:xfrm>
            <a:off x="8153400" y="1752600"/>
            <a:ext cx="1905000" cy="9144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# submissions year 1</a:t>
            </a:r>
          </a:p>
        </p:txBody>
      </p:sp>
      <p:cxnSp>
        <p:nvCxnSpPr>
          <p:cNvPr id="7" name="Straight Arrow Connector 6"/>
          <p:cNvCxnSpPr>
            <a:stCxn id="5" idx="6"/>
            <a:endCxn id="6" idx="2"/>
          </p:cNvCxnSpPr>
          <p:nvPr/>
        </p:nvCxnSpPr>
        <p:spPr>
          <a:xfrm>
            <a:off x="3733800" y="2171700"/>
            <a:ext cx="4419600" cy="38100"/>
          </a:xfrm>
          <a:prstGeom prst="straightConnector1">
            <a:avLst/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886200" y="2895600"/>
            <a:ext cx="1905000" cy="8382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# submissions year 0</a:t>
            </a:r>
          </a:p>
        </p:txBody>
      </p:sp>
      <p:cxnSp>
        <p:nvCxnSpPr>
          <p:cNvPr id="9" name="Curved Connector 8"/>
          <p:cNvCxnSpPr>
            <a:stCxn id="8" idx="2"/>
            <a:endCxn id="5" idx="4"/>
          </p:cNvCxnSpPr>
          <p:nvPr/>
        </p:nvCxnSpPr>
        <p:spPr>
          <a:xfrm rot="10800000">
            <a:off x="2781300" y="2514600"/>
            <a:ext cx="1104900" cy="800100"/>
          </a:xfrm>
          <a:prstGeom prst="curvedConnector2">
            <a:avLst/>
          </a:prstGeom>
          <a:ln w="25400"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>
            <a:stCxn id="8" idx="6"/>
            <a:endCxn id="6" idx="4"/>
          </p:cNvCxnSpPr>
          <p:nvPr/>
        </p:nvCxnSpPr>
        <p:spPr>
          <a:xfrm flipV="1">
            <a:off x="5791200" y="2667000"/>
            <a:ext cx="3314700" cy="647700"/>
          </a:xfrm>
          <a:prstGeom prst="curvedConnector2">
            <a:avLst/>
          </a:prstGeom>
          <a:ln w="25400"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886200" y="4267200"/>
            <a:ext cx="1905000" cy="838200"/>
          </a:xfrm>
          <a:prstGeom prst="ellipse">
            <a:avLst/>
          </a:prstGeom>
          <a:solidFill>
            <a:schemeClr val="accent5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Gender</a:t>
            </a:r>
          </a:p>
        </p:txBody>
      </p:sp>
      <p:cxnSp>
        <p:nvCxnSpPr>
          <p:cNvPr id="13" name="Curved Connector 12"/>
          <p:cNvCxnSpPr>
            <a:stCxn id="11" idx="2"/>
            <a:endCxn id="5" idx="3"/>
          </p:cNvCxnSpPr>
          <p:nvPr/>
        </p:nvCxnSpPr>
        <p:spPr>
          <a:xfrm rot="10800000">
            <a:off x="2107783" y="2414169"/>
            <a:ext cx="1778419" cy="2272133"/>
          </a:xfrm>
          <a:prstGeom prst="curvedConnector2">
            <a:avLst/>
          </a:prstGeom>
          <a:ln w="76200">
            <a:prstDash val="solid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11" idx="6"/>
            <a:endCxn id="6" idx="4"/>
          </p:cNvCxnSpPr>
          <p:nvPr/>
        </p:nvCxnSpPr>
        <p:spPr>
          <a:xfrm flipV="1">
            <a:off x="5791200" y="2667000"/>
            <a:ext cx="3314700" cy="2019300"/>
          </a:xfrm>
          <a:prstGeom prst="curvedConnector2">
            <a:avLst/>
          </a:prstGeom>
          <a:ln w="25400">
            <a:prstDash val="sysDash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886200" y="5410200"/>
            <a:ext cx="1905000" cy="8382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Nationality</a:t>
            </a:r>
          </a:p>
        </p:txBody>
      </p:sp>
      <p:cxnSp>
        <p:nvCxnSpPr>
          <p:cNvPr id="12" name="Curved Connector 11"/>
          <p:cNvCxnSpPr>
            <a:stCxn id="14" idx="2"/>
            <a:endCxn id="5" idx="2"/>
          </p:cNvCxnSpPr>
          <p:nvPr/>
        </p:nvCxnSpPr>
        <p:spPr>
          <a:xfrm rot="10800000">
            <a:off x="1828800" y="2171700"/>
            <a:ext cx="2057400" cy="3657600"/>
          </a:xfrm>
          <a:prstGeom prst="curvedConnector3">
            <a:avLst>
              <a:gd name="adj1" fmla="val 111111"/>
            </a:avLst>
          </a:prstGeom>
          <a:ln w="25400">
            <a:prstDash val="sysDash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14" idx="6"/>
            <a:endCxn id="6" idx="5"/>
          </p:cNvCxnSpPr>
          <p:nvPr/>
        </p:nvCxnSpPr>
        <p:spPr>
          <a:xfrm flipV="1">
            <a:off x="5791201" y="2533090"/>
            <a:ext cx="3988219" cy="3296211"/>
          </a:xfrm>
          <a:prstGeom prst="curvedConnector2">
            <a:avLst/>
          </a:prstGeom>
          <a:ln w="762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089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BEB110-2065-49B7-9722-E398DD425D5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Differences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A83919C-286D-4824-BC8D-DCC939C1765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005" y="1760729"/>
            <a:ext cx="6203588" cy="37187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200" y="5638800"/>
            <a:ext cx="1051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Corbel"/>
                <a:cs typeface="Corbel"/>
              </a:rPr>
              <a:t>There are differences across background affecting both performance and attendance.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Corbel"/>
              <a:cs typeface="Corbel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Corbel"/>
                <a:cs typeface="Corbel"/>
              </a:rPr>
              <a:t>Background is a necessary covariate otherwise an omitted correlated variable problem arises</a:t>
            </a:r>
          </a:p>
        </p:txBody>
      </p:sp>
    </p:spTree>
    <p:extLst>
      <p:ext uri="{BB962C8B-B14F-4D97-AF65-F5344CB8AC3E}">
        <p14:creationId xmlns:p14="http://schemas.microsoft.com/office/powerpoint/2010/main" val="4116377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1DA0C7-848B-4EA3-A7C1-CB018A59903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Specification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9" name="Inhaltsplatzhalter 18">
            <a:extLst>
              <a:ext uri="{FF2B5EF4-FFF2-40B4-BE49-F238E27FC236}">
                <a16:creationId xmlns:a16="http://schemas.microsoft.com/office/drawing/2014/main" id="{E1808079-6BCB-4A16-8A85-8E3BC2B3ED7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828800" y="1828800"/>
            <a:ext cx="1905000" cy="6858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Attendance to w/shop</a:t>
            </a:r>
          </a:p>
        </p:txBody>
      </p:sp>
      <p:sp>
        <p:nvSpPr>
          <p:cNvPr id="6" name="Oval 5"/>
          <p:cNvSpPr/>
          <p:nvPr/>
        </p:nvSpPr>
        <p:spPr>
          <a:xfrm>
            <a:off x="8153400" y="1752600"/>
            <a:ext cx="1905000" cy="9144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# submissions year 1</a:t>
            </a:r>
          </a:p>
        </p:txBody>
      </p:sp>
      <p:cxnSp>
        <p:nvCxnSpPr>
          <p:cNvPr id="7" name="Straight Arrow Connector 6"/>
          <p:cNvCxnSpPr>
            <a:stCxn id="5" idx="6"/>
            <a:endCxn id="6" idx="2"/>
          </p:cNvCxnSpPr>
          <p:nvPr/>
        </p:nvCxnSpPr>
        <p:spPr>
          <a:xfrm>
            <a:off x="3733800" y="2171700"/>
            <a:ext cx="4419600" cy="38100"/>
          </a:xfrm>
          <a:prstGeom prst="straightConnector1">
            <a:avLst/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886200" y="2895600"/>
            <a:ext cx="1905000" cy="8382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# submissions year 0</a:t>
            </a:r>
          </a:p>
        </p:txBody>
      </p:sp>
      <p:cxnSp>
        <p:nvCxnSpPr>
          <p:cNvPr id="9" name="Curved Connector 8"/>
          <p:cNvCxnSpPr>
            <a:stCxn id="8" idx="2"/>
            <a:endCxn id="5" idx="4"/>
          </p:cNvCxnSpPr>
          <p:nvPr/>
        </p:nvCxnSpPr>
        <p:spPr>
          <a:xfrm rot="10800000">
            <a:off x="2781300" y="2514600"/>
            <a:ext cx="1104900" cy="800100"/>
          </a:xfrm>
          <a:prstGeom prst="curvedConnector2">
            <a:avLst/>
          </a:prstGeom>
          <a:ln w="25400"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>
            <a:stCxn id="8" idx="6"/>
            <a:endCxn id="6" idx="4"/>
          </p:cNvCxnSpPr>
          <p:nvPr/>
        </p:nvCxnSpPr>
        <p:spPr>
          <a:xfrm flipV="1">
            <a:off x="5791200" y="2667000"/>
            <a:ext cx="3314700" cy="647700"/>
          </a:xfrm>
          <a:prstGeom prst="curvedConnector2">
            <a:avLst/>
          </a:prstGeom>
          <a:ln w="25400"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886200" y="3810000"/>
            <a:ext cx="1905000" cy="838200"/>
          </a:xfrm>
          <a:prstGeom prst="ellipse">
            <a:avLst/>
          </a:prstGeom>
          <a:solidFill>
            <a:schemeClr val="accent5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Gender</a:t>
            </a:r>
          </a:p>
        </p:txBody>
      </p:sp>
      <p:cxnSp>
        <p:nvCxnSpPr>
          <p:cNvPr id="13" name="Curved Connector 12"/>
          <p:cNvCxnSpPr>
            <a:stCxn id="11" idx="2"/>
            <a:endCxn id="5" idx="3"/>
          </p:cNvCxnSpPr>
          <p:nvPr/>
        </p:nvCxnSpPr>
        <p:spPr>
          <a:xfrm rot="10800000">
            <a:off x="2107783" y="2414169"/>
            <a:ext cx="1778419" cy="1814933"/>
          </a:xfrm>
          <a:prstGeom prst="curvedConnector2">
            <a:avLst/>
          </a:prstGeom>
          <a:ln w="28575" cmpd="sng">
            <a:prstDash val="solid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11" idx="6"/>
            <a:endCxn id="6" idx="5"/>
          </p:cNvCxnSpPr>
          <p:nvPr/>
        </p:nvCxnSpPr>
        <p:spPr>
          <a:xfrm flipV="1">
            <a:off x="5791201" y="2533090"/>
            <a:ext cx="3988219" cy="1696011"/>
          </a:xfrm>
          <a:prstGeom prst="curvedConnector2">
            <a:avLst/>
          </a:prstGeom>
          <a:ln w="25400">
            <a:prstDash val="sysDash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886200" y="4724400"/>
            <a:ext cx="1905000" cy="8382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Nationality</a:t>
            </a:r>
          </a:p>
        </p:txBody>
      </p:sp>
      <p:cxnSp>
        <p:nvCxnSpPr>
          <p:cNvPr id="12" name="Curved Connector 11"/>
          <p:cNvCxnSpPr>
            <a:stCxn id="14" idx="2"/>
            <a:endCxn id="5" idx="3"/>
          </p:cNvCxnSpPr>
          <p:nvPr/>
        </p:nvCxnSpPr>
        <p:spPr>
          <a:xfrm rot="10800000">
            <a:off x="2107783" y="2414169"/>
            <a:ext cx="1778419" cy="2729333"/>
          </a:xfrm>
          <a:prstGeom prst="curvedConnector2">
            <a:avLst/>
          </a:prstGeom>
          <a:ln w="25400">
            <a:prstDash val="sysDash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14" idx="6"/>
            <a:endCxn id="6" idx="5"/>
          </p:cNvCxnSpPr>
          <p:nvPr/>
        </p:nvCxnSpPr>
        <p:spPr>
          <a:xfrm flipV="1">
            <a:off x="5791201" y="2533090"/>
            <a:ext cx="3988219" cy="2610411"/>
          </a:xfrm>
          <a:prstGeom prst="curvedConnector2">
            <a:avLst/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886200" y="5791200"/>
            <a:ext cx="1905000" cy="838200"/>
          </a:xfrm>
          <a:prstGeom prst="ellipse">
            <a:avLst/>
          </a:prstGeom>
          <a:solidFill>
            <a:schemeClr val="tx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Background</a:t>
            </a:r>
          </a:p>
        </p:txBody>
      </p:sp>
      <p:cxnSp>
        <p:nvCxnSpPr>
          <p:cNvPr id="18" name="Curved Connector 17"/>
          <p:cNvCxnSpPr>
            <a:stCxn id="16" idx="2"/>
            <a:endCxn id="5" idx="2"/>
          </p:cNvCxnSpPr>
          <p:nvPr/>
        </p:nvCxnSpPr>
        <p:spPr>
          <a:xfrm rot="10800000">
            <a:off x="1828800" y="2171700"/>
            <a:ext cx="2057400" cy="4038600"/>
          </a:xfrm>
          <a:prstGeom prst="curvedConnector3">
            <a:avLst>
              <a:gd name="adj1" fmla="val 111111"/>
            </a:avLst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>
            <a:stCxn id="16" idx="6"/>
            <a:endCxn id="6" idx="6"/>
          </p:cNvCxnSpPr>
          <p:nvPr/>
        </p:nvCxnSpPr>
        <p:spPr>
          <a:xfrm flipV="1">
            <a:off x="5791200" y="2209800"/>
            <a:ext cx="4267200" cy="4000500"/>
          </a:xfrm>
          <a:prstGeom prst="curvedConnector3">
            <a:avLst>
              <a:gd name="adj1" fmla="val 105357"/>
            </a:avLst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982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1"/>
            <p:extLst/>
          </p:nvPr>
        </p:nvGraphicFramePr>
        <p:xfrm>
          <a:off x="627063" y="1998663"/>
          <a:ext cx="11323641" cy="23926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102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8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7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14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b="1" dirty="0"/>
                        <a:t>Covariate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b="1" dirty="0"/>
                        <a:t>Correlated</a:t>
                      </a:r>
                      <a:r>
                        <a:rPr lang="en-AU" b="1" baseline="0" dirty="0"/>
                        <a:t> with DV</a:t>
                      </a:r>
                      <a:endParaRPr lang="en-AU" b="1" dirty="0"/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b="1" dirty="0"/>
                        <a:t>Correlated</a:t>
                      </a:r>
                      <a:r>
                        <a:rPr lang="en-AU" b="1" baseline="0" dirty="0"/>
                        <a:t> with </a:t>
                      </a:r>
                    </a:p>
                    <a:p>
                      <a:pPr algn="ctr"/>
                      <a:r>
                        <a:rPr lang="en-AU" b="1" baseline="0" dirty="0"/>
                        <a:t>Main Predictor</a:t>
                      </a:r>
                      <a:endParaRPr lang="en-AU" b="1" dirty="0"/>
                    </a:p>
                  </a:txBody>
                  <a:tcPr marL="97060" marR="9706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b="1" dirty="0"/>
                        <a:t>Included</a:t>
                      </a:r>
                      <a:r>
                        <a:rPr lang="en-AU" b="1" baseline="0" dirty="0"/>
                        <a:t> in the model?</a:t>
                      </a:r>
                      <a:endParaRPr lang="en-AU" b="1" dirty="0"/>
                    </a:p>
                  </a:txBody>
                  <a:tcPr marL="97060" marR="97060"/>
                </a:tc>
                <a:tc hMerge="1">
                  <a:txBody>
                    <a:bodyPr/>
                    <a:lstStyle/>
                    <a:p>
                      <a:pPr algn="ctr"/>
                      <a:endParaRPr lang="en-A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Gender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No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No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No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Not necessary</a:t>
                      </a:r>
                    </a:p>
                  </a:txBody>
                  <a:tcPr marL="97060" marR="970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Nationality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Yes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No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Yes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Improves</a:t>
                      </a:r>
                      <a:r>
                        <a:rPr lang="en-AU" baseline="0" dirty="0"/>
                        <a:t> estimation.</a:t>
                      </a:r>
                    </a:p>
                    <a:p>
                      <a:pPr algn="ctr"/>
                      <a:r>
                        <a:rPr lang="en-AU" baseline="0" dirty="0"/>
                        <a:t>Does not affect the bias</a:t>
                      </a:r>
                      <a:endParaRPr lang="en-AU" dirty="0"/>
                    </a:p>
                  </a:txBody>
                  <a:tcPr marL="97060" marR="970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err="1"/>
                        <a:t>Bckg_Science</a:t>
                      </a:r>
                      <a:endParaRPr lang="en-AU" dirty="0"/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Yes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Yes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Yes</a:t>
                      </a:r>
                      <a:endParaRPr lang="en-AU" baseline="0" dirty="0"/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aseline="0" dirty="0"/>
                        <a:t>Biased estimation: omitted correlated variable</a:t>
                      </a:r>
                    </a:p>
                  </a:txBody>
                  <a:tcPr marL="97060" marR="970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Submissions_T0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Yes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Yes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Yes</a:t>
                      </a:r>
                    </a:p>
                  </a:txBody>
                  <a:tcPr marL="97060" marR="970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aseline="0" dirty="0"/>
                        <a:t>Biased estimation: </a:t>
                      </a:r>
                      <a:r>
                        <a:rPr lang="en-AU" dirty="0"/>
                        <a:t>reverse causality</a:t>
                      </a:r>
                    </a:p>
                  </a:txBody>
                  <a:tcPr marL="97060" marR="970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Model specification: selecting covariates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23</a:t>
            </a:fld>
            <a:endParaRPr lang="en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059323-8CD8-415B-BD0A-E44F31F396D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34662" y="4657735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2400" dirty="0"/>
              <a:t>Choosing the right covariates involves two steps:</a:t>
            </a:r>
          </a:p>
          <a:p>
            <a:pPr>
              <a:lnSpc>
                <a:spcPct val="90000"/>
              </a:lnSpc>
            </a:pPr>
            <a:endParaRPr lang="en-AU" sz="2400" dirty="0"/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sz="2400" dirty="0"/>
              <a:t>What is theoretically relevant? – prior literature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sz="2400" dirty="0"/>
              <a:t>What correlation patterns emerge in the data? – project specific</a:t>
            </a:r>
          </a:p>
        </p:txBody>
      </p:sp>
    </p:spTree>
    <p:extLst>
      <p:ext uri="{BB962C8B-B14F-4D97-AF65-F5344CB8AC3E}">
        <p14:creationId xmlns:p14="http://schemas.microsoft.com/office/powerpoint/2010/main" val="233359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1"/>
            <p:extLst/>
          </p:nvPr>
        </p:nvGraphicFramePr>
        <p:xfrm>
          <a:off x="627063" y="1998663"/>
          <a:ext cx="11324116" cy="26873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846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1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9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81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Dependent</a:t>
                      </a:r>
                      <a:r>
                        <a:rPr lang="en-US" sz="1600" baseline="0" dirty="0"/>
                        <a:t> Variable</a:t>
                      </a:r>
                      <a:endParaRPr lang="en-US" sz="1600" dirty="0"/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Main Predictor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Covariates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Inclusion/Exclusion</a:t>
                      </a:r>
                    </a:p>
                  </a:txBody>
                  <a:tcPr marL="89080" marR="890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# journal submission T1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Attendance</a:t>
                      </a:r>
                      <a:r>
                        <a:rPr lang="en-US" sz="1600" baseline="0" dirty="0"/>
                        <a:t> W/shops</a:t>
                      </a:r>
                      <a:endParaRPr lang="en-US" sz="1600" dirty="0"/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Gender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Should not be included</a:t>
                      </a:r>
                    </a:p>
                  </a:txBody>
                  <a:tcPr marL="89080" marR="890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# journal submission T1</a:t>
                      </a:r>
                    </a:p>
                    <a:p>
                      <a:endParaRPr lang="en-US" sz="1600" dirty="0"/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Attendance</a:t>
                      </a:r>
                      <a:r>
                        <a:rPr lang="en-US" sz="1600" baseline="0" dirty="0"/>
                        <a:t> W/shops</a:t>
                      </a:r>
                      <a:endParaRPr lang="en-US" sz="1600" dirty="0"/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Nationality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Included to improve estimation precision</a:t>
                      </a:r>
                    </a:p>
                  </a:txBody>
                  <a:tcPr marL="89080" marR="890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# journal submission T1</a:t>
                      </a:r>
                    </a:p>
                    <a:p>
                      <a:endParaRPr lang="en-US" sz="1600" dirty="0"/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Attendance</a:t>
                      </a:r>
                      <a:r>
                        <a:rPr lang="en-US" sz="1600" baseline="0" dirty="0"/>
                        <a:t> W/shops</a:t>
                      </a:r>
                      <a:endParaRPr lang="en-US" sz="1600" dirty="0"/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Background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Must be included. </a:t>
                      </a:r>
                    </a:p>
                    <a:p>
                      <a:pPr algn="ctr"/>
                      <a:r>
                        <a:rPr lang="en-US" sz="1600" dirty="0"/>
                        <a:t>Otherwise omitted correlated variable</a:t>
                      </a:r>
                    </a:p>
                  </a:txBody>
                  <a:tcPr marL="89080" marR="890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# journal submission T1</a:t>
                      </a:r>
                    </a:p>
                    <a:p>
                      <a:endParaRPr lang="en-US" sz="1600" dirty="0"/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Attendance</a:t>
                      </a:r>
                      <a:r>
                        <a:rPr lang="en-US" sz="1600" baseline="0" dirty="0"/>
                        <a:t> W/shops</a:t>
                      </a:r>
                      <a:endParaRPr lang="en-US" sz="1600" dirty="0"/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# journal submission T0</a:t>
                      </a:r>
                    </a:p>
                  </a:txBody>
                  <a:tcPr marL="89080" marR="890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Must be Included.</a:t>
                      </a:r>
                    </a:p>
                    <a:p>
                      <a:pPr algn="ctr"/>
                      <a:r>
                        <a:rPr lang="en-US" sz="1600" baseline="0" dirty="0"/>
                        <a:t>Otherwise reverse causality</a:t>
                      </a:r>
                      <a:endParaRPr lang="en-US" sz="1600" dirty="0"/>
                    </a:p>
                  </a:txBody>
                  <a:tcPr marL="89080" marR="890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a less biased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160130-436C-4D44-8FAE-AD4DC71EACF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5257801"/>
            <a:ext cx="985975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/>
              <a:t>Sub_T1 = α + β</a:t>
            </a:r>
            <a:r>
              <a:rPr lang="en-US" sz="3200" b="1" baseline="-25000" dirty="0"/>
              <a:t>1</a:t>
            </a:r>
            <a:r>
              <a:rPr lang="en-US" sz="3200" b="1" dirty="0"/>
              <a:t> </a:t>
            </a:r>
            <a:r>
              <a:rPr lang="en-US" sz="3200" b="1" dirty="0" err="1"/>
              <a:t>Att</a:t>
            </a:r>
            <a:r>
              <a:rPr lang="en-US" sz="3200" b="1" dirty="0"/>
              <a:t> + β</a:t>
            </a:r>
            <a:r>
              <a:rPr lang="en-US" sz="3200" b="1" baseline="-25000" dirty="0"/>
              <a:t>2</a:t>
            </a:r>
            <a:r>
              <a:rPr lang="en-US" sz="3200" b="1" dirty="0"/>
              <a:t> </a:t>
            </a:r>
            <a:r>
              <a:rPr lang="en-US" sz="3200" b="1" dirty="0" err="1"/>
              <a:t>Bckg</a:t>
            </a:r>
            <a:r>
              <a:rPr lang="en-US" sz="3200" b="1" dirty="0"/>
              <a:t> + β</a:t>
            </a:r>
            <a:r>
              <a:rPr lang="en-US" sz="3200" b="1" baseline="-25000" dirty="0"/>
              <a:t>3</a:t>
            </a:r>
            <a:r>
              <a:rPr lang="en-US" sz="3200" b="1" dirty="0"/>
              <a:t> Local + β</a:t>
            </a:r>
            <a:r>
              <a:rPr lang="en-US" sz="3200" b="1" baseline="-25000" dirty="0"/>
              <a:t>4 </a:t>
            </a:r>
            <a:r>
              <a:rPr lang="en-US" sz="3200" b="1" dirty="0"/>
              <a:t>Sub_T0 + ε </a:t>
            </a:r>
          </a:p>
        </p:txBody>
      </p:sp>
    </p:spTree>
    <p:extLst>
      <p:ext uri="{BB962C8B-B14F-4D97-AF65-F5344CB8AC3E}">
        <p14:creationId xmlns:p14="http://schemas.microsoft.com/office/powerpoint/2010/main" val="110790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1"/>
            <p:extLst/>
          </p:nvPr>
        </p:nvGraphicFramePr>
        <p:xfrm>
          <a:off x="627063" y="1998663"/>
          <a:ext cx="11323639" cy="45262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082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23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7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437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Model 1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Model 2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Model 3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Model 4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Model 5</a:t>
                      </a:r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Attended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.76(3.56)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.76(3.52)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.80(4.02)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.43(2.34)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.35(1.99)</a:t>
                      </a:r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Female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-.001(-.01)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-.097(-.48)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.016(.009)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.036(.22)</a:t>
                      </a:r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Local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.90(4.52)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.64(3.62)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.51(2.96)</a:t>
                      </a:r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Background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1.15(6.15)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.63(2.77)</a:t>
                      </a:r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Submission_T0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.41(3.53)</a:t>
                      </a:r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Intercept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2.17(14.0)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2.18(12.01)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1.73(9.94)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1.45(8.31)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.94(4.21)</a:t>
                      </a:r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err="1"/>
                        <a:t>Adj</a:t>
                      </a:r>
                      <a:r>
                        <a:rPr lang="en-AU" dirty="0"/>
                        <a:t>-R-</a:t>
                      </a:r>
                      <a:r>
                        <a:rPr lang="en-AU" dirty="0" err="1"/>
                        <a:t>sqr</a:t>
                      </a:r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.097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.097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.21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.42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.48</a:t>
                      </a:r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Biased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Biased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Bias – but</a:t>
                      </a:r>
                      <a:r>
                        <a:rPr lang="en-AU" baseline="0" dirty="0"/>
                        <a:t> improved precision</a:t>
                      </a:r>
                      <a:endParaRPr lang="en-AU" dirty="0"/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Bias – but control for omitted correlated variable</a:t>
                      </a:r>
                    </a:p>
                  </a:txBody>
                  <a:tcPr marL="98466" marR="984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Unbiased</a:t>
                      </a:r>
                      <a:r>
                        <a:rPr lang="en-AU" baseline="0" dirty="0"/>
                        <a:t> – control for omitted correlated variable and selection on outcome</a:t>
                      </a:r>
                      <a:endParaRPr lang="en-AU" dirty="0"/>
                    </a:p>
                  </a:txBody>
                  <a:tcPr marL="98466" marR="9846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Model Comparisons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25</a:t>
            </a:fld>
            <a:endParaRPr lang="en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BB5E88-0734-4E14-A9BF-84FB497FA45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14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Reverse causality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Omitted correlated variable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Ex:</a:t>
            </a:r>
          </a:p>
          <a:p>
            <a:pPr marL="0" indent="0">
              <a:buNone/>
            </a:pPr>
            <a:r>
              <a:rPr lang="en-US" dirty="0"/>
              <a:t>Asses if Sales </a:t>
            </a:r>
            <a:r>
              <a:rPr lang="en-US" dirty="0" err="1"/>
              <a:t>F.casts</a:t>
            </a:r>
            <a:r>
              <a:rPr lang="en-US" dirty="0"/>
              <a:t> issues in addition to Earnings </a:t>
            </a:r>
            <a:r>
              <a:rPr lang="en-US" dirty="0" err="1"/>
              <a:t>F.casts</a:t>
            </a:r>
            <a:r>
              <a:rPr lang="en-US" dirty="0"/>
              <a:t> improves info quality.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Reverse causality: analysts issue Sales forecasts when info is more precise (and feel more comfortable doing so)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Confounds: better analysts issue Sales </a:t>
            </a:r>
            <a:r>
              <a:rPr lang="en-US" dirty="0" err="1"/>
              <a:t>F.cast</a:t>
            </a:r>
            <a:r>
              <a:rPr lang="en-US" dirty="0"/>
              <a:t> (Sales </a:t>
            </a:r>
            <a:r>
              <a:rPr lang="en-US" dirty="0" err="1"/>
              <a:t>F.cast</a:t>
            </a:r>
            <a:r>
              <a:rPr lang="en-US" dirty="0"/>
              <a:t> do not really add value) and improved estimation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/>
              <a:t>Endogeneity</a:t>
            </a:r>
            <a:r>
              <a:rPr lang="en-US" b="1" dirty="0"/>
              <a:t> causes a </a:t>
            </a:r>
            <a:r>
              <a:rPr lang="en-US" b="1" dirty="0" err="1"/>
              <a:t>mis</a:t>
            </a:r>
            <a:r>
              <a:rPr lang="en-US" b="1" dirty="0"/>
              <a:t>-attribution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sources of </a:t>
            </a:r>
            <a:r>
              <a:rPr lang="en-US" dirty="0" err="1"/>
              <a:t>endogeneity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639937E-DF4D-4E9D-A9E9-79EBBA764FF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56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The gold standard requires a time machine…</a:t>
            </a:r>
          </a:p>
          <a:p>
            <a:pPr marL="0" indent="0">
              <a:buNone/>
            </a:pPr>
            <a:r>
              <a:rPr lang="en-US" dirty="0"/>
              <a:t>Give someone a fast swimming suit (treatment) &amp; take time on 100 m stroke then..</a:t>
            </a:r>
          </a:p>
          <a:p>
            <a:pPr marL="0" indent="0">
              <a:buNone/>
            </a:pPr>
            <a:r>
              <a:rPr lang="en-US" dirty="0"/>
              <a:t>… go back in time, give the same subject a standard swimming suit and take the time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we do that? Not really … I guess </a:t>
            </a:r>
            <a:r>
              <a:rPr lang="en-US" dirty="0">
                <a:sym typeface="Wingdings"/>
              </a:rPr>
              <a:t>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dirty="0">
                <a:sym typeface="Wingdings"/>
              </a:rPr>
              <a:t>We choose groups that are </a:t>
            </a:r>
            <a:r>
              <a:rPr lang="en-US" b="1" i="1" dirty="0">
                <a:sym typeface="Wingdings"/>
              </a:rPr>
              <a:t>equal in expectations</a:t>
            </a:r>
            <a:r>
              <a:rPr lang="en-US" dirty="0">
                <a:sym typeface="Wingdings"/>
              </a:rPr>
              <a:t> (on the outcome) &amp; assign to treatment or control conditions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dirty="0">
                <a:sym typeface="Wingdings"/>
              </a:rPr>
              <a:t>The techniques are useful to determine whether we can meet this condition or not.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 to Claim Causality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0476D67-3083-479D-A634-5B28BD0D732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38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Means that the observed units non-randomly assigned:</a:t>
            </a:r>
          </a:p>
          <a:p>
            <a:pPr lvl="1"/>
            <a:r>
              <a:rPr lang="en-US" dirty="0"/>
              <a:t>Random assignment </a:t>
            </a:r>
            <a:r>
              <a:rPr lang="en-US" dirty="0" err="1"/>
              <a:t>vs</a:t>
            </a:r>
            <a:r>
              <a:rPr lang="en-US" dirty="0"/>
              <a:t> Choice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‘Selection occurs when observations are non randomly sorted into discrete groups, resulting in the potential coefficient bias in estimation procedures such as OLS’</a:t>
            </a:r>
          </a:p>
          <a:p>
            <a:pPr marL="0" indent="0" algn="r">
              <a:buNone/>
            </a:pPr>
            <a:r>
              <a:rPr lang="en-US" i="1" dirty="0"/>
              <a:t>(</a:t>
            </a:r>
            <a:r>
              <a:rPr lang="en-US" i="1" dirty="0" err="1"/>
              <a:t>Maddala</a:t>
            </a:r>
            <a:r>
              <a:rPr lang="en-US" i="1" dirty="0"/>
              <a:t> 1991)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choice of allocating or not a unit in a group may depend on attributes and characteristics that can potentially affect the outcome.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Self-Selection: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49ABD4D-3551-4B78-8BC1-8FD07AB26EC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39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Our RQs imply some causality:</a:t>
            </a:r>
          </a:p>
          <a:p>
            <a:r>
              <a:rPr lang="en-US" dirty="0"/>
              <a:t>Establish whether X affects Y</a:t>
            </a:r>
          </a:p>
          <a:p>
            <a:r>
              <a:rPr lang="en-US" dirty="0"/>
              <a:t>Test whether X has an impact on 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 examples:</a:t>
            </a:r>
          </a:p>
          <a:p>
            <a:r>
              <a:rPr lang="en-US" sz="2000" dirty="0"/>
              <a:t>Do incentives to middle managers improve productivity?</a:t>
            </a:r>
          </a:p>
          <a:p>
            <a:r>
              <a:rPr lang="en-US" sz="2000" dirty="0"/>
              <a:t>Does hiring a Big-N auditor improve audit quality?</a:t>
            </a:r>
          </a:p>
          <a:p>
            <a:r>
              <a:rPr lang="en-US" sz="2000" dirty="0"/>
              <a:t>Do support structures affect employee outcomes (MIS Q)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majority of our research does not imply causality nor we should claim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 we worry?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87C725A-46F5-46C8-A4AD-E1B7A138E73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60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are comparing units (e.g. individuals, groups, firms, systems) that are different:</a:t>
            </a:r>
          </a:p>
          <a:p>
            <a:r>
              <a:rPr lang="en-US" dirty="0"/>
              <a:t>Along dimensions other than our treatment</a:t>
            </a:r>
          </a:p>
          <a:p>
            <a:r>
              <a:rPr lang="en-US" dirty="0"/>
              <a:t>In ways that can affect our outcome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 = α + β</a:t>
            </a:r>
            <a:r>
              <a:rPr lang="en-US" baseline="-25000" dirty="0"/>
              <a:t>1</a:t>
            </a:r>
            <a:r>
              <a:rPr lang="en-US" dirty="0"/>
              <a:t> X</a:t>
            </a:r>
            <a:r>
              <a:rPr lang="en-US" baseline="-25000" dirty="0"/>
              <a:t>1</a:t>
            </a:r>
            <a:r>
              <a:rPr lang="en-US" dirty="0"/>
              <a:t> + β</a:t>
            </a:r>
            <a:r>
              <a:rPr lang="en-US" baseline="-25000" dirty="0"/>
              <a:t>2</a:t>
            </a:r>
            <a:r>
              <a:rPr lang="en-US" dirty="0"/>
              <a:t> X </a:t>
            </a:r>
            <a:r>
              <a:rPr lang="en-US" baseline="-25000" dirty="0"/>
              <a:t>2</a:t>
            </a:r>
            <a:r>
              <a:rPr lang="en-US" dirty="0"/>
              <a:t>+ </a:t>
            </a:r>
            <a:r>
              <a:rPr lang="en-US" dirty="0" err="1"/>
              <a:t>ε</a:t>
            </a:r>
            <a:r>
              <a:rPr lang="en-US" dirty="0"/>
              <a:t>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fundamental problem: our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EEE3525-1116-4035-B823-DED2F9EE366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112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Y = α + β</a:t>
            </a:r>
            <a:r>
              <a:rPr lang="en-US" baseline="-25000" dirty="0"/>
              <a:t>1</a:t>
            </a:r>
            <a:r>
              <a:rPr lang="en-US" dirty="0"/>
              <a:t> X1+ β</a:t>
            </a:r>
            <a:r>
              <a:rPr lang="en-US" baseline="-25000" dirty="0"/>
              <a:t>2</a:t>
            </a:r>
            <a:r>
              <a:rPr lang="en-US" dirty="0"/>
              <a:t> Cov_1 + β</a:t>
            </a:r>
            <a:r>
              <a:rPr lang="en-US" baseline="-25000" dirty="0"/>
              <a:t>3</a:t>
            </a:r>
            <a:r>
              <a:rPr lang="en-US" dirty="0"/>
              <a:t> Cov_2 + ε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β</a:t>
            </a:r>
            <a:r>
              <a:rPr lang="en-US" baseline="-25000" dirty="0"/>
              <a:t>1 </a:t>
            </a:r>
            <a:r>
              <a:rPr lang="en-US" dirty="0"/>
              <a:t> is unbiased only if COV (X1, </a:t>
            </a:r>
            <a:r>
              <a:rPr lang="en-US" dirty="0" err="1"/>
              <a:t>ε</a:t>
            </a:r>
            <a:r>
              <a:rPr lang="en-US" dirty="0"/>
              <a:t>) ≠ 0</a:t>
            </a:r>
          </a:p>
          <a:p>
            <a:pPr marL="0" indent="0">
              <a:buNone/>
            </a:pPr>
            <a:r>
              <a:rPr lang="en-US" dirty="0"/>
              <a:t>The unexplained portion of variance of DV is not correlated with X1 – this is hard to verify ex-post (see WAJ data)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Ex:</a:t>
            </a:r>
          </a:p>
          <a:p>
            <a:pPr marL="0" indent="0">
              <a:buNone/>
            </a:pPr>
            <a:r>
              <a:rPr lang="en-US" dirty="0"/>
              <a:t>EARN_t1= α + β</a:t>
            </a:r>
            <a:r>
              <a:rPr lang="en-US" baseline="-25000" dirty="0"/>
              <a:t>1</a:t>
            </a:r>
            <a:r>
              <a:rPr lang="en-US" dirty="0"/>
              <a:t> EDU_t0+ β</a:t>
            </a:r>
            <a:r>
              <a:rPr lang="en-US" baseline="-25000" dirty="0"/>
              <a:t>2</a:t>
            </a:r>
            <a:r>
              <a:rPr lang="en-US" dirty="0"/>
              <a:t> Cov_1 + β</a:t>
            </a:r>
            <a:r>
              <a:rPr lang="en-US" baseline="-25000" dirty="0"/>
              <a:t>k</a:t>
            </a:r>
            <a:r>
              <a:rPr lang="en-US" dirty="0"/>
              <a:t> </a:t>
            </a:r>
            <a:r>
              <a:rPr lang="en-US" dirty="0" err="1"/>
              <a:t>Cov_k</a:t>
            </a:r>
            <a:r>
              <a:rPr lang="en-US" dirty="0"/>
              <a:t> + ε </a:t>
            </a:r>
          </a:p>
          <a:p>
            <a:pPr marL="0" indent="0">
              <a:buNone/>
            </a:pPr>
            <a:r>
              <a:rPr lang="en-US" dirty="0"/>
              <a:t>EDU is not randomly assigned: it depends on Ability and ex-ante wealth (EARN_t0)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Endogeneity</a:t>
            </a:r>
            <a:r>
              <a:rPr lang="en-US" dirty="0"/>
              <a:t>: a technical note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49E1A3C-154D-4955-9F38-D379A0D8781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05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Understand the source of </a:t>
            </a:r>
            <a:r>
              <a:rPr lang="en-US" dirty="0" err="1"/>
              <a:t>endogeneity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Observable </a:t>
            </a:r>
            <a:r>
              <a:rPr lang="en-US" dirty="0">
                <a:sym typeface="Wingdings"/>
              </a:rPr>
              <a:t>– data are available</a:t>
            </a:r>
          </a:p>
          <a:p>
            <a:pPr lvl="1"/>
            <a:r>
              <a:rPr lang="en-US" dirty="0">
                <a:sym typeface="Wingdings"/>
              </a:rPr>
              <a:t>OLS Multiple Regression</a:t>
            </a:r>
          </a:p>
          <a:p>
            <a:pPr lvl="1"/>
            <a:r>
              <a:rPr lang="en-US" dirty="0">
                <a:sym typeface="Wingdings"/>
              </a:rPr>
              <a:t>Stratification</a:t>
            </a:r>
          </a:p>
          <a:p>
            <a:pPr lvl="1"/>
            <a:r>
              <a:rPr lang="en-US" dirty="0">
                <a:sym typeface="Wingdings"/>
              </a:rPr>
              <a:t>Propensity Score Matching</a:t>
            </a:r>
          </a:p>
          <a:p>
            <a:pPr lvl="1"/>
            <a:r>
              <a:rPr lang="en-US" dirty="0">
                <a:sym typeface="Wingdings"/>
              </a:rPr>
              <a:t>Instrumental Variable Estimation</a:t>
            </a:r>
          </a:p>
          <a:p>
            <a:pPr lvl="1"/>
            <a:r>
              <a:rPr lang="en-US" dirty="0">
                <a:sym typeface="Wingdings"/>
              </a:rPr>
              <a:t>2 Stages Least Squares</a:t>
            </a:r>
          </a:p>
          <a:p>
            <a:endParaRPr lang="en-US" dirty="0">
              <a:sym typeface="Wingdings"/>
            </a:endParaRPr>
          </a:p>
          <a:p>
            <a:r>
              <a:rPr lang="en-US" dirty="0">
                <a:sym typeface="Wingdings"/>
              </a:rPr>
              <a:t>Non-observable – no data available</a:t>
            </a:r>
          </a:p>
          <a:p>
            <a:pPr lvl="1"/>
            <a:r>
              <a:rPr lang="en-US" dirty="0">
                <a:sym typeface="Wingdings"/>
              </a:rPr>
              <a:t>2 Stages Least Squares – Inverse Mills Ratio</a:t>
            </a:r>
          </a:p>
          <a:p>
            <a:pPr lvl="1"/>
            <a:r>
              <a:rPr lang="en-US" dirty="0">
                <a:sym typeface="Wingdings"/>
              </a:rPr>
              <a:t>Modeling change (fixed-effects)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Ok, we have a problem. And now?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72CFEE4-7D0B-4C08-BB88-2474E3CEB41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44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Making sure that we can compare the groups and estimate a B-coeff that is unbiased and reflects the relationship between theoretical constructs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OLS – Multiple Regression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Propensity Score Matching (PSM)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Instrumental Variable Estimation (IVE)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2 Stages Least Squares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Simultaneous Equation Modeling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Panel and fixed effects (modeling change)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Difference in Difference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instruments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627DC68-7B9D-4ABE-9C43-E1F1AC2AFCA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Our RQ is causal like: 	X </a:t>
            </a:r>
            <a:r>
              <a:rPr lang="en-US" dirty="0">
                <a:sym typeface="Wingdings" panose="05000000000000000000" pitchFamily="2" charset="2"/>
              </a:rPr>
              <a:t> Y 	– potentially impactful contribution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Observed data do not ensure randomization in the assignment of units to treatment/control groups to the (levels of) main predictor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Equality in expectations is not met: units self-select into treatment/control groups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Compare groups that are different along dimensions that affect our outcome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As a result: </a:t>
            </a:r>
            <a:r>
              <a:rPr lang="en-US" dirty="0" err="1"/>
              <a:t>mis</a:t>
            </a:r>
            <a:r>
              <a:rPr lang="en-US" dirty="0"/>
              <a:t>-attribution of an effect to the treatment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109C8AF-94C2-4A08-B507-3110D8EDF38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150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dirty="0"/>
              <a:t>The equality in expectation condition is not met</a:t>
            </a:r>
            <a:r>
              <a:rPr lang="en-US" dirty="0"/>
              <a:t>: 		COV(X1, </a:t>
            </a:r>
            <a:r>
              <a:rPr lang="el-GR" dirty="0"/>
              <a:t>ε</a:t>
            </a:r>
            <a:r>
              <a:rPr lang="en-AU" dirty="0"/>
              <a:t>) ≠ 0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B-</a:t>
            </a:r>
            <a:r>
              <a:rPr lang="en-US" dirty="0" err="1"/>
              <a:t>coeff</a:t>
            </a:r>
            <a:r>
              <a:rPr lang="en-US" dirty="0"/>
              <a:t> on main predictor is biased because </a:t>
            </a:r>
            <a:r>
              <a:rPr lang="el-GR" dirty="0"/>
              <a:t>ε</a:t>
            </a:r>
            <a:r>
              <a:rPr lang="en-AU" dirty="0"/>
              <a:t> correlate with main predictor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solution is finding another (or multiple) variable (Instrument) that:</a:t>
            </a:r>
          </a:p>
          <a:p>
            <a:pPr lvl="1"/>
            <a:r>
              <a:rPr lang="en-US" dirty="0"/>
              <a:t>Correlates with the predictor </a:t>
            </a:r>
          </a:p>
          <a:p>
            <a:pPr lvl="1"/>
            <a:r>
              <a:rPr lang="en-US" dirty="0"/>
              <a:t>Does not (conceptually) correlate with the outcome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feasible is finding such a variable that satisfies both conditions?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IVE &amp; 2-Stage Least Squares: an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02CB26F-247C-474D-BA18-7068A5B54C0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59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AF25C603-13BD-448B-A94C-7749D662728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is an </a:t>
            </a:r>
            <a:r>
              <a:rPr lang="en-AU" i="1" dirty="0"/>
              <a:t>Instrument</a:t>
            </a:r>
            <a:r>
              <a:rPr lang="en-AU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36</a:t>
            </a:fld>
            <a:endParaRPr lang="en-AU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4686F7CF-B34C-42A4-A4BA-A8BB82C220E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980636" y="2798173"/>
            <a:ext cx="1905000" cy="1828800"/>
          </a:xfrm>
          <a:prstGeom prst="ellipse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X</a:t>
            </a:r>
          </a:p>
        </p:txBody>
      </p:sp>
      <p:sp>
        <p:nvSpPr>
          <p:cNvPr id="6" name="Oval 5"/>
          <p:cNvSpPr/>
          <p:nvPr/>
        </p:nvSpPr>
        <p:spPr>
          <a:xfrm>
            <a:off x="8837048" y="3053987"/>
            <a:ext cx="1524000" cy="1219200"/>
          </a:xfrm>
          <a:prstGeom prst="ellipse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Y</a:t>
            </a:r>
          </a:p>
        </p:txBody>
      </p:sp>
      <p:cxnSp>
        <p:nvCxnSpPr>
          <p:cNvPr id="8" name="Straight Arrow Connector 7"/>
          <p:cNvCxnSpPr>
            <a:stCxn id="5" idx="6"/>
            <a:endCxn id="6" idx="2"/>
          </p:cNvCxnSpPr>
          <p:nvPr/>
        </p:nvCxnSpPr>
        <p:spPr>
          <a:xfrm flipV="1">
            <a:off x="3885636" y="3663587"/>
            <a:ext cx="4951412" cy="48986"/>
          </a:xfrm>
          <a:prstGeom prst="straightConnector1">
            <a:avLst/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913248" y="2444387"/>
            <a:ext cx="1371600" cy="381000"/>
          </a:xfrm>
          <a:prstGeom prst="rect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Error</a:t>
            </a:r>
          </a:p>
        </p:txBody>
      </p:sp>
      <p:cxnSp>
        <p:nvCxnSpPr>
          <p:cNvPr id="11" name="Curved Connector 10"/>
          <p:cNvCxnSpPr>
            <a:stCxn id="5" idx="0"/>
            <a:endCxn id="9" idx="1"/>
          </p:cNvCxnSpPr>
          <p:nvPr/>
        </p:nvCxnSpPr>
        <p:spPr>
          <a:xfrm rot="5400000" flipH="1" flipV="1">
            <a:off x="5841549" y="-273526"/>
            <a:ext cx="163286" cy="5980112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0"/>
            <a:endCxn id="9" idx="2"/>
          </p:cNvCxnSpPr>
          <p:nvPr/>
        </p:nvCxnSpPr>
        <p:spPr>
          <a:xfrm flipV="1">
            <a:off x="9599048" y="2825387"/>
            <a:ext cx="0" cy="228600"/>
          </a:xfrm>
          <a:prstGeom prst="straightConnector1">
            <a:avLst/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599636" y="3522074"/>
            <a:ext cx="1352550" cy="12823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IV_1</a:t>
            </a:r>
          </a:p>
        </p:txBody>
      </p:sp>
      <p:sp>
        <p:nvSpPr>
          <p:cNvPr id="19" name="Oval 18"/>
          <p:cNvSpPr/>
          <p:nvPr/>
        </p:nvSpPr>
        <p:spPr>
          <a:xfrm>
            <a:off x="2666436" y="3813798"/>
            <a:ext cx="1295400" cy="115063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IV_2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0" y="5410200"/>
            <a:ext cx="6324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2400" dirty="0"/>
              <a:t>Instrument is correlated with X but not with Y</a:t>
            </a:r>
          </a:p>
        </p:txBody>
      </p:sp>
      <p:sp>
        <p:nvSpPr>
          <p:cNvPr id="16" name="Oval 15"/>
          <p:cNvSpPr/>
          <p:nvPr/>
        </p:nvSpPr>
        <p:spPr>
          <a:xfrm>
            <a:off x="3199836" y="3051798"/>
            <a:ext cx="571500" cy="762000"/>
          </a:xfrm>
          <a:prstGeom prst="ellipse">
            <a:avLst/>
          </a:prstGeom>
          <a:solidFill>
            <a:srgbClr val="92D050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78875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3" grpId="0"/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dirty="0"/>
              <a:t>Q: Does having a Health Insurance affect medical expense?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Use data from the US Social Security Survey - people &gt;65 </a:t>
            </a:r>
            <a:r>
              <a:rPr lang="en-AU" dirty="0" err="1"/>
              <a:t>yrs</a:t>
            </a:r>
            <a:r>
              <a:rPr lang="en-AU" dirty="0"/>
              <a:t> old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OLS model:	</a:t>
            </a:r>
            <a:r>
              <a:rPr lang="en-US" dirty="0" err="1"/>
              <a:t>Med_Exp</a:t>
            </a:r>
            <a:r>
              <a:rPr lang="en-US" dirty="0"/>
              <a:t> = α + β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err="1"/>
              <a:t>Health_Insurance</a:t>
            </a:r>
            <a:r>
              <a:rPr lang="en-US" dirty="0"/>
              <a:t> + β</a:t>
            </a:r>
            <a:r>
              <a:rPr lang="en-US" baseline="-25000" dirty="0"/>
              <a:t>k</a:t>
            </a:r>
            <a:r>
              <a:rPr lang="en-US" dirty="0"/>
              <a:t> Controls + ε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Subscribing a Health Insurance is a choice and our OLS estimation will suffer from </a:t>
            </a:r>
            <a:r>
              <a:rPr lang="en-US" dirty="0" err="1"/>
              <a:t>endogeneity</a:t>
            </a:r>
            <a:r>
              <a:rPr lang="en-US" dirty="0"/>
              <a:t> problems.</a:t>
            </a:r>
          </a:p>
          <a:p>
            <a:pPr marL="0" indent="0">
              <a:buNone/>
            </a:pPr>
            <a:r>
              <a:rPr lang="en-US" dirty="0"/>
              <a:t>A number of tools help detecting </a:t>
            </a:r>
            <a:r>
              <a:rPr lang="en-US" dirty="0" err="1"/>
              <a:t>endogeneity</a:t>
            </a:r>
            <a:r>
              <a:rPr lang="en-US" dirty="0"/>
              <a:t> and ‘correct’ for it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37</a:t>
            </a:fld>
            <a:endParaRPr lang="en-AU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8A48713-6928-487F-BBCD-04C32476E75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070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941488029"/>
              </p:ext>
            </p:extLst>
          </p:nvPr>
        </p:nvGraphicFramePr>
        <p:xfrm>
          <a:off x="158602" y="1616030"/>
          <a:ext cx="11323486" cy="51917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457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0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3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OLS</a:t>
                      </a:r>
                    </a:p>
                  </a:txBody>
                  <a:tcPr marL="109602" marR="109602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2SLS (one IV)</a:t>
                      </a:r>
                    </a:p>
                  </a:txBody>
                  <a:tcPr marL="109602" marR="109602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>
                          <a:latin typeface="Calibri" panose="020F0502020204030204" pitchFamily="34" charset="0"/>
                        </a:rPr>
                        <a:t>2SLS (two IVs)</a:t>
                      </a:r>
                    </a:p>
                  </a:txBody>
                  <a:tcPr marL="109602" marR="109602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First Stage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</a:rPr>
                        <a:t>Second Stage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libri" panose="020F0502020204030204" pitchFamily="34" charset="0"/>
                        </a:rPr>
                        <a:t>First Stage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libri" panose="020F0502020204030204" pitchFamily="34" charset="0"/>
                        </a:rPr>
                        <a:t>Second Stage</a:t>
                      </a:r>
                    </a:p>
                  </a:txBody>
                  <a:tcPr marL="109602" marR="10960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Calibri" panose="020F0502020204030204" pitchFamily="34" charset="0"/>
                        </a:rPr>
                        <a:t>DV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Calibri" panose="020F0502020204030204" pitchFamily="34" charset="0"/>
                        </a:rPr>
                        <a:t>Medical Expenses</a:t>
                      </a: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Calibri" panose="020F0502020204030204" pitchFamily="34" charset="0"/>
                        </a:rPr>
                        <a:t>Health Insurance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>
                          <a:latin typeface="Calibri" panose="020F0502020204030204" pitchFamily="34" charset="0"/>
                        </a:rPr>
                        <a:t>Medical Expenses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Calibri" panose="020F0502020204030204" pitchFamily="34" charset="0"/>
                        </a:rPr>
                        <a:t>Health Insurance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>
                          <a:latin typeface="Calibri" panose="020F0502020204030204" pitchFamily="34" charset="0"/>
                        </a:rPr>
                        <a:t>Medical Expenses</a:t>
                      </a:r>
                    </a:p>
                  </a:txBody>
                  <a:tcPr marL="109602" marR="10960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Health</a:t>
                      </a:r>
                      <a:r>
                        <a:rPr lang="en-AU" sz="1600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600" dirty="0">
                          <a:latin typeface="Calibri" panose="020F0502020204030204" pitchFamily="34" charset="0"/>
                        </a:rPr>
                        <a:t>Insurance</a:t>
                      </a:r>
                    </a:p>
                  </a:txBody>
                  <a:tcPr marL="109602" marR="10960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.074 (2.89)</a:t>
                      </a: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dirty="0"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109602" marR="10960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109602" marR="109602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Health</a:t>
                      </a:r>
                      <a:r>
                        <a:rPr lang="en-AU" sz="1600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AU" sz="1600" dirty="0" err="1">
                          <a:latin typeface="Calibri" panose="020F0502020204030204" pitchFamily="34" charset="0"/>
                        </a:rPr>
                        <a:t>Insurance_HAT</a:t>
                      </a:r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endParaRPr lang="en-AU" sz="1600" b="1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dirty="0">
                          <a:latin typeface="Calibri" panose="020F0502020204030204" pitchFamily="34" charset="0"/>
                        </a:rPr>
                        <a:t>-.85 (-4.30)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-.96(-5.20)</a:t>
                      </a:r>
                    </a:p>
                  </a:txBody>
                  <a:tcPr marL="109602" marR="10960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Illness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dirty="0">
                          <a:latin typeface="Calibri" panose="020F0502020204030204" pitchFamily="34" charset="0"/>
                        </a:rPr>
                        <a:t>.44 (47.06)</a:t>
                      </a: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0.11(3.12)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.44 (43.59)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.011(3.25)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.44(43.12)</a:t>
                      </a:r>
                    </a:p>
                  </a:txBody>
                  <a:tcPr marL="109602" marR="10960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Age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>
                          <a:latin typeface="Calibri" panose="020F0502020204030204" pitchFamily="34" charset="0"/>
                        </a:rPr>
                        <a:t>-.003 (-1.35)</a:t>
                      </a: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-.01(-11.97)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-.012 (-4.23)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-.008(-11.06)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-.012(-4.75)</a:t>
                      </a:r>
                    </a:p>
                  </a:txBody>
                  <a:tcPr marL="109602" marR="10960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LN(Income)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>
                          <a:latin typeface="Calibri" panose="020F0502020204030204" pitchFamily="34" charset="0"/>
                        </a:rPr>
                        <a:t>0.17 (1.27)</a:t>
                      </a: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.05(9.64)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.097 (4.35)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.05(8.99)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.11(4.95)</a:t>
                      </a:r>
                    </a:p>
                  </a:txBody>
                  <a:tcPr marL="109602" marR="109602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err="1">
                          <a:latin typeface="Calibri" panose="020F0502020204030204" pitchFamily="34" charset="0"/>
                        </a:rPr>
                        <a:t>SS</a:t>
                      </a:r>
                      <a:r>
                        <a:rPr lang="en-AU" sz="1600" baseline="0" dirty="0" err="1">
                          <a:latin typeface="Calibri" panose="020F0502020204030204" pitchFamily="34" charset="0"/>
                        </a:rPr>
                        <a:t>Income</a:t>
                      </a:r>
                      <a:r>
                        <a:rPr lang="en-AU" sz="1600" baseline="0" dirty="0">
                          <a:latin typeface="Calibri" panose="020F0502020204030204" pitchFamily="34" charset="0"/>
                        </a:rPr>
                        <a:t> (IV_1)</a:t>
                      </a:r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Calibri" panose="020F0502020204030204" pitchFamily="34" charset="0"/>
                        </a:rPr>
                        <a:t>-.19(-14.1)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-.19(-13.43)</a:t>
                      </a:r>
                    </a:p>
                  </a:txBody>
                  <a:tcPr marL="109602" marR="10960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err="1">
                          <a:latin typeface="Calibri" panose="020F0502020204030204" pitchFamily="34" charset="0"/>
                        </a:rPr>
                        <a:t>Firm_Location</a:t>
                      </a:r>
                      <a:r>
                        <a:rPr lang="en-AU" sz="1600" dirty="0">
                          <a:latin typeface="Calibri" panose="020F0502020204030204" pitchFamily="34" charset="0"/>
                        </a:rPr>
                        <a:t>  (IV_2)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.11(5.78)</a:t>
                      </a:r>
                    </a:p>
                  </a:txBody>
                  <a:tcPr marL="109602" marR="10960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Intercept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5.7 (37.53)</a:t>
                      </a: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.95(16.86)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6.58 (28.09)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.91(15.91)</a:t>
                      </a:r>
                    </a:p>
                  </a:txBody>
                  <a:tcPr marL="109602" marR="109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 dirty="0">
                          <a:latin typeface="Calibri" panose="020F0502020204030204" pitchFamily="34" charset="0"/>
                        </a:rPr>
                        <a:t>6.69(29.97)</a:t>
                      </a:r>
                    </a:p>
                  </a:txBody>
                  <a:tcPr marL="109602" marR="109602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Adj-R</a:t>
                      </a:r>
                      <a:r>
                        <a:rPr lang="en-AU" sz="1600" baseline="30000" dirty="0">
                          <a:latin typeface="Calibri" panose="020F0502020204030204" pitchFamily="34" charset="0"/>
                        </a:rPr>
                        <a:t>2</a:t>
                      </a:r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.1749</a:t>
                      </a: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.068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.079</a:t>
                      </a:r>
                    </a:p>
                  </a:txBody>
                  <a:tcPr marL="109602" marR="109602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.071</a:t>
                      </a:r>
                    </a:p>
                  </a:txBody>
                  <a:tcPr marL="109602" marR="109602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.049</a:t>
                      </a:r>
                    </a:p>
                  </a:txBody>
                  <a:tcPr marL="109602" marR="109602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Durbin</a:t>
                      </a:r>
                      <a:r>
                        <a:rPr lang="en-AU" sz="1600" baseline="0" dirty="0">
                          <a:latin typeface="Calibri" panose="020F0502020204030204" pitchFamily="34" charset="0"/>
                        </a:rPr>
                        <a:t>-Chi2</a:t>
                      </a:r>
                    </a:p>
                  </a:txBody>
                  <a:tcPr marL="109602" marR="109602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25.09(p=0.000)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sz="14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latin typeface="Calibri" panose="020F0502020204030204" pitchFamily="34" charset="0"/>
                        </a:rPr>
                        <a:t>37.21(p=0.000)</a:t>
                      </a:r>
                    </a:p>
                  </a:txBody>
                  <a:tcPr marL="109602" marR="109602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sz="14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aseline="0" dirty="0">
                          <a:latin typeface="Calibri" panose="020F0502020204030204" pitchFamily="34" charset="0"/>
                        </a:rPr>
                        <a:t>Wu-</a:t>
                      </a:r>
                      <a:r>
                        <a:rPr lang="en-AU" sz="1600" baseline="0" dirty="0" err="1">
                          <a:latin typeface="Calibri" panose="020F0502020204030204" pitchFamily="34" charset="0"/>
                        </a:rPr>
                        <a:t>Husman</a:t>
                      </a:r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latin typeface="Calibri" panose="020F0502020204030204" pitchFamily="34" charset="0"/>
                      </a:endParaRPr>
                    </a:p>
                  </a:txBody>
                  <a:tcPr marL="109602" marR="10960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>
                          <a:latin typeface="Calibri" panose="020F0502020204030204" pitchFamily="34" charset="0"/>
                        </a:rPr>
                        <a:t>25.13(p=0.000)</a:t>
                      </a:r>
                    </a:p>
                  </a:txBody>
                  <a:tcPr marL="109602" marR="109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>
                          <a:latin typeface="Calibri" panose="020F0502020204030204" pitchFamily="34" charset="0"/>
                        </a:rPr>
                        <a:t>37.40(p=0.000)</a:t>
                      </a:r>
                    </a:p>
                  </a:txBody>
                  <a:tcPr marL="109602" marR="109602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Model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38</a:t>
            </a:fld>
            <a:endParaRPr lang="en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03F8E4-B33F-42D4-8080-9983A873C40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183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AU" dirty="0"/>
                  <a:t>First Stage: 	X = </a:t>
                </a:r>
                <a:r>
                  <a:rPr lang="en-US" dirty="0"/>
                  <a:t>α + β</a:t>
                </a:r>
                <a:r>
                  <a:rPr lang="en-US" baseline="-25000" dirty="0"/>
                  <a:t>1</a:t>
                </a:r>
                <a:r>
                  <a:rPr lang="en-US" dirty="0"/>
                  <a:t> IV_1 + β</a:t>
                </a:r>
                <a:r>
                  <a:rPr lang="en-US" baseline="-25000" dirty="0"/>
                  <a:t>k</a:t>
                </a:r>
                <a:r>
                  <a:rPr lang="en-US" dirty="0"/>
                  <a:t> </a:t>
                </a:r>
                <a:r>
                  <a:rPr lang="en-US" dirty="0" err="1"/>
                  <a:t>IV_k</a:t>
                </a:r>
                <a:r>
                  <a:rPr lang="en-US" dirty="0"/>
                  <a:t> + β</a:t>
                </a:r>
                <a:r>
                  <a:rPr lang="en-US" baseline="-25000" dirty="0"/>
                  <a:t>n</a:t>
                </a:r>
                <a:r>
                  <a:rPr lang="en-US" dirty="0"/>
                  <a:t> COVARIATES + ε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predicted values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AU" i="1" dirty="0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dirty="0"/>
                  <a:t>) are exogenous and can be used as predictor in the Second Stage regression.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Second Stage:	 </a:t>
                </a:r>
                <a:r>
                  <a:rPr lang="en-AU" dirty="0"/>
                  <a:t>Y = </a:t>
                </a:r>
                <a:r>
                  <a:rPr lang="en-US" dirty="0"/>
                  <a:t>α + β</a:t>
                </a:r>
                <a:r>
                  <a:rPr lang="en-US" baseline="-25000" dirty="0"/>
                  <a:t>1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AU" b="0" i="1" dirty="0" smtClean="0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dirty="0"/>
                  <a:t> + β</a:t>
                </a:r>
                <a:r>
                  <a:rPr lang="en-US" baseline="-25000" dirty="0"/>
                  <a:t>k</a:t>
                </a:r>
                <a:r>
                  <a:rPr lang="en-US" dirty="0"/>
                  <a:t> COVARIATES + </a:t>
                </a:r>
                <a:r>
                  <a:rPr lang="el-GR" dirty="0"/>
                  <a:t>δ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Caveats:</a:t>
                </a:r>
              </a:p>
              <a:p>
                <a:pPr lvl="1"/>
                <a:r>
                  <a:rPr lang="en-US" dirty="0"/>
                  <a:t>The higher the R</a:t>
                </a:r>
                <a:r>
                  <a:rPr lang="en-US" baseline="30000" dirty="0"/>
                  <a:t>2</a:t>
                </a:r>
                <a:r>
                  <a:rPr lang="en-US" dirty="0"/>
                  <a:t> in 1</a:t>
                </a:r>
                <a:r>
                  <a:rPr lang="en-US" baseline="30000" dirty="0"/>
                  <a:t>st</a:t>
                </a:r>
                <a:r>
                  <a:rPr lang="en-US" dirty="0"/>
                  <a:t> stage, the more robust the results – otherwise a weak instrument</a:t>
                </a:r>
                <a:endParaRPr lang="en-AU" dirty="0"/>
              </a:p>
              <a:p>
                <a:pPr lvl="1"/>
                <a:r>
                  <a:rPr lang="en-AU" dirty="0"/>
                  <a:t>The stronger the theoretical and empirical support for the lack of correlation between IV and Y, the more convincing the model (no third path assumption)</a:t>
                </a:r>
              </a:p>
              <a:p>
                <a:pPr lvl="1"/>
                <a:r>
                  <a:rPr lang="en-AU" dirty="0"/>
                  <a:t>The instruments are not included in the second-stage (exclusion restriction)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2"/>
                <a:stretch>
                  <a:fillRect l="-539" t="-2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Mechanics of IVE and 2SLS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39</a:t>
            </a:fld>
            <a:endParaRPr lang="en-AU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5721273-8708-41CB-8F01-CB26FA4A09C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2633592" y="2221812"/>
            <a:ext cx="1168150" cy="1629479"/>
          </a:xfrm>
          <a:prstGeom prst="straightConnector1">
            <a:avLst/>
          </a:prstGeom>
          <a:ln w="254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72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These tools do not solve the </a:t>
            </a:r>
            <a:r>
              <a:rPr lang="en-AU" dirty="0" err="1"/>
              <a:t>endogenity</a:t>
            </a:r>
            <a:r>
              <a:rPr lang="en-AU" dirty="0"/>
              <a:t> problems – at best they mitigate it or indicate  there is little we can do about it. </a:t>
            </a:r>
          </a:p>
          <a:p>
            <a:pPr marL="0" indent="0">
              <a:buNone/>
            </a:pPr>
            <a:r>
              <a:rPr lang="en-AU" dirty="0"/>
              <a:t>A few things help in the write up of the method/analysis section: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Understand the source of </a:t>
            </a:r>
            <a:r>
              <a:rPr lang="en-AU" dirty="0" err="1"/>
              <a:t>endogeneity</a:t>
            </a:r>
            <a:r>
              <a:rPr lang="en-AU" dirty="0"/>
              <a:t> (theory): what drives the selection?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Find a credible &amp; robust Instrument (s) that predict a large portion of the Main Predictor (F-Stat&gt;10) and high R</a:t>
            </a:r>
            <a:r>
              <a:rPr lang="en-AU" baseline="30000" dirty="0"/>
              <a:t>2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Specify alternative tests with different Instruments (first-stage) and exclusion restrictions (second-stage) and </a:t>
            </a:r>
            <a:r>
              <a:rPr lang="en-AU" b="1" dirty="0"/>
              <a:t>justify the choice</a:t>
            </a:r>
            <a:endParaRPr lang="en-AU" dirty="0"/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Report test for </a:t>
            </a:r>
            <a:r>
              <a:rPr lang="en-AU" dirty="0" err="1"/>
              <a:t>Multicollinearity</a:t>
            </a:r>
            <a:r>
              <a:rPr lang="en-AU" dirty="0"/>
              <a:t> from the second-stage regression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IVE and 2SLS: a note of caution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40</a:t>
            </a:fld>
            <a:endParaRPr lang="en-AU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0E9CF030-13D9-445C-8416-96A2B8B884E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918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Observations are not randomly assigned to the treatment/control conditions </a:t>
            </a:r>
          </a:p>
          <a:p>
            <a:pPr lvl="1"/>
            <a:r>
              <a:rPr lang="en-US" dirty="0"/>
              <a:t>B-</a:t>
            </a:r>
            <a:r>
              <a:rPr lang="en-US" dirty="0" err="1"/>
              <a:t>coeff</a:t>
            </a:r>
            <a:r>
              <a:rPr lang="en-US" dirty="0"/>
              <a:t> will result in a biased under (over) estimation of the relationship IV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DV</a:t>
            </a:r>
          </a:p>
          <a:p>
            <a:endParaRPr lang="en-US" dirty="0"/>
          </a:p>
          <a:p>
            <a:r>
              <a:rPr lang="en-US" dirty="0"/>
              <a:t>No Instrument available to predict our endogenous variable</a:t>
            </a:r>
          </a:p>
          <a:p>
            <a:endParaRPr lang="en-US" dirty="0"/>
          </a:p>
          <a:p>
            <a:r>
              <a:rPr lang="en-US" dirty="0"/>
              <a:t>PSM means finding a ‘match’ for treated units (e.g. controls) to enable comparison and estimate the effect</a:t>
            </a:r>
          </a:p>
          <a:p>
            <a:endParaRPr lang="en-US" dirty="0"/>
          </a:p>
          <a:p>
            <a:r>
              <a:rPr lang="en-US" dirty="0"/>
              <a:t>The more accurate the matching procedure, the better the estimation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Propensity Score Matching (PSM):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CEFF096-B486-477D-A6EE-D03FCA1532E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354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dirty="0"/>
              <a:t>Matching means ‘reverse engineering’ the randomization process.</a:t>
            </a:r>
          </a:p>
          <a:p>
            <a:pPr marL="0" indent="0">
              <a:buNone/>
            </a:pPr>
            <a:r>
              <a:rPr lang="en-AU" dirty="0"/>
              <a:t>Instead of assigning units to treatment/control – we identify controls ex-post. 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This is necessary in two cases: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AU" dirty="0"/>
              <a:t>Data include treated and control units that have not been randomly assigned (e.g. kids attending Catholic or Public Schools)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AU" dirty="0"/>
              <a:t>Data include only treated units (e.g. firms subject to ATO investigation) but no controls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Q: How to find the right peers?</a:t>
            </a:r>
          </a:p>
          <a:p>
            <a:pPr marL="0" indent="0">
              <a:buNone/>
            </a:pPr>
            <a:r>
              <a:rPr lang="en-AU" dirty="0"/>
              <a:t>How to find non-treated units that are similar across dimensions that are likely to affect the outcome variable?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logic of PSM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42</a:t>
            </a:fld>
            <a:endParaRPr lang="en-AU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6427F2F-BF96-4138-B808-890910D99B1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276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dirty="0"/>
              <a:t>In 80’s a debate in the US about whether family should be given vouchers to enrol kids into Catholic schools.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Q: do Catholic schools enhance students’ achievements?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The National Educational Longitudinal Studies (1988) has the following data:</a:t>
            </a:r>
          </a:p>
          <a:p>
            <a:pPr lvl="1"/>
            <a:r>
              <a:rPr lang="en-AU" dirty="0"/>
              <a:t>Student’s attendance to Catholic or Public School</a:t>
            </a:r>
          </a:p>
          <a:p>
            <a:pPr lvl="1"/>
            <a:r>
              <a:rPr lang="en-AU" dirty="0"/>
              <a:t>Student’s achievement on Math tests in yr8 and yr12</a:t>
            </a:r>
          </a:p>
          <a:p>
            <a:pPr lvl="1"/>
            <a:r>
              <a:rPr lang="en-AU" dirty="0"/>
              <a:t>Family-related variables (e.g. income)</a:t>
            </a:r>
          </a:p>
          <a:p>
            <a:pPr lvl="1"/>
            <a:r>
              <a:rPr lang="en-AU" dirty="0"/>
              <a:t>Parents’ characteristics (e.g. education, employment conditions)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43</a:t>
            </a:fld>
            <a:endParaRPr lang="en-AU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7C05B07-56BC-47E0-829C-5F83C00463A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215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dirty="0"/>
              <a:t>A simple comparison across the two groups suggests that Catholic schools enhance students’ ability (in Math tests)</a:t>
            </a:r>
          </a:p>
          <a:p>
            <a:pPr lvl="1"/>
            <a:r>
              <a:rPr lang="en-AU" dirty="0"/>
              <a:t>Catholic 	(N=592; Math_12= 54.53)</a:t>
            </a:r>
          </a:p>
          <a:p>
            <a:pPr lvl="1"/>
            <a:r>
              <a:rPr lang="en-AU" dirty="0"/>
              <a:t>Public	(N=5079; Math_12=50.64)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Large and sig difference suggests that Catholic schools offer better education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Students are not randomly assigned to the type of Schools – self-selection</a:t>
            </a:r>
          </a:p>
          <a:p>
            <a:pPr lvl="1"/>
            <a:r>
              <a:rPr lang="en-AU" dirty="0"/>
              <a:t>Students attending Catholic or Public schools are not comparable.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Data Example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 substantive question of interest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44</a:t>
            </a:fld>
            <a:endParaRPr lang="en-AU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C53D653-F746-4E46-8389-B3EF8882B09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239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1"/>
            <p:extLst/>
          </p:nvPr>
        </p:nvGraphicFramePr>
        <p:xfrm>
          <a:off x="627063" y="1998663"/>
          <a:ext cx="11323637" cy="433705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663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3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2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26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626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OLS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OLS with </a:t>
                      </a:r>
                    </a:p>
                    <a:p>
                      <a:r>
                        <a:rPr lang="en-AU" dirty="0"/>
                        <a:t>Family Income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OLS with </a:t>
                      </a:r>
                    </a:p>
                    <a:p>
                      <a:r>
                        <a:rPr lang="en-AU" dirty="0"/>
                        <a:t>Family Income</a:t>
                      </a:r>
                    </a:p>
                    <a:p>
                      <a:r>
                        <a:rPr lang="en-AU" dirty="0"/>
                        <a:t>Math8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PSM</a:t>
                      </a:r>
                    </a:p>
                    <a:p>
                      <a:r>
                        <a:rPr lang="en-AU" dirty="0"/>
                        <a:t>Average Treatment Effect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PSM</a:t>
                      </a:r>
                    </a:p>
                    <a:p>
                      <a:r>
                        <a:rPr lang="en-AU" dirty="0"/>
                        <a:t>Average Treatment</a:t>
                      </a:r>
                      <a:r>
                        <a:rPr lang="en-AU" baseline="0" dirty="0"/>
                        <a:t> on the Treated</a:t>
                      </a:r>
                      <a:endParaRPr lang="en-AU" dirty="0"/>
                    </a:p>
                  </a:txBody>
                  <a:tcPr marL="104225" marR="1042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Catholic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3.89(9.51)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2.68(6.82)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1.67(7.29)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2.66 (4.16)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1.66 (4.34)</a:t>
                      </a:r>
                    </a:p>
                  </a:txBody>
                  <a:tcPr marL="104225" marR="1042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err="1"/>
                        <a:t>Fam_Income</a:t>
                      </a:r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1.29(23.88)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.33(10.13)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Math_8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.78(104.1)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Intercept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50.64(382.81)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38.42(72.90)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7.15(16.72)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err="1"/>
                        <a:t>Adj</a:t>
                      </a:r>
                      <a:r>
                        <a:rPr lang="en-AU" dirty="0"/>
                        <a:t>-R-</a:t>
                      </a:r>
                      <a:r>
                        <a:rPr lang="en-AU" dirty="0" err="1"/>
                        <a:t>sqrd</a:t>
                      </a:r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0.0157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0.11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0.69</a:t>
                      </a:r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104225" marR="1042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Model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45</a:t>
            </a:fld>
            <a:endParaRPr lang="en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E0627D-A183-456B-92B7-9BDF65D8BBA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5883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dirty="0"/>
              <a:t>PSM does two things: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First, identify pairs of observations that are comparable. ‘Matching’ is based on our input and knowledge of the selection process.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PSM tells us that </a:t>
            </a:r>
            <a:r>
              <a:rPr lang="en-AU" dirty="0" err="1"/>
              <a:t>obs</a:t>
            </a:r>
            <a:r>
              <a:rPr lang="en-AU" dirty="0"/>
              <a:t> X</a:t>
            </a:r>
            <a:r>
              <a:rPr lang="en-AU" baseline="-25000" dirty="0"/>
              <a:t>123</a:t>
            </a:r>
            <a:r>
              <a:rPr lang="en-AU" dirty="0"/>
              <a:t> (treated) and X</a:t>
            </a:r>
            <a:r>
              <a:rPr lang="en-AU" baseline="-25000" dirty="0"/>
              <a:t>456</a:t>
            </a:r>
            <a:r>
              <a:rPr lang="en-AU" dirty="0"/>
              <a:t> (non-treated) are comparable across the chosen dimensions: the only difference is the treatment condition.</a:t>
            </a:r>
          </a:p>
          <a:p>
            <a:pPr marL="0" indent="0">
              <a:buNone/>
            </a:pPr>
            <a:endParaRPr lang="en-AU" dirty="0"/>
          </a:p>
          <a:p>
            <a:pPr marL="457200" indent="-457200">
              <a:buFont typeface="+mj-lt"/>
              <a:buAutoNum type="arabicPeriod" startAt="2"/>
            </a:pPr>
            <a:r>
              <a:rPr lang="en-AU" dirty="0"/>
              <a:t>Compares ‘paired’ </a:t>
            </a:r>
            <a:r>
              <a:rPr lang="en-AU" dirty="0" err="1"/>
              <a:t>obs</a:t>
            </a:r>
            <a:r>
              <a:rPr lang="en-AU" dirty="0"/>
              <a:t> and returns an Average Effect of the Treatment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This gives a ‘bias-correct’ estimation of the effect of the treatment on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mechanics of PSM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46</a:t>
            </a:fld>
            <a:endParaRPr lang="en-AU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2D77ED5-8191-47B1-A9EF-E78D7D0F830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345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AU" dirty="0"/>
              <a:t>Identification of peers? What drives the selection process? (theory)</a:t>
            </a:r>
          </a:p>
          <a:p>
            <a:pPr lvl="1"/>
            <a:r>
              <a:rPr lang="en-AU" dirty="0"/>
              <a:t>Family Income</a:t>
            </a:r>
          </a:p>
          <a:p>
            <a:pPr lvl="1"/>
            <a:r>
              <a:rPr lang="en-AU" dirty="0"/>
              <a:t>Previous Math Score in </a:t>
            </a:r>
            <a:r>
              <a:rPr lang="en-AU" dirty="0" err="1"/>
              <a:t>Yr</a:t>
            </a:r>
            <a:r>
              <a:rPr lang="en-AU" dirty="0"/>
              <a:t> 8</a:t>
            </a:r>
          </a:p>
          <a:p>
            <a:pPr marL="457200" indent="-457200">
              <a:buFont typeface="+mj-lt"/>
              <a:buAutoNum type="arabicPeriod"/>
            </a:pPr>
            <a:endParaRPr lang="en-AU" dirty="0"/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Specify strong selection model (propensity of going to Catholic school) – R</a:t>
            </a:r>
            <a:r>
              <a:rPr lang="en-AU" baseline="30000" dirty="0"/>
              <a:t>2</a:t>
            </a:r>
            <a:endParaRPr lang="en-AU" dirty="0"/>
          </a:p>
          <a:p>
            <a:pPr marL="457200" indent="-457200">
              <a:buFont typeface="+mj-lt"/>
              <a:buAutoNum type="arabicPeriod"/>
            </a:pPr>
            <a:endParaRPr lang="en-AU" dirty="0"/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How many peers for a comparison? 1 or many?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PSM: key issues to remember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47</a:t>
            </a:fld>
            <a:endParaRPr lang="en-AU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2BD13F7-1981-49D0-9C8D-F03C29CF417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951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Think about your data: are the groups randomly assigned to the (levels of) treatment? If not you need to have a bias-correction strategy</a:t>
            </a:r>
          </a:p>
          <a:p>
            <a:pPr lvl="2"/>
            <a:r>
              <a:rPr lang="en-US" dirty="0"/>
              <a:t>What are the potential confounds?</a:t>
            </a:r>
          </a:p>
          <a:p>
            <a:pPr lvl="2"/>
            <a:r>
              <a:rPr lang="en-US" dirty="0"/>
              <a:t>What is the direction of causality?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Carefully craft the research design ex-ante</a:t>
            </a:r>
          </a:p>
          <a:p>
            <a:pPr lvl="2"/>
            <a:r>
              <a:rPr lang="en-US" dirty="0"/>
              <a:t>Use natural or quasi-experiments (change in legislation, deaths, lottery)</a:t>
            </a:r>
          </a:p>
          <a:p>
            <a:pPr lvl="2"/>
            <a:r>
              <a:rPr lang="en-US" dirty="0"/>
              <a:t>Work with the limitations of the data and clearly discuss them in the paper/thesis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No statistical remedy helps without a theoretical knowledge of the issue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No remedy exists to </a:t>
            </a:r>
            <a:r>
              <a:rPr lang="en-US" dirty="0" err="1"/>
              <a:t>endogeneity</a:t>
            </a:r>
            <a:r>
              <a:rPr lang="en-US" dirty="0"/>
              <a:t> problems: OLS, 2SLS and PSM provide a way to correct the estimation bias. </a:t>
            </a:r>
            <a:r>
              <a:rPr lang="en-US" b="1" dirty="0"/>
              <a:t>Sometimes problems are insurmountable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E5EF69-73EB-4F65-ABB4-D30B0C0D41A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244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1"/>
            <p:extLst/>
          </p:nvPr>
        </p:nvGraphicFramePr>
        <p:xfrm>
          <a:off x="627063" y="1998663"/>
          <a:ext cx="11323637" cy="433705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45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4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4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8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Source of </a:t>
                      </a:r>
                      <a:r>
                        <a:rPr lang="en-AU" dirty="0" err="1"/>
                        <a:t>Endogeneity</a:t>
                      </a:r>
                      <a:endParaRPr lang="en-AU" dirty="0"/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Examples today</a:t>
                      </a:r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Tool</a:t>
                      </a:r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PROs</a:t>
                      </a:r>
                      <a:r>
                        <a:rPr lang="en-AU" baseline="0" dirty="0"/>
                        <a:t> / CONs</a:t>
                      </a:r>
                      <a:endParaRPr lang="en-AU" dirty="0"/>
                    </a:p>
                  </a:txBody>
                  <a:tcPr marL="97291" marR="9729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AU" dirty="0"/>
                        <a:t>Self-Selection </a:t>
                      </a:r>
                    </a:p>
                    <a:p>
                      <a:r>
                        <a:rPr lang="en-AU" dirty="0"/>
                        <a:t>(on the outcome)</a:t>
                      </a:r>
                    </a:p>
                  </a:txBody>
                  <a:tcPr marL="97291" marR="97291" anchor="ctr"/>
                </a:tc>
                <a:tc rowSpan="2">
                  <a:txBody>
                    <a:bodyPr/>
                    <a:lstStyle/>
                    <a:p>
                      <a:r>
                        <a:rPr lang="en-AU" dirty="0"/>
                        <a:t>Submission at</a:t>
                      </a:r>
                      <a:r>
                        <a:rPr lang="en-AU" baseline="0" dirty="0"/>
                        <a:t> T0 </a:t>
                      </a:r>
                    </a:p>
                    <a:p>
                      <a:r>
                        <a:rPr lang="en-AU" baseline="0" dirty="0"/>
                        <a:t>(in the WAJ example)</a:t>
                      </a:r>
                    </a:p>
                    <a:p>
                      <a:endParaRPr lang="en-AU" dirty="0"/>
                    </a:p>
                    <a:p>
                      <a:r>
                        <a:rPr lang="en-AU" dirty="0"/>
                        <a:t>Math Score (in the </a:t>
                      </a:r>
                    </a:p>
                    <a:p>
                      <a:r>
                        <a:rPr lang="en-AU" dirty="0"/>
                        <a:t>Catholic School example)</a:t>
                      </a:r>
                    </a:p>
                  </a:txBody>
                  <a:tcPr marL="97291" marR="97291"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OLS with lag variable</a:t>
                      </a:r>
                    </a:p>
                    <a:p>
                      <a:endParaRPr lang="en-AU" dirty="0"/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Parsimonious but not effective.</a:t>
                      </a:r>
                      <a:r>
                        <a:rPr lang="en-AU" baseline="0" dirty="0"/>
                        <a:t> Only if data are non-stationary</a:t>
                      </a:r>
                      <a:endParaRPr lang="en-AU" dirty="0"/>
                    </a:p>
                  </a:txBody>
                  <a:tcPr marL="97291" marR="9729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IVE</a:t>
                      </a:r>
                    </a:p>
                    <a:p>
                      <a:r>
                        <a:rPr lang="en-AU" dirty="0"/>
                        <a:t>2Stage</a:t>
                      </a:r>
                      <a:r>
                        <a:rPr lang="en-AU" baseline="0" dirty="0"/>
                        <a:t> Least Square</a:t>
                      </a:r>
                      <a:endParaRPr lang="en-AU" dirty="0"/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If a</a:t>
                      </a:r>
                      <a:r>
                        <a:rPr lang="en-AU" baseline="0" dirty="0"/>
                        <a:t> good Instrument is available</a:t>
                      </a:r>
                      <a:endParaRPr lang="en-AU" dirty="0"/>
                    </a:p>
                  </a:txBody>
                  <a:tcPr marL="97291" marR="9729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Inverse Mills Ratio</a:t>
                      </a:r>
                      <a:r>
                        <a:rPr lang="en-AU" baseline="0" dirty="0"/>
                        <a:t> (Heckman procedure)</a:t>
                      </a:r>
                      <a:endParaRPr lang="en-AU" dirty="0"/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Data is not available</a:t>
                      </a:r>
                    </a:p>
                  </a:txBody>
                  <a:tcPr marL="97291" marR="9729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Selection on </a:t>
                      </a:r>
                    </a:p>
                    <a:p>
                      <a:r>
                        <a:rPr lang="en-AU" dirty="0"/>
                        <a:t>Observable </a:t>
                      </a:r>
                    </a:p>
                    <a:p>
                      <a:r>
                        <a:rPr lang="en-AU" dirty="0"/>
                        <a:t>Covariates</a:t>
                      </a:r>
                    </a:p>
                  </a:txBody>
                  <a:tcPr marL="97291" marR="97291"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Background (WAJ</a:t>
                      </a:r>
                      <a:r>
                        <a:rPr lang="en-AU" baseline="0" dirty="0"/>
                        <a:t> example)</a:t>
                      </a:r>
                    </a:p>
                    <a:p>
                      <a:r>
                        <a:rPr lang="en-AU" baseline="0" dirty="0"/>
                        <a:t>Family Income (Catholic School Example)</a:t>
                      </a:r>
                      <a:endParaRPr lang="en-AU" dirty="0"/>
                    </a:p>
                  </a:txBody>
                  <a:tcPr marL="97291" marR="97291"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OLS</a:t>
                      </a:r>
                    </a:p>
                    <a:p>
                      <a:r>
                        <a:rPr lang="en-AU" dirty="0"/>
                        <a:t>IVE &amp; 2SLS</a:t>
                      </a:r>
                    </a:p>
                    <a:p>
                      <a:r>
                        <a:rPr lang="en-AU" dirty="0"/>
                        <a:t>PSM</a:t>
                      </a:r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The choice is entirely driven</a:t>
                      </a:r>
                      <a:r>
                        <a:rPr lang="en-AU" baseline="0" dirty="0"/>
                        <a:t> by the quality of the Instrument. </a:t>
                      </a:r>
                    </a:p>
                    <a:p>
                      <a:r>
                        <a:rPr lang="en-AU" baseline="0" dirty="0"/>
                        <a:t>OLS can be efficient as well.</a:t>
                      </a:r>
                    </a:p>
                    <a:p>
                      <a:r>
                        <a:rPr lang="en-AU" baseline="0" dirty="0"/>
                        <a:t>PSM or 2SLS as robustness tests </a:t>
                      </a:r>
                      <a:endParaRPr lang="en-AU" dirty="0"/>
                    </a:p>
                  </a:txBody>
                  <a:tcPr marL="97291" marR="9729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Selection</a:t>
                      </a:r>
                      <a:r>
                        <a:rPr lang="en-AU" baseline="0" dirty="0"/>
                        <a:t> on </a:t>
                      </a:r>
                    </a:p>
                    <a:p>
                      <a:r>
                        <a:rPr lang="en-AU" dirty="0"/>
                        <a:t>Unobservable </a:t>
                      </a:r>
                    </a:p>
                    <a:p>
                      <a:r>
                        <a:rPr lang="en-AU" dirty="0"/>
                        <a:t>Covariates</a:t>
                      </a:r>
                    </a:p>
                  </a:txBody>
                  <a:tcPr marL="97291" marR="97291" anchor="ctr"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2SLS</a:t>
                      </a:r>
                    </a:p>
                    <a:p>
                      <a:r>
                        <a:rPr lang="en-AU" dirty="0"/>
                        <a:t>IMR</a:t>
                      </a:r>
                    </a:p>
                    <a:p>
                      <a:r>
                        <a:rPr lang="en-AU" dirty="0"/>
                        <a:t>Fixed Effect Analysis</a:t>
                      </a:r>
                    </a:p>
                  </a:txBody>
                  <a:tcPr marL="97291" marR="97291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All</a:t>
                      </a:r>
                      <a:r>
                        <a:rPr lang="en-AU" baseline="0" dirty="0"/>
                        <a:t> conclusions can be potentially biased</a:t>
                      </a:r>
                      <a:endParaRPr lang="en-AU" dirty="0"/>
                    </a:p>
                  </a:txBody>
                  <a:tcPr marL="97291" marR="9729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When to </a:t>
            </a:r>
            <a:r>
              <a:rPr lang="en-AU"/>
              <a:t>use which tool?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AU" smtClean="0"/>
              <a:pPr/>
              <a:t>49</a:t>
            </a:fld>
            <a:endParaRPr lang="en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1C0817-FE1C-474F-B280-DFD7F378F38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505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dirty="0"/>
              <a:t>Colleagues in a number of disciplines have similar problems and share solutions:</a:t>
            </a:r>
          </a:p>
          <a:p>
            <a:r>
              <a:rPr lang="en-US" sz="3200" dirty="0"/>
              <a:t>Epidemiology</a:t>
            </a:r>
          </a:p>
          <a:p>
            <a:r>
              <a:rPr lang="en-US" sz="3200" dirty="0"/>
              <a:t>Biostatistics</a:t>
            </a:r>
          </a:p>
          <a:p>
            <a:r>
              <a:rPr lang="en-US" sz="3200" dirty="0"/>
              <a:t>Education</a:t>
            </a:r>
          </a:p>
          <a:p>
            <a:r>
              <a:rPr lang="en-US" sz="3200" dirty="0"/>
              <a:t>Economics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Resources</a:t>
            </a:r>
          </a:p>
          <a:p>
            <a:pPr marL="0" indent="0">
              <a:buNone/>
            </a:pPr>
            <a:r>
              <a:rPr lang="en-US" dirty="0"/>
              <a:t>U of </a:t>
            </a:r>
            <a:r>
              <a:rPr lang="en-US" dirty="0" err="1"/>
              <a:t>Winsconsin</a:t>
            </a:r>
            <a:r>
              <a:rPr lang="en-US" dirty="0"/>
              <a:t> Madison: 			</a:t>
            </a:r>
            <a:r>
              <a:rPr lang="en-US" dirty="0">
                <a:hlinkClick r:id="rId2"/>
              </a:rPr>
              <a:t>http://www.ssc.wisc.edu/sscc/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Institute for Digital Research &amp; Education @ UCLA	</a:t>
            </a:r>
            <a:r>
              <a:rPr lang="en-US" dirty="0">
                <a:hlinkClick r:id="rId3"/>
              </a:rPr>
              <a:t>https://idre.ucla.edu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Harvard School Pol Science		</a:t>
            </a:r>
            <a:r>
              <a:rPr lang="en-US" dirty="0">
                <a:hlinkClick r:id="rId4"/>
              </a:rPr>
              <a:t>http://gking.harvard.edu/category/research-interests/methods/causal-inference</a:t>
            </a:r>
            <a:r>
              <a:rPr lang="en-US" dirty="0"/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 not alone…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6A01A99-E348-4D6B-8318-3E87A8D88CF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224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1AB2B60F-8B7A-40C2-A355-0CF22993A87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754467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think-cell Folie" r:id="rId6" imgW="501" imgH="502" progId="TCLayout.ActiveDocument.1">
                  <p:embed/>
                </p:oleObj>
              </mc:Choice>
              <mc:Fallback>
                <p:oleObj name="think-cell Folie" r:id="rId6" imgW="501" imgH="502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627D85DF-9747-4272-B42E-FFFD15D8456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60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itel 5">
            <a:extLst>
              <a:ext uri="{FF2B5EF4-FFF2-40B4-BE49-F238E27FC236}">
                <a16:creationId xmlns:a16="http://schemas.microsoft.com/office/drawing/2014/main" id="{9E369CF6-096C-4D74-BBC5-8CF63CC73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b="1" dirty="0"/>
              <a:t>End of Part 7</a:t>
            </a:r>
            <a:endParaRPr lang="de-DE" sz="2600" b="1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0696363-32E2-402B-89E5-B77EB7117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Copyright 2017 W. Mertens, A. </a:t>
            </a:r>
            <a:r>
              <a:rPr lang="de-DE" b="1" dirty="0" err="1">
                <a:solidFill>
                  <a:schemeClr val="bg1">
                    <a:lumMod val="50000"/>
                  </a:schemeClr>
                </a:solidFill>
              </a:rPr>
              <a:t>Pugliese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 &amp; J. Recker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. All Rights Reserved.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CF1111-586D-4A35-8319-22A68D08F04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DBF024-74BE-4E78-91F1-FBBF172264C6}" type="datetime1">
              <a:rPr lang="de-DE" smtClean="0"/>
              <a:t>26.11.2021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41A4DD-3A80-4FD0-B961-A161015CC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Teaching Notes: Quantitative Data Analysis  ~ © </a:t>
            </a:r>
            <a:r>
              <a:rPr lang="de-DE" dirty="0"/>
              <a:t>Copyright 2017 W. Mertens, A. </a:t>
            </a:r>
            <a:r>
              <a:rPr lang="de-DE" dirty="0" err="1"/>
              <a:t>Pugliese</a:t>
            </a:r>
            <a:r>
              <a:rPr lang="de-DE" dirty="0"/>
              <a:t> &amp; J. Recker</a:t>
            </a:r>
            <a:r>
              <a:rPr lang="en-US" dirty="0"/>
              <a:t>. All Rights Reserved. ~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963BEF-E1D9-449E-B4B1-C6A74643A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195EE2-BBDB-4836-A200-C62792C76FA9}" type="slidenum">
              <a:rPr lang="de-DE" smtClean="0"/>
              <a:pPr/>
              <a:t>51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80470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NVIvU6R9.yfgYVi8pcS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ouBWpLTLyxG5sYB4mzZ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hq8C.CoRHaaymdyqOl2ew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3626</Words>
  <Application>Microsoft Office PowerPoint</Application>
  <PresentationFormat>Breitbild</PresentationFormat>
  <Paragraphs>674</Paragraphs>
  <Slides>51</Slides>
  <Notes>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51</vt:i4>
      </vt:variant>
    </vt:vector>
  </HeadingPairs>
  <TitlesOfParts>
    <vt:vector size="59" baseType="lpstr">
      <vt:lpstr>ＭＳ Ｐゴシック</vt:lpstr>
      <vt:lpstr>Arial</vt:lpstr>
      <vt:lpstr>Calibri</vt:lpstr>
      <vt:lpstr>Cambria Math</vt:lpstr>
      <vt:lpstr>Corbel</vt:lpstr>
      <vt:lpstr>Wingdings</vt:lpstr>
      <vt:lpstr>Office</vt:lpstr>
      <vt:lpstr>think-cell Folie</vt:lpstr>
      <vt:lpstr>Quantitative Data Analysis:  A Companion for Accounting and Information Systems Research</vt:lpstr>
      <vt:lpstr>Copyright Notice</vt:lpstr>
      <vt:lpstr>What these materials are about</vt:lpstr>
      <vt:lpstr>Part 7: Endogeneity &amp; Self-Selection: Propensity Score Matching &amp; Selection Models</vt:lpstr>
      <vt:lpstr>Agenda</vt:lpstr>
      <vt:lpstr>Why are you here?</vt:lpstr>
      <vt:lpstr>Making causal claims with observational data</vt:lpstr>
      <vt:lpstr>A classic in education research</vt:lpstr>
      <vt:lpstr>A classic in education research</vt:lpstr>
      <vt:lpstr>The WAJ problem: refinancing the w/shops</vt:lpstr>
      <vt:lpstr>The WAJ problem: attendance is a choice</vt:lpstr>
      <vt:lpstr>The WAJ problem: attendance is a choice</vt:lpstr>
      <vt:lpstr>Self-selection: who goes to w/shops?</vt:lpstr>
      <vt:lpstr>The WAJ problem (3): the ideal state</vt:lpstr>
      <vt:lpstr>The WAJ problem (4): identification strategy</vt:lpstr>
      <vt:lpstr>First Stop: The Correlation Matrix</vt:lpstr>
      <vt:lpstr>Gender differences</vt:lpstr>
      <vt:lpstr>Model Specification 1</vt:lpstr>
      <vt:lpstr>Nationality differences</vt:lpstr>
      <vt:lpstr>Model Specification 2</vt:lpstr>
      <vt:lpstr>Background Differences</vt:lpstr>
      <vt:lpstr>Model Specification 3</vt:lpstr>
      <vt:lpstr>Model specification: selecting covariates</vt:lpstr>
      <vt:lpstr>Towards a less biased model</vt:lpstr>
      <vt:lpstr>Model Comparisons</vt:lpstr>
      <vt:lpstr>Potential sources of endogeneity</vt:lpstr>
      <vt:lpstr>Conditions to Claim Causality</vt:lpstr>
      <vt:lpstr>Self-Selection: theory</vt:lpstr>
      <vt:lpstr>When do we worry?</vt:lpstr>
      <vt:lpstr>A fundamental problem: our data</vt:lpstr>
      <vt:lpstr>Endogeneity: a technical note</vt:lpstr>
      <vt:lpstr>Ok, we have a problem. And now?</vt:lpstr>
      <vt:lpstr>Available instruments</vt:lpstr>
      <vt:lpstr>Recap</vt:lpstr>
      <vt:lpstr>IVE &amp; 2-Stage Least Squares: an overview</vt:lpstr>
      <vt:lpstr>What is an Instrument?</vt:lpstr>
      <vt:lpstr>Example</vt:lpstr>
      <vt:lpstr>Model Comparison</vt:lpstr>
      <vt:lpstr>The Mechanics of IVE and 2SLS</vt:lpstr>
      <vt:lpstr>IVE and 2SLS: a note of caution</vt:lpstr>
      <vt:lpstr>Propensity Score Matching (PSM): overview</vt:lpstr>
      <vt:lpstr>The logic of PSM</vt:lpstr>
      <vt:lpstr>Example</vt:lpstr>
      <vt:lpstr>A substantive question of interest</vt:lpstr>
      <vt:lpstr>Model Comparison</vt:lpstr>
      <vt:lpstr>The mechanics of PSM</vt:lpstr>
      <vt:lpstr>PSM: key issues to remember</vt:lpstr>
      <vt:lpstr>Takeaways</vt:lpstr>
      <vt:lpstr>When to use which tool?</vt:lpstr>
      <vt:lpstr>We are not alone…</vt:lpstr>
      <vt:lpstr>End of Part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Rodenbeck, Christine</dc:creator>
  <cp:lastModifiedBy>Rodenbeck, Christine</cp:lastModifiedBy>
  <cp:revision>328</cp:revision>
  <dcterms:created xsi:type="dcterms:W3CDTF">2018-09-11T09:15:56Z</dcterms:created>
  <dcterms:modified xsi:type="dcterms:W3CDTF">2021-11-26T14:09:22Z</dcterms:modified>
</cp:coreProperties>
</file>