
<file path=[Content_Types].xml><?xml version="1.0" encoding="utf-8"?>
<Types xmlns="http://schemas.openxmlformats.org/package/2006/content-types">
  <Default Extension="bin" ContentType="application/vnd.openxmlformats-officedocument.oleObject"/>
  <Default Extension="png" ContentType="image/png"/>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9"/>
  </p:notesMasterIdLst>
  <p:sldIdLst>
    <p:sldId id="268" r:id="rId2"/>
    <p:sldId id="321" r:id="rId3"/>
    <p:sldId id="259" r:id="rId4"/>
    <p:sldId id="320" r:id="rId5"/>
    <p:sldId id="2023" r:id="rId6"/>
    <p:sldId id="2036" r:id="rId7"/>
    <p:sldId id="1908" r:id="rId8"/>
    <p:sldId id="1909" r:id="rId9"/>
    <p:sldId id="1947" r:id="rId10"/>
    <p:sldId id="351" r:id="rId11"/>
    <p:sldId id="352" r:id="rId12"/>
    <p:sldId id="353" r:id="rId13"/>
    <p:sldId id="2043" r:id="rId14"/>
    <p:sldId id="2044" r:id="rId15"/>
    <p:sldId id="2045" r:id="rId16"/>
    <p:sldId id="2046" r:id="rId17"/>
    <p:sldId id="2049" r:id="rId18"/>
    <p:sldId id="2021" r:id="rId19"/>
    <p:sldId id="1912" r:id="rId20"/>
    <p:sldId id="1984" r:id="rId21"/>
    <p:sldId id="1911" r:id="rId22"/>
    <p:sldId id="1914" r:id="rId23"/>
    <p:sldId id="1985" r:id="rId24"/>
    <p:sldId id="1915" r:id="rId25"/>
    <p:sldId id="1943" r:id="rId26"/>
    <p:sldId id="1942" r:id="rId27"/>
    <p:sldId id="1916" r:id="rId28"/>
    <p:sldId id="1944" r:id="rId29"/>
    <p:sldId id="2020" r:id="rId30"/>
    <p:sldId id="1917" r:id="rId31"/>
    <p:sldId id="1945" r:id="rId32"/>
    <p:sldId id="2019" r:id="rId33"/>
    <p:sldId id="1918" r:id="rId34"/>
    <p:sldId id="1946" r:id="rId35"/>
    <p:sldId id="2037" r:id="rId36"/>
    <p:sldId id="1162" r:id="rId37"/>
    <p:sldId id="1163" r:id="rId38"/>
    <p:sldId id="1164" r:id="rId39"/>
    <p:sldId id="1165" r:id="rId40"/>
    <p:sldId id="1066" r:id="rId41"/>
    <p:sldId id="1067" r:id="rId42"/>
    <p:sldId id="1153" r:id="rId43"/>
    <p:sldId id="1152" r:id="rId44"/>
    <p:sldId id="1068" r:id="rId45"/>
    <p:sldId id="1154" r:id="rId46"/>
    <p:sldId id="1069" r:id="rId47"/>
    <p:sldId id="1070" r:id="rId48"/>
    <p:sldId id="1071" r:id="rId49"/>
    <p:sldId id="1091" r:id="rId50"/>
    <p:sldId id="1092" r:id="rId51"/>
    <p:sldId id="1169" r:id="rId52"/>
    <p:sldId id="2038" r:id="rId53"/>
    <p:sldId id="2039" r:id="rId54"/>
    <p:sldId id="2040" r:id="rId55"/>
    <p:sldId id="2041" r:id="rId56"/>
    <p:sldId id="1072" r:id="rId57"/>
    <p:sldId id="317" r:id="rId58"/>
  </p:sldIdLst>
  <p:sldSz cx="12192000" cy="6858000"/>
  <p:notesSz cx="6858000" cy="9144000"/>
  <p:custDataLst>
    <p:tags r:id="rId60"/>
  </p:custDataLst>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6699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B301B821-A1FF-4177-AEE7-76D212191A09}" styleName="Mittlere Formatvorlage 1 - Akz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793D81CF-94F2-401A-BA57-92F5A7B2D0C5}" styleName="Mittlere Formatvorlag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37" autoAdjust="0"/>
    <p:restoredTop sz="94660"/>
  </p:normalViewPr>
  <p:slideViewPr>
    <p:cSldViewPr snapToGrid="0">
      <p:cViewPr varScale="1">
        <p:scale>
          <a:sx n="70" d="100"/>
          <a:sy n="70" d="100"/>
        </p:scale>
        <p:origin x="378"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D260227-1DDE-4C8D-891E-F584FCFD9455}" type="datetimeFigureOut">
              <a:rPr lang="de-DE" smtClean="0"/>
              <a:t>11.02.2022</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6123794-2616-488B-9319-48DF21E8C47B}" type="slidenum">
              <a:rPr lang="de-DE" smtClean="0"/>
              <a:t>‹Nr.›</a:t>
            </a:fld>
            <a:endParaRPr lang="de-DE"/>
          </a:p>
        </p:txBody>
      </p:sp>
    </p:spTree>
    <p:extLst>
      <p:ext uri="{BB962C8B-B14F-4D97-AF65-F5344CB8AC3E}">
        <p14:creationId xmlns:p14="http://schemas.microsoft.com/office/powerpoint/2010/main" val="8348338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82BB00A-71ED-40C6-A1CF-164C43AE5CE4}" type="slidenum">
              <a:rPr lang="en-GB" smtClean="0"/>
              <a:pPr/>
              <a:t>10</a:t>
            </a:fld>
            <a:endParaRPr lang="en-GB"/>
          </a:p>
        </p:txBody>
      </p:sp>
    </p:spTree>
    <p:extLst>
      <p:ext uri="{BB962C8B-B14F-4D97-AF65-F5344CB8AC3E}">
        <p14:creationId xmlns:p14="http://schemas.microsoft.com/office/powerpoint/2010/main" val="40708432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82BB00A-71ED-40C6-A1CF-164C43AE5CE4}" type="slidenum">
              <a:rPr lang="en-GB" smtClean="0"/>
              <a:pPr/>
              <a:t>11</a:t>
            </a:fld>
            <a:endParaRPr lang="en-GB"/>
          </a:p>
        </p:txBody>
      </p:sp>
    </p:spTree>
    <p:extLst>
      <p:ext uri="{BB962C8B-B14F-4D97-AF65-F5344CB8AC3E}">
        <p14:creationId xmlns:p14="http://schemas.microsoft.com/office/powerpoint/2010/main" val="145443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pPr defTabSz="990478">
              <a:defRPr/>
            </a:pPr>
            <a:fld id="{46C9E87D-A444-495F-B38C-DAF40A00718E}" type="slidenum">
              <a:rPr lang="en-AU">
                <a:solidFill>
                  <a:prstClr val="black"/>
                </a:solidFill>
                <a:latin typeface="Calibri"/>
              </a:rPr>
              <a:pPr defTabSz="990478">
                <a:defRPr/>
              </a:pPr>
              <a:t>12</a:t>
            </a:fld>
            <a:endParaRPr lang="en-AU" dirty="0">
              <a:solidFill>
                <a:prstClr val="black"/>
              </a:solidFill>
              <a:latin typeface="Calibri"/>
            </a:endParaRPr>
          </a:p>
        </p:txBody>
      </p:sp>
    </p:spTree>
    <p:extLst>
      <p:ext uri="{BB962C8B-B14F-4D97-AF65-F5344CB8AC3E}">
        <p14:creationId xmlns:p14="http://schemas.microsoft.com/office/powerpoint/2010/main" val="9811017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82BB00A-71ED-40C6-A1CF-164C43AE5CE4}" type="slidenum">
              <a:rPr lang="en-GB" smtClean="0"/>
              <a:pPr/>
              <a:t>13</a:t>
            </a:fld>
            <a:endParaRPr lang="en-GB"/>
          </a:p>
        </p:txBody>
      </p:sp>
    </p:spTree>
    <p:extLst>
      <p:ext uri="{BB962C8B-B14F-4D97-AF65-F5344CB8AC3E}">
        <p14:creationId xmlns:p14="http://schemas.microsoft.com/office/powerpoint/2010/main" val="26760813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82BB00A-71ED-40C6-A1CF-164C43AE5CE4}" type="slidenum">
              <a:rPr lang="en-GB" smtClean="0"/>
              <a:pPr/>
              <a:t>14</a:t>
            </a:fld>
            <a:endParaRPr lang="en-GB"/>
          </a:p>
        </p:txBody>
      </p:sp>
    </p:spTree>
    <p:extLst>
      <p:ext uri="{BB962C8B-B14F-4D97-AF65-F5344CB8AC3E}">
        <p14:creationId xmlns:p14="http://schemas.microsoft.com/office/powerpoint/2010/main" val="30370829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82BB00A-71ED-40C6-A1CF-164C43AE5CE4}" type="slidenum">
              <a:rPr lang="en-GB" smtClean="0"/>
              <a:pPr/>
              <a:t>15</a:t>
            </a:fld>
            <a:endParaRPr lang="en-GB"/>
          </a:p>
        </p:txBody>
      </p:sp>
    </p:spTree>
    <p:extLst>
      <p:ext uri="{BB962C8B-B14F-4D97-AF65-F5344CB8AC3E}">
        <p14:creationId xmlns:p14="http://schemas.microsoft.com/office/powerpoint/2010/main" val="1609881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82BB00A-71ED-40C6-A1CF-164C43AE5CE4}" type="slidenum">
              <a:rPr lang="en-GB" smtClean="0"/>
              <a:pPr/>
              <a:t>16</a:t>
            </a:fld>
            <a:endParaRPr lang="en-GB"/>
          </a:p>
        </p:txBody>
      </p:sp>
    </p:spTree>
    <p:extLst>
      <p:ext uri="{BB962C8B-B14F-4D97-AF65-F5344CB8AC3E}">
        <p14:creationId xmlns:p14="http://schemas.microsoft.com/office/powerpoint/2010/main" val="11512379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82BB00A-71ED-40C6-A1CF-164C43AE5CE4}" type="slidenum">
              <a:rPr lang="en-GB" smtClean="0"/>
              <a:pPr/>
              <a:t>17</a:t>
            </a:fld>
            <a:endParaRPr lang="en-GB"/>
          </a:p>
        </p:txBody>
      </p:sp>
    </p:spTree>
    <p:extLst>
      <p:ext uri="{BB962C8B-B14F-4D97-AF65-F5344CB8AC3E}">
        <p14:creationId xmlns:p14="http://schemas.microsoft.com/office/powerpoint/2010/main" val="25448664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66123794-2616-488B-9319-48DF21E8C47B}" type="slidenum">
              <a:rPr lang="de-DE" smtClean="0"/>
              <a:t>57</a:t>
            </a:fld>
            <a:endParaRPr lang="de-DE"/>
          </a:p>
        </p:txBody>
      </p:sp>
    </p:spTree>
    <p:extLst>
      <p:ext uri="{BB962C8B-B14F-4D97-AF65-F5344CB8AC3E}">
        <p14:creationId xmlns:p14="http://schemas.microsoft.com/office/powerpoint/2010/main" val="35170672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23" name="Rechteck 22">
            <a:extLst>
              <a:ext uri="{FF2B5EF4-FFF2-40B4-BE49-F238E27FC236}">
                <a16:creationId xmlns:a16="http://schemas.microsoft.com/office/drawing/2014/main" id="{C6B592AF-3EF4-4D95-8D2E-32F76C12E8BC}"/>
              </a:ext>
            </a:extLst>
          </p:cNvPr>
          <p:cNvSpPr/>
          <p:nvPr userDrawn="1"/>
        </p:nvSpPr>
        <p:spPr bwMode="auto">
          <a:xfrm>
            <a:off x="169818" y="-1"/>
            <a:ext cx="1260000" cy="6857993"/>
          </a:xfrm>
          <a:prstGeom prst="rect">
            <a:avLst/>
          </a:prstGeom>
          <a:solidFill>
            <a:srgbClr val="002060">
              <a:alpha val="40000"/>
            </a:srgbClr>
          </a:solidFill>
          <a:ln w="190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200" b="0" i="0" u="none" strike="noStrike" cap="none" normalizeH="0" baseline="0">
              <a:ln>
                <a:noFill/>
              </a:ln>
              <a:solidFill>
                <a:schemeClr val="tx1"/>
              </a:solidFill>
              <a:effectLst/>
              <a:latin typeface="Arial" pitchFamily="34" charset="0"/>
              <a:ea typeface="ＭＳ Ｐゴシック" pitchFamily="-110" charset="-128"/>
            </a:endParaRPr>
          </a:p>
        </p:txBody>
      </p:sp>
      <p:sp>
        <p:nvSpPr>
          <p:cNvPr id="2" name="Titel 1">
            <a:extLst>
              <a:ext uri="{FF2B5EF4-FFF2-40B4-BE49-F238E27FC236}">
                <a16:creationId xmlns:a16="http://schemas.microsoft.com/office/drawing/2014/main" id="{FADA3A20-D81A-4C2F-B581-D5FAC6E52E90}"/>
              </a:ext>
            </a:extLst>
          </p:cNvPr>
          <p:cNvSpPr>
            <a:spLocks noGrp="1"/>
          </p:cNvSpPr>
          <p:nvPr>
            <p:ph type="ctrTitle"/>
          </p:nvPr>
        </p:nvSpPr>
        <p:spPr>
          <a:xfrm>
            <a:off x="1861299" y="1940626"/>
            <a:ext cx="9144000" cy="2108860"/>
          </a:xfrm>
          <a:prstGeom prst="rect">
            <a:avLst/>
          </a:prstGeom>
        </p:spPr>
        <p:txBody>
          <a:bodyPr anchor="ctr"/>
          <a:lstStyle>
            <a:lvl1pPr algn="l">
              <a:defRPr sz="6000" b="1"/>
            </a:lvl1pPr>
          </a:lstStyle>
          <a:p>
            <a:r>
              <a:rPr lang="de-DE" dirty="0"/>
              <a:t>Mastertitelformat bearbeiten</a:t>
            </a:r>
          </a:p>
        </p:txBody>
      </p:sp>
      <p:sp>
        <p:nvSpPr>
          <p:cNvPr id="3" name="Untertitel 2">
            <a:extLst>
              <a:ext uri="{FF2B5EF4-FFF2-40B4-BE49-F238E27FC236}">
                <a16:creationId xmlns:a16="http://schemas.microsoft.com/office/drawing/2014/main" id="{CFC700CD-DBB5-4566-B9F1-9DF8CC729FA7}"/>
              </a:ext>
            </a:extLst>
          </p:cNvPr>
          <p:cNvSpPr>
            <a:spLocks noGrp="1"/>
          </p:cNvSpPr>
          <p:nvPr>
            <p:ph type="subTitle" idx="1"/>
          </p:nvPr>
        </p:nvSpPr>
        <p:spPr>
          <a:xfrm>
            <a:off x="1861299" y="5334685"/>
            <a:ext cx="9144000" cy="654197"/>
          </a:xfrm>
        </p:spPr>
        <p:txBody>
          <a:bodyPr anchor="ctr"/>
          <a:lstStyle>
            <a:lvl1pPr marL="0" indent="0" algn="l">
              <a:buNone/>
              <a:defRPr sz="2400" b="1" i="1">
                <a:solidFill>
                  <a:schemeClr val="tx1">
                    <a:lumMod val="65000"/>
                    <a:lumOff val="3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Master-Untertitelformat bearbeiten</a:t>
            </a:r>
          </a:p>
        </p:txBody>
      </p:sp>
      <p:sp>
        <p:nvSpPr>
          <p:cNvPr id="16" name="Datumsplatzhalter 3">
            <a:extLst>
              <a:ext uri="{FF2B5EF4-FFF2-40B4-BE49-F238E27FC236}">
                <a16:creationId xmlns:a16="http://schemas.microsoft.com/office/drawing/2014/main" id="{F12D1871-47A1-4934-88B4-7B4A8231A261}"/>
              </a:ext>
            </a:extLst>
          </p:cNvPr>
          <p:cNvSpPr>
            <a:spLocks noGrp="1"/>
          </p:cNvSpPr>
          <p:nvPr>
            <p:ph type="dt" sz="half" idx="2"/>
          </p:nvPr>
        </p:nvSpPr>
        <p:spPr>
          <a:xfrm>
            <a:off x="241299" y="6492875"/>
            <a:ext cx="1620000" cy="228600"/>
          </a:xfrm>
          <a:prstGeom prst="rect">
            <a:avLst/>
          </a:prstGeom>
        </p:spPr>
        <p:txBody>
          <a:bodyPr vert="horz" lIns="91440" tIns="45720" rIns="91440" bIns="45720" rtlCol="0" anchor="ctr"/>
          <a:lstStyle>
            <a:lvl1pPr algn="l">
              <a:defRPr sz="1050" b="1">
                <a:solidFill>
                  <a:schemeClr val="tx1"/>
                </a:solidFill>
                <a:latin typeface="Arial" panose="020B0604020202020204" pitchFamily="34" charset="0"/>
                <a:cs typeface="Arial" panose="020B0604020202020204" pitchFamily="34" charset="0"/>
              </a:defRPr>
            </a:lvl1pPr>
          </a:lstStyle>
          <a:p>
            <a:endParaRPr lang="de-DE" dirty="0"/>
          </a:p>
        </p:txBody>
      </p:sp>
      <p:sp>
        <p:nvSpPr>
          <p:cNvPr id="17" name="Fußzeilenplatzhalter 4">
            <a:extLst>
              <a:ext uri="{FF2B5EF4-FFF2-40B4-BE49-F238E27FC236}">
                <a16:creationId xmlns:a16="http://schemas.microsoft.com/office/drawing/2014/main" id="{2B6EA2B8-860D-48C2-9063-0184665EE36F}"/>
              </a:ext>
            </a:extLst>
          </p:cNvPr>
          <p:cNvSpPr>
            <a:spLocks noGrp="1"/>
          </p:cNvSpPr>
          <p:nvPr>
            <p:ph type="ftr" sz="quarter" idx="3"/>
          </p:nvPr>
        </p:nvSpPr>
        <p:spPr>
          <a:xfrm>
            <a:off x="2136000" y="6492873"/>
            <a:ext cx="7920000" cy="228601"/>
          </a:xfrm>
          <a:prstGeom prst="rect">
            <a:avLst/>
          </a:prstGeom>
        </p:spPr>
        <p:txBody>
          <a:bodyPr vert="horz" lIns="91440" tIns="45720" rIns="91440" bIns="45720" rtlCol="0" anchor="ctr"/>
          <a:lstStyle>
            <a:lvl1pPr algn="ctr">
              <a:defRPr sz="1050" b="0">
                <a:solidFill>
                  <a:schemeClr val="tx1"/>
                </a:solidFill>
                <a:latin typeface="Arial" panose="020B0604020202020204" pitchFamily="34" charset="0"/>
                <a:cs typeface="Arial" panose="020B0604020202020204" pitchFamily="34" charset="0"/>
              </a:defRPr>
            </a:lvl1pPr>
          </a:lstStyle>
          <a:p>
            <a:r>
              <a:rPr lang="en-US" dirty="0"/>
              <a:t>Teaching Notes: Scientific Research in Information Systems (2</a:t>
            </a:r>
            <a:r>
              <a:rPr lang="en-US" baseline="30000" dirty="0"/>
              <a:t>nd</a:t>
            </a:r>
            <a:r>
              <a:rPr lang="en-US" dirty="0"/>
              <a:t> edition) ~ © Copyright 2021 Jan Recker. All Rights Reserved. ~</a:t>
            </a:r>
            <a:endParaRPr lang="de-DE" dirty="0"/>
          </a:p>
        </p:txBody>
      </p:sp>
      <p:sp>
        <p:nvSpPr>
          <p:cNvPr id="18" name="Foliennummernplatzhalter 5">
            <a:extLst>
              <a:ext uri="{FF2B5EF4-FFF2-40B4-BE49-F238E27FC236}">
                <a16:creationId xmlns:a16="http://schemas.microsoft.com/office/drawing/2014/main" id="{A72B0A40-B062-4844-9B53-CA9F20F7C92F}"/>
              </a:ext>
            </a:extLst>
          </p:cNvPr>
          <p:cNvSpPr>
            <a:spLocks noGrp="1"/>
          </p:cNvSpPr>
          <p:nvPr>
            <p:ph type="sldNum" sz="quarter" idx="4"/>
          </p:nvPr>
        </p:nvSpPr>
        <p:spPr>
          <a:xfrm>
            <a:off x="10330700" y="6492874"/>
            <a:ext cx="1619999" cy="228601"/>
          </a:xfrm>
          <a:prstGeom prst="rect">
            <a:avLst/>
          </a:prstGeom>
        </p:spPr>
        <p:txBody>
          <a:bodyPr vert="horz" lIns="91440" tIns="45720" rIns="91440" bIns="45720" rtlCol="0" anchor="ctr"/>
          <a:lstStyle>
            <a:lvl1pPr algn="r">
              <a:defRPr sz="1050" b="0">
                <a:solidFill>
                  <a:schemeClr val="tx1"/>
                </a:solidFill>
                <a:latin typeface="Arial" panose="020B0604020202020204" pitchFamily="34" charset="0"/>
                <a:cs typeface="Arial" panose="020B0604020202020204" pitchFamily="34" charset="0"/>
              </a:defRPr>
            </a:lvl1pPr>
          </a:lstStyle>
          <a:p>
            <a:fld id="{48195EE2-BBDB-4836-A200-C62792C76FA9}" type="slidenum">
              <a:rPr lang="de-DE" smtClean="0"/>
              <a:pPr/>
              <a:t>‹Nr.›</a:t>
            </a:fld>
            <a:endParaRPr lang="de-DE" dirty="0"/>
          </a:p>
        </p:txBody>
      </p:sp>
      <p:sp>
        <p:nvSpPr>
          <p:cNvPr id="19" name="Rechteck 18">
            <a:extLst>
              <a:ext uri="{FF2B5EF4-FFF2-40B4-BE49-F238E27FC236}">
                <a16:creationId xmlns:a16="http://schemas.microsoft.com/office/drawing/2014/main" id="{D1B986CD-09A6-4BC9-A1FB-A742803D36E4}"/>
              </a:ext>
            </a:extLst>
          </p:cNvPr>
          <p:cNvSpPr/>
          <p:nvPr userDrawn="1"/>
        </p:nvSpPr>
        <p:spPr bwMode="auto">
          <a:xfrm>
            <a:off x="-1" y="390048"/>
            <a:ext cx="12191999" cy="1235075"/>
          </a:xfrm>
          <a:prstGeom prst="rect">
            <a:avLst/>
          </a:prstGeom>
          <a:solidFill>
            <a:schemeClr val="accent1">
              <a:lumMod val="20000"/>
              <a:lumOff val="80000"/>
            </a:schemeClr>
          </a:solidFill>
          <a:ln w="190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200" b="0" i="0" u="none" strike="noStrike" cap="none" normalizeH="0" baseline="0">
              <a:ln>
                <a:noFill/>
              </a:ln>
              <a:solidFill>
                <a:schemeClr val="tx1"/>
              </a:solidFill>
              <a:effectLst/>
              <a:latin typeface="Arial" pitchFamily="34" charset="0"/>
              <a:ea typeface="ＭＳ Ｐゴシック" pitchFamily="-110" charset="-128"/>
            </a:endParaRPr>
          </a:p>
        </p:txBody>
      </p:sp>
      <p:sp>
        <p:nvSpPr>
          <p:cNvPr id="20" name="Rechteck 19">
            <a:extLst>
              <a:ext uri="{FF2B5EF4-FFF2-40B4-BE49-F238E27FC236}">
                <a16:creationId xmlns:a16="http://schemas.microsoft.com/office/drawing/2014/main" id="{C48C85F2-4B96-438A-8C5B-D9F316903029}"/>
              </a:ext>
            </a:extLst>
          </p:cNvPr>
          <p:cNvSpPr/>
          <p:nvPr userDrawn="1"/>
        </p:nvSpPr>
        <p:spPr bwMode="auto">
          <a:xfrm>
            <a:off x="169818" y="390046"/>
            <a:ext cx="1260000" cy="1235077"/>
          </a:xfrm>
          <a:prstGeom prst="rect">
            <a:avLst/>
          </a:prstGeom>
          <a:solidFill>
            <a:schemeClr val="tx2">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200" b="0" i="0" u="none" strike="noStrike" cap="none" normalizeH="0" baseline="0">
              <a:ln>
                <a:noFill/>
              </a:ln>
              <a:solidFill>
                <a:schemeClr val="tx1"/>
              </a:solidFill>
              <a:effectLst/>
              <a:latin typeface="Arial" pitchFamily="34" charset="0"/>
              <a:ea typeface="ＭＳ Ｐゴシック" pitchFamily="-110" charset="-128"/>
            </a:endParaRPr>
          </a:p>
        </p:txBody>
      </p:sp>
      <p:cxnSp>
        <p:nvCxnSpPr>
          <p:cNvPr id="21" name="Gerader Verbinder 20">
            <a:extLst>
              <a:ext uri="{FF2B5EF4-FFF2-40B4-BE49-F238E27FC236}">
                <a16:creationId xmlns:a16="http://schemas.microsoft.com/office/drawing/2014/main" id="{1F5AC436-4495-4812-8BEC-647984BDB6A1}"/>
              </a:ext>
            </a:extLst>
          </p:cNvPr>
          <p:cNvCxnSpPr>
            <a:cxnSpLocks/>
          </p:cNvCxnSpPr>
          <p:nvPr userDrawn="1"/>
        </p:nvCxnSpPr>
        <p:spPr>
          <a:xfrm>
            <a:off x="0" y="1625124"/>
            <a:ext cx="12192000" cy="0"/>
          </a:xfrm>
          <a:prstGeom prst="line">
            <a:avLst/>
          </a:prstGeom>
          <a:ln w="19050">
            <a:solidFill>
              <a:schemeClr val="tx1"/>
            </a:solidFill>
          </a:ln>
        </p:spPr>
        <p:style>
          <a:lnRef idx="1">
            <a:schemeClr val="dk1"/>
          </a:lnRef>
          <a:fillRef idx="0">
            <a:schemeClr val="dk1"/>
          </a:fillRef>
          <a:effectRef idx="0">
            <a:schemeClr val="dk1"/>
          </a:effectRef>
          <a:fontRef idx="minor">
            <a:schemeClr val="tx1"/>
          </a:fontRef>
        </p:style>
      </p:cxnSp>
      <p:sp>
        <p:nvSpPr>
          <p:cNvPr id="7" name="Inhaltsplatzhalter 6">
            <a:extLst>
              <a:ext uri="{FF2B5EF4-FFF2-40B4-BE49-F238E27FC236}">
                <a16:creationId xmlns:a16="http://schemas.microsoft.com/office/drawing/2014/main" id="{5C2B361F-961D-463F-A490-164BE908DCD1}"/>
              </a:ext>
            </a:extLst>
          </p:cNvPr>
          <p:cNvSpPr>
            <a:spLocks noGrp="1"/>
          </p:cNvSpPr>
          <p:nvPr>
            <p:ph sz="quarter" idx="10"/>
          </p:nvPr>
        </p:nvSpPr>
        <p:spPr>
          <a:xfrm>
            <a:off x="3428502" y="4364987"/>
            <a:ext cx="6009594" cy="654197"/>
          </a:xfrm>
        </p:spPr>
        <p:txBody>
          <a:bodyPr vert="horz" lIns="91440" tIns="45720" rIns="91440" bIns="45720" rtlCol="0" anchor="ctr">
            <a:normAutofit/>
          </a:bodyPr>
          <a:lstStyle>
            <a:lvl1pPr algn="ctr">
              <a:defRPr lang="de-DE" sz="3200" b="1" dirty="0" smtClean="0"/>
            </a:lvl1pPr>
          </a:lstStyle>
          <a:p>
            <a:pPr marL="0" lvl="0" indent="0">
              <a:buNone/>
            </a:pPr>
            <a:r>
              <a:rPr lang="de-DE" dirty="0"/>
              <a:t>Mastertextformat bearbeiten</a:t>
            </a:r>
          </a:p>
        </p:txBody>
      </p:sp>
    </p:spTree>
    <p:extLst>
      <p:ext uri="{BB962C8B-B14F-4D97-AF65-F5344CB8AC3E}">
        <p14:creationId xmlns:p14="http://schemas.microsoft.com/office/powerpoint/2010/main" val="15927193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10" name="Rechteck 9">
            <a:extLst>
              <a:ext uri="{FF2B5EF4-FFF2-40B4-BE49-F238E27FC236}">
                <a16:creationId xmlns:a16="http://schemas.microsoft.com/office/drawing/2014/main" id="{9F9FC2E7-02BB-4E27-AF35-A68F40DC7A2B}"/>
              </a:ext>
            </a:extLst>
          </p:cNvPr>
          <p:cNvSpPr/>
          <p:nvPr userDrawn="1"/>
        </p:nvSpPr>
        <p:spPr bwMode="auto">
          <a:xfrm>
            <a:off x="-1" y="365124"/>
            <a:ext cx="12191999" cy="1260000"/>
          </a:xfrm>
          <a:prstGeom prst="rect">
            <a:avLst/>
          </a:prstGeom>
          <a:solidFill>
            <a:schemeClr val="accent1">
              <a:lumMod val="20000"/>
              <a:lumOff val="80000"/>
            </a:schemeClr>
          </a:solidFill>
          <a:ln w="190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200" b="0" i="0" u="none" strike="noStrike" cap="none" normalizeH="0" baseline="0">
              <a:ln>
                <a:noFill/>
              </a:ln>
              <a:solidFill>
                <a:schemeClr val="tx1"/>
              </a:solidFill>
              <a:effectLst/>
              <a:latin typeface="Arial" pitchFamily="34" charset="0"/>
              <a:ea typeface="ＭＳ Ｐゴシック" pitchFamily="-110" charset="-128"/>
            </a:endParaRPr>
          </a:p>
        </p:txBody>
      </p:sp>
      <p:sp>
        <p:nvSpPr>
          <p:cNvPr id="12" name="Rechteck 11">
            <a:extLst>
              <a:ext uri="{FF2B5EF4-FFF2-40B4-BE49-F238E27FC236}">
                <a16:creationId xmlns:a16="http://schemas.microsoft.com/office/drawing/2014/main" id="{5B49B422-F709-4988-A074-2C5590B6E780}"/>
              </a:ext>
            </a:extLst>
          </p:cNvPr>
          <p:cNvSpPr/>
          <p:nvPr userDrawn="1"/>
        </p:nvSpPr>
        <p:spPr bwMode="auto">
          <a:xfrm>
            <a:off x="169818" y="365124"/>
            <a:ext cx="1260000" cy="1260000"/>
          </a:xfrm>
          <a:prstGeom prst="rect">
            <a:avLst/>
          </a:prstGeom>
          <a:solidFill>
            <a:schemeClr val="tx2">
              <a:lumMod val="40000"/>
              <a:lumOff val="60000"/>
            </a:schemeClr>
          </a:solidFill>
          <a:ln w="190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200" b="0" i="0" u="none" strike="noStrike" cap="none" normalizeH="0" baseline="0">
              <a:ln>
                <a:noFill/>
              </a:ln>
              <a:solidFill>
                <a:schemeClr val="tx1"/>
              </a:solidFill>
              <a:effectLst/>
              <a:latin typeface="Arial" pitchFamily="34" charset="0"/>
              <a:ea typeface="ＭＳ Ｐゴシック" pitchFamily="-110" charset="-128"/>
            </a:endParaRPr>
          </a:p>
        </p:txBody>
      </p:sp>
      <p:sp>
        <p:nvSpPr>
          <p:cNvPr id="17" name="Inhaltsplatzhalter 3">
            <a:extLst>
              <a:ext uri="{FF2B5EF4-FFF2-40B4-BE49-F238E27FC236}">
                <a16:creationId xmlns:a16="http://schemas.microsoft.com/office/drawing/2014/main" id="{F950414B-8306-43D4-9A9A-C9CAE4072D84}"/>
              </a:ext>
            </a:extLst>
          </p:cNvPr>
          <p:cNvSpPr>
            <a:spLocks noGrp="1"/>
          </p:cNvSpPr>
          <p:nvPr>
            <p:ph sz="quarter" idx="11"/>
          </p:nvPr>
        </p:nvSpPr>
        <p:spPr>
          <a:xfrm>
            <a:off x="627017" y="1998616"/>
            <a:ext cx="11323683" cy="4337097"/>
          </a:xfrm>
        </p:spPr>
        <p:txBody>
          <a:bodyPr/>
          <a:lstStyle>
            <a:lvl1pPr marL="270000" indent="-270000">
              <a:lnSpc>
                <a:spcPct val="90000"/>
              </a:lnSpc>
              <a:spcBef>
                <a:spcPts val="1800"/>
              </a:spcBef>
              <a:spcAft>
                <a:spcPts val="300"/>
              </a:spcAft>
              <a:buFont typeface="Wingdings" panose="05000000000000000000" pitchFamily="2" charset="2"/>
              <a:buChar char="§"/>
              <a:defRPr sz="2400"/>
            </a:lvl1pPr>
            <a:lvl2pPr marL="685800" indent="-270000">
              <a:spcBef>
                <a:spcPts val="300"/>
              </a:spcBef>
              <a:spcAft>
                <a:spcPts val="300"/>
              </a:spcAft>
              <a:buFont typeface="Wingdings" panose="05000000000000000000" pitchFamily="2" charset="2"/>
              <a:buChar char="§"/>
              <a:defRPr sz="2200"/>
            </a:lvl2pPr>
            <a:lvl3pPr marL="1143000" indent="-270000">
              <a:spcBef>
                <a:spcPts val="300"/>
              </a:spcBef>
              <a:spcAft>
                <a:spcPts val="600"/>
              </a:spcAft>
              <a:buFont typeface="Wingdings" panose="05000000000000000000" pitchFamily="2" charset="2"/>
              <a:buChar char="§"/>
              <a:defRPr/>
            </a:lvl3pPr>
            <a:lvl4pPr marL="1600200" indent="-270000">
              <a:spcBef>
                <a:spcPts val="0"/>
              </a:spcBef>
              <a:spcAft>
                <a:spcPts val="600"/>
              </a:spcAft>
              <a:buFont typeface="Wingdings" panose="05000000000000000000" pitchFamily="2" charset="2"/>
              <a:buChar char="§"/>
              <a:defRPr/>
            </a:lvl4pPr>
            <a:lvl5pPr marL="2057400" indent="-270000">
              <a:spcBef>
                <a:spcPts val="0"/>
              </a:spcBef>
              <a:spcAft>
                <a:spcPts val="600"/>
              </a:spcAft>
              <a:buFont typeface="Wingdings" panose="05000000000000000000" pitchFamily="2" charset="2"/>
              <a:buChar char="§"/>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cxnSp>
        <p:nvCxnSpPr>
          <p:cNvPr id="15" name="Gerader Verbinder 14">
            <a:extLst>
              <a:ext uri="{FF2B5EF4-FFF2-40B4-BE49-F238E27FC236}">
                <a16:creationId xmlns:a16="http://schemas.microsoft.com/office/drawing/2014/main" id="{E1AB3F79-B538-40E1-B0D6-537295416E35}"/>
              </a:ext>
            </a:extLst>
          </p:cNvPr>
          <p:cNvCxnSpPr>
            <a:cxnSpLocks/>
          </p:cNvCxnSpPr>
          <p:nvPr userDrawn="1"/>
        </p:nvCxnSpPr>
        <p:spPr>
          <a:xfrm>
            <a:off x="0" y="1625124"/>
            <a:ext cx="12192000" cy="0"/>
          </a:xfrm>
          <a:prstGeom prst="line">
            <a:avLst/>
          </a:prstGeom>
          <a:ln w="19050">
            <a:solidFill>
              <a:schemeClr val="tx1"/>
            </a:solidFill>
          </a:ln>
        </p:spPr>
        <p:style>
          <a:lnRef idx="1">
            <a:schemeClr val="dk1"/>
          </a:lnRef>
          <a:fillRef idx="0">
            <a:schemeClr val="dk1"/>
          </a:fillRef>
          <a:effectRef idx="0">
            <a:schemeClr val="dk1"/>
          </a:effectRef>
          <a:fontRef idx="minor">
            <a:schemeClr val="tx1"/>
          </a:fontRef>
        </p:style>
      </p:cxnSp>
      <p:sp>
        <p:nvSpPr>
          <p:cNvPr id="11" name="Titel 11">
            <a:extLst>
              <a:ext uri="{FF2B5EF4-FFF2-40B4-BE49-F238E27FC236}">
                <a16:creationId xmlns:a16="http://schemas.microsoft.com/office/drawing/2014/main" id="{884B122A-D463-49D8-B467-E8B9A9FE66D9}"/>
              </a:ext>
            </a:extLst>
          </p:cNvPr>
          <p:cNvSpPr>
            <a:spLocks noGrp="1"/>
          </p:cNvSpPr>
          <p:nvPr>
            <p:ph type="title"/>
          </p:nvPr>
        </p:nvSpPr>
        <p:spPr>
          <a:xfrm>
            <a:off x="1599636" y="365123"/>
            <a:ext cx="10592363" cy="868407"/>
          </a:xfrm>
          <a:prstGeom prst="rect">
            <a:avLst/>
          </a:prstGeom>
        </p:spPr>
        <p:txBody>
          <a:bodyPr anchor="ctr">
            <a:normAutofit/>
          </a:bodyPr>
          <a:lstStyle>
            <a:lvl1pPr>
              <a:lnSpc>
                <a:spcPct val="100000"/>
              </a:lnSpc>
              <a:defRPr sz="4000" b="1"/>
            </a:lvl1pPr>
          </a:lstStyle>
          <a:p>
            <a:r>
              <a:rPr lang="de-DE" dirty="0"/>
              <a:t>Mastertitelformat</a:t>
            </a:r>
            <a:endParaRPr lang="de-DE" sz="2600" b="0" dirty="0"/>
          </a:p>
        </p:txBody>
      </p:sp>
      <p:sp>
        <p:nvSpPr>
          <p:cNvPr id="21" name="Datumsplatzhalter 3">
            <a:extLst>
              <a:ext uri="{FF2B5EF4-FFF2-40B4-BE49-F238E27FC236}">
                <a16:creationId xmlns:a16="http://schemas.microsoft.com/office/drawing/2014/main" id="{3FCD4C5A-37F2-4837-9510-092FFE04D0A8}"/>
              </a:ext>
            </a:extLst>
          </p:cNvPr>
          <p:cNvSpPr>
            <a:spLocks noGrp="1"/>
          </p:cNvSpPr>
          <p:nvPr>
            <p:ph type="dt" sz="half" idx="2"/>
          </p:nvPr>
        </p:nvSpPr>
        <p:spPr>
          <a:xfrm>
            <a:off x="241299" y="6492875"/>
            <a:ext cx="1620000" cy="228600"/>
          </a:xfrm>
          <a:prstGeom prst="rect">
            <a:avLst/>
          </a:prstGeom>
        </p:spPr>
        <p:txBody>
          <a:bodyPr vert="horz" lIns="91440" tIns="45720" rIns="91440" bIns="45720" rtlCol="0" anchor="ctr"/>
          <a:lstStyle>
            <a:lvl1pPr algn="l">
              <a:defRPr sz="1050">
                <a:solidFill>
                  <a:schemeClr val="tx1">
                    <a:tint val="75000"/>
                  </a:schemeClr>
                </a:solidFill>
                <a:latin typeface="Arial" panose="020B0604020202020204" pitchFamily="34" charset="0"/>
                <a:cs typeface="Arial" panose="020B0604020202020204" pitchFamily="34" charset="0"/>
              </a:defRPr>
            </a:lvl1pPr>
          </a:lstStyle>
          <a:p>
            <a:endParaRPr lang="de-DE" dirty="0"/>
          </a:p>
        </p:txBody>
      </p:sp>
      <p:sp>
        <p:nvSpPr>
          <p:cNvPr id="22" name="Fußzeilenplatzhalter 4">
            <a:extLst>
              <a:ext uri="{FF2B5EF4-FFF2-40B4-BE49-F238E27FC236}">
                <a16:creationId xmlns:a16="http://schemas.microsoft.com/office/drawing/2014/main" id="{DF6A4948-5F29-45C7-8622-B83C953FE871}"/>
              </a:ext>
            </a:extLst>
          </p:cNvPr>
          <p:cNvSpPr>
            <a:spLocks noGrp="1"/>
          </p:cNvSpPr>
          <p:nvPr>
            <p:ph type="ftr" sz="quarter" idx="3"/>
          </p:nvPr>
        </p:nvSpPr>
        <p:spPr>
          <a:xfrm>
            <a:off x="2136000" y="6492873"/>
            <a:ext cx="7920000" cy="228601"/>
          </a:xfrm>
          <a:prstGeom prst="rect">
            <a:avLst/>
          </a:prstGeom>
        </p:spPr>
        <p:txBody>
          <a:bodyPr vert="horz" lIns="91440" tIns="45720" rIns="91440" bIns="45720" rtlCol="0" anchor="ctr"/>
          <a:lstStyle>
            <a:lvl1pPr algn="ctr">
              <a:defRPr sz="1050" b="0">
                <a:solidFill>
                  <a:schemeClr val="tx1">
                    <a:tint val="75000"/>
                  </a:schemeClr>
                </a:solidFill>
                <a:latin typeface="Arial" panose="020B0604020202020204" pitchFamily="34" charset="0"/>
                <a:cs typeface="Arial" panose="020B0604020202020204" pitchFamily="34" charset="0"/>
              </a:defRPr>
            </a:lvl1pPr>
          </a:lstStyle>
          <a:p>
            <a:r>
              <a:rPr lang="en-US" dirty="0"/>
              <a:t>Teaching Notes: Scientific Research in Information Systems (2</a:t>
            </a:r>
            <a:r>
              <a:rPr lang="en-US" baseline="30000" dirty="0"/>
              <a:t>nd</a:t>
            </a:r>
            <a:r>
              <a:rPr lang="en-US" dirty="0"/>
              <a:t> edition) ~ © Copyright 2021 Jan Recker. All Rights Reserved. ~</a:t>
            </a:r>
            <a:endParaRPr lang="de-DE" dirty="0"/>
          </a:p>
        </p:txBody>
      </p:sp>
      <p:sp>
        <p:nvSpPr>
          <p:cNvPr id="23" name="Foliennummernplatzhalter 5">
            <a:extLst>
              <a:ext uri="{FF2B5EF4-FFF2-40B4-BE49-F238E27FC236}">
                <a16:creationId xmlns:a16="http://schemas.microsoft.com/office/drawing/2014/main" id="{8B6C9457-1637-463B-A5C2-27097177FB37}"/>
              </a:ext>
            </a:extLst>
          </p:cNvPr>
          <p:cNvSpPr>
            <a:spLocks noGrp="1"/>
          </p:cNvSpPr>
          <p:nvPr>
            <p:ph type="sldNum" sz="quarter" idx="4"/>
          </p:nvPr>
        </p:nvSpPr>
        <p:spPr>
          <a:xfrm>
            <a:off x="10330700" y="6492874"/>
            <a:ext cx="1619999" cy="228601"/>
          </a:xfrm>
          <a:prstGeom prst="rect">
            <a:avLst/>
          </a:prstGeom>
        </p:spPr>
        <p:txBody>
          <a:bodyPr vert="horz" lIns="91440" tIns="45720" rIns="91440" bIns="45720" rtlCol="0" anchor="ctr"/>
          <a:lstStyle>
            <a:lvl1pPr algn="r">
              <a:defRPr sz="1050">
                <a:solidFill>
                  <a:schemeClr val="tx1">
                    <a:tint val="75000"/>
                  </a:schemeClr>
                </a:solidFill>
                <a:latin typeface="Arial" panose="020B0604020202020204" pitchFamily="34" charset="0"/>
                <a:cs typeface="Arial" panose="020B0604020202020204" pitchFamily="34" charset="0"/>
              </a:defRPr>
            </a:lvl1pPr>
          </a:lstStyle>
          <a:p>
            <a:fld id="{48195EE2-BBDB-4836-A200-C62792C76FA9}" type="slidenum">
              <a:rPr lang="de-DE" smtClean="0"/>
              <a:pPr/>
              <a:t>‹Nr.›</a:t>
            </a:fld>
            <a:endParaRPr lang="de-DE" dirty="0"/>
          </a:p>
        </p:txBody>
      </p:sp>
      <p:sp>
        <p:nvSpPr>
          <p:cNvPr id="3" name="Inhaltsplatzhalter 2">
            <a:extLst>
              <a:ext uri="{FF2B5EF4-FFF2-40B4-BE49-F238E27FC236}">
                <a16:creationId xmlns:a16="http://schemas.microsoft.com/office/drawing/2014/main" id="{B858B6B7-D1BE-42AC-BC76-21D1A5EA4E2D}"/>
              </a:ext>
            </a:extLst>
          </p:cNvPr>
          <p:cNvSpPr>
            <a:spLocks noGrp="1"/>
          </p:cNvSpPr>
          <p:nvPr>
            <p:ph sz="quarter" idx="12" hasCustomPrompt="1"/>
          </p:nvPr>
        </p:nvSpPr>
        <p:spPr>
          <a:xfrm>
            <a:off x="1599636" y="1136478"/>
            <a:ext cx="10592364" cy="470544"/>
          </a:xfrm>
        </p:spPr>
        <p:txBody>
          <a:bodyPr anchor="ctr">
            <a:noAutofit/>
          </a:bodyPr>
          <a:lstStyle>
            <a:lvl1pPr marL="0" indent="0">
              <a:spcBef>
                <a:spcPts val="0"/>
              </a:spcBef>
              <a:buNone/>
              <a:defRPr sz="2600"/>
            </a:lvl1pPr>
            <a:lvl3pPr marL="914400" indent="0">
              <a:buNone/>
              <a:defRPr/>
            </a:lvl3pPr>
            <a:lvl4pPr marL="1371600" indent="0">
              <a:buNone/>
              <a:defRPr/>
            </a:lvl4pPr>
            <a:lvl5pPr marL="1828800" indent="0">
              <a:buNone/>
              <a:defRPr/>
            </a:lvl5pPr>
          </a:lstStyle>
          <a:p>
            <a:pPr lvl="0"/>
            <a:r>
              <a:rPr lang="de-DE" sz="2800" b="0" dirty="0"/>
              <a:t>Untertitel</a:t>
            </a:r>
            <a:endParaRPr lang="de-DE" dirty="0"/>
          </a:p>
        </p:txBody>
      </p:sp>
      <p:sp>
        <p:nvSpPr>
          <p:cNvPr id="14" name="Fußzeilenplatzhalter 2">
            <a:extLst>
              <a:ext uri="{FF2B5EF4-FFF2-40B4-BE49-F238E27FC236}">
                <a16:creationId xmlns:a16="http://schemas.microsoft.com/office/drawing/2014/main" id="{7F7C0D5E-3FE0-4B13-A0EF-CDA239423972}"/>
              </a:ext>
            </a:extLst>
          </p:cNvPr>
          <p:cNvSpPr txBox="1">
            <a:spLocks/>
          </p:cNvSpPr>
          <p:nvPr userDrawn="1"/>
        </p:nvSpPr>
        <p:spPr>
          <a:xfrm>
            <a:off x="2288400" y="6645273"/>
            <a:ext cx="7920000" cy="228601"/>
          </a:xfrm>
          <a:prstGeom prst="rect">
            <a:avLst/>
          </a:prstGeom>
        </p:spPr>
        <p:txBody>
          <a:bodyPr vert="horz" lIns="91440" tIns="45720" rIns="91440" bIns="45720" rtlCol="0" anchor="ctr"/>
          <a:lstStyle>
            <a:defPPr>
              <a:defRPr lang="de-DE"/>
            </a:defPPr>
            <a:lvl1pPr marL="0" algn="ctr" defTabSz="914400" rtl="0" eaLnBrk="1" latinLnBrk="0" hangingPunct="1">
              <a:defRPr sz="1050" b="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de-DE" dirty="0"/>
          </a:p>
        </p:txBody>
      </p:sp>
    </p:spTree>
    <p:extLst>
      <p:ext uri="{BB962C8B-B14F-4D97-AF65-F5344CB8AC3E}">
        <p14:creationId xmlns:p14="http://schemas.microsoft.com/office/powerpoint/2010/main" val="17828899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el und Inhalt_LANGE_ÜBERSCHRIFT">
    <p:spTree>
      <p:nvGrpSpPr>
        <p:cNvPr id="1" name=""/>
        <p:cNvGrpSpPr/>
        <p:nvPr/>
      </p:nvGrpSpPr>
      <p:grpSpPr>
        <a:xfrm>
          <a:off x="0" y="0"/>
          <a:ext cx="0" cy="0"/>
          <a:chOff x="0" y="0"/>
          <a:chExt cx="0" cy="0"/>
        </a:xfrm>
      </p:grpSpPr>
      <p:sp>
        <p:nvSpPr>
          <p:cNvPr id="10" name="Rechteck 9">
            <a:extLst>
              <a:ext uri="{FF2B5EF4-FFF2-40B4-BE49-F238E27FC236}">
                <a16:creationId xmlns:a16="http://schemas.microsoft.com/office/drawing/2014/main" id="{9F9FC2E7-02BB-4E27-AF35-A68F40DC7A2B}"/>
              </a:ext>
            </a:extLst>
          </p:cNvPr>
          <p:cNvSpPr/>
          <p:nvPr userDrawn="1"/>
        </p:nvSpPr>
        <p:spPr bwMode="auto">
          <a:xfrm>
            <a:off x="-1" y="365124"/>
            <a:ext cx="12191999" cy="1260000"/>
          </a:xfrm>
          <a:prstGeom prst="rect">
            <a:avLst/>
          </a:prstGeom>
          <a:solidFill>
            <a:schemeClr val="accent1">
              <a:lumMod val="20000"/>
              <a:lumOff val="80000"/>
            </a:schemeClr>
          </a:solidFill>
          <a:ln w="190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200" b="0" i="0" u="none" strike="noStrike" cap="none" normalizeH="0" baseline="0">
              <a:ln>
                <a:noFill/>
              </a:ln>
              <a:solidFill>
                <a:schemeClr val="tx1"/>
              </a:solidFill>
              <a:effectLst/>
              <a:latin typeface="Arial" pitchFamily="34" charset="0"/>
              <a:ea typeface="ＭＳ Ｐゴシック" pitchFamily="-110" charset="-128"/>
            </a:endParaRPr>
          </a:p>
        </p:txBody>
      </p:sp>
      <p:sp>
        <p:nvSpPr>
          <p:cNvPr id="12" name="Rechteck 11">
            <a:extLst>
              <a:ext uri="{FF2B5EF4-FFF2-40B4-BE49-F238E27FC236}">
                <a16:creationId xmlns:a16="http://schemas.microsoft.com/office/drawing/2014/main" id="{5B49B422-F709-4988-A074-2C5590B6E780}"/>
              </a:ext>
            </a:extLst>
          </p:cNvPr>
          <p:cNvSpPr/>
          <p:nvPr userDrawn="1"/>
        </p:nvSpPr>
        <p:spPr bwMode="auto">
          <a:xfrm>
            <a:off x="169818" y="365124"/>
            <a:ext cx="1260000" cy="1260000"/>
          </a:xfrm>
          <a:prstGeom prst="rect">
            <a:avLst/>
          </a:prstGeom>
          <a:solidFill>
            <a:schemeClr val="tx2">
              <a:lumMod val="40000"/>
              <a:lumOff val="60000"/>
            </a:schemeClr>
          </a:solidFill>
          <a:ln w="190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200" b="0" i="0" u="none" strike="noStrike" cap="none" normalizeH="0" baseline="0">
              <a:ln>
                <a:noFill/>
              </a:ln>
              <a:solidFill>
                <a:schemeClr val="tx1"/>
              </a:solidFill>
              <a:effectLst/>
              <a:latin typeface="Arial" pitchFamily="34" charset="0"/>
              <a:ea typeface="ＭＳ Ｐゴシック" pitchFamily="-110" charset="-128"/>
            </a:endParaRPr>
          </a:p>
        </p:txBody>
      </p:sp>
      <p:cxnSp>
        <p:nvCxnSpPr>
          <p:cNvPr id="15" name="Gerader Verbinder 14">
            <a:extLst>
              <a:ext uri="{FF2B5EF4-FFF2-40B4-BE49-F238E27FC236}">
                <a16:creationId xmlns:a16="http://schemas.microsoft.com/office/drawing/2014/main" id="{E1AB3F79-B538-40E1-B0D6-537295416E35}"/>
              </a:ext>
            </a:extLst>
          </p:cNvPr>
          <p:cNvCxnSpPr>
            <a:cxnSpLocks/>
          </p:cNvCxnSpPr>
          <p:nvPr userDrawn="1"/>
        </p:nvCxnSpPr>
        <p:spPr>
          <a:xfrm>
            <a:off x="0" y="1625124"/>
            <a:ext cx="12192000" cy="0"/>
          </a:xfrm>
          <a:prstGeom prst="line">
            <a:avLst/>
          </a:prstGeom>
          <a:ln w="19050">
            <a:solidFill>
              <a:schemeClr val="tx1"/>
            </a:solidFill>
          </a:ln>
        </p:spPr>
        <p:style>
          <a:lnRef idx="1">
            <a:schemeClr val="dk1"/>
          </a:lnRef>
          <a:fillRef idx="0">
            <a:schemeClr val="dk1"/>
          </a:fillRef>
          <a:effectRef idx="0">
            <a:schemeClr val="dk1"/>
          </a:effectRef>
          <a:fontRef idx="minor">
            <a:schemeClr val="tx1"/>
          </a:fontRef>
        </p:style>
      </p:cxnSp>
      <p:sp>
        <p:nvSpPr>
          <p:cNvPr id="11" name="Titel 11">
            <a:extLst>
              <a:ext uri="{FF2B5EF4-FFF2-40B4-BE49-F238E27FC236}">
                <a16:creationId xmlns:a16="http://schemas.microsoft.com/office/drawing/2014/main" id="{884B122A-D463-49D8-B467-E8B9A9FE66D9}"/>
              </a:ext>
            </a:extLst>
          </p:cNvPr>
          <p:cNvSpPr>
            <a:spLocks noGrp="1"/>
          </p:cNvSpPr>
          <p:nvPr>
            <p:ph type="title"/>
          </p:nvPr>
        </p:nvSpPr>
        <p:spPr>
          <a:xfrm>
            <a:off x="1599636" y="365123"/>
            <a:ext cx="10592363" cy="1259995"/>
          </a:xfrm>
          <a:prstGeom prst="rect">
            <a:avLst/>
          </a:prstGeom>
        </p:spPr>
        <p:txBody>
          <a:bodyPr anchor="ctr">
            <a:normAutofit/>
          </a:bodyPr>
          <a:lstStyle>
            <a:lvl1pPr>
              <a:lnSpc>
                <a:spcPct val="100000"/>
              </a:lnSpc>
              <a:defRPr sz="4000" b="1"/>
            </a:lvl1pPr>
          </a:lstStyle>
          <a:p>
            <a:r>
              <a:rPr lang="de-DE" dirty="0"/>
              <a:t>Mastertitelformat</a:t>
            </a:r>
            <a:endParaRPr lang="de-DE" sz="2600" b="0" dirty="0"/>
          </a:p>
        </p:txBody>
      </p:sp>
      <p:sp>
        <p:nvSpPr>
          <p:cNvPr id="21" name="Datumsplatzhalter 3">
            <a:extLst>
              <a:ext uri="{FF2B5EF4-FFF2-40B4-BE49-F238E27FC236}">
                <a16:creationId xmlns:a16="http://schemas.microsoft.com/office/drawing/2014/main" id="{3FCD4C5A-37F2-4837-9510-092FFE04D0A8}"/>
              </a:ext>
            </a:extLst>
          </p:cNvPr>
          <p:cNvSpPr>
            <a:spLocks noGrp="1"/>
          </p:cNvSpPr>
          <p:nvPr>
            <p:ph type="dt" sz="half" idx="2"/>
          </p:nvPr>
        </p:nvSpPr>
        <p:spPr>
          <a:xfrm>
            <a:off x="241299" y="6492875"/>
            <a:ext cx="1620000" cy="228600"/>
          </a:xfrm>
          <a:prstGeom prst="rect">
            <a:avLst/>
          </a:prstGeom>
        </p:spPr>
        <p:txBody>
          <a:bodyPr vert="horz" lIns="91440" tIns="45720" rIns="91440" bIns="45720" rtlCol="0" anchor="ctr"/>
          <a:lstStyle>
            <a:lvl1pPr algn="l">
              <a:defRPr sz="1050">
                <a:solidFill>
                  <a:schemeClr val="tx1">
                    <a:tint val="75000"/>
                  </a:schemeClr>
                </a:solidFill>
                <a:latin typeface="Arial" panose="020B0604020202020204" pitchFamily="34" charset="0"/>
                <a:cs typeface="Arial" panose="020B0604020202020204" pitchFamily="34" charset="0"/>
              </a:defRPr>
            </a:lvl1pPr>
          </a:lstStyle>
          <a:p>
            <a:endParaRPr lang="de-DE" dirty="0"/>
          </a:p>
        </p:txBody>
      </p:sp>
      <p:sp>
        <p:nvSpPr>
          <p:cNvPr id="22" name="Fußzeilenplatzhalter 4">
            <a:extLst>
              <a:ext uri="{FF2B5EF4-FFF2-40B4-BE49-F238E27FC236}">
                <a16:creationId xmlns:a16="http://schemas.microsoft.com/office/drawing/2014/main" id="{DF6A4948-5F29-45C7-8622-B83C953FE871}"/>
              </a:ext>
            </a:extLst>
          </p:cNvPr>
          <p:cNvSpPr>
            <a:spLocks noGrp="1"/>
          </p:cNvSpPr>
          <p:nvPr>
            <p:ph type="ftr" sz="quarter" idx="3"/>
          </p:nvPr>
        </p:nvSpPr>
        <p:spPr>
          <a:xfrm>
            <a:off x="2136000" y="6492873"/>
            <a:ext cx="7920000" cy="228601"/>
          </a:xfrm>
          <a:prstGeom prst="rect">
            <a:avLst/>
          </a:prstGeom>
        </p:spPr>
        <p:txBody>
          <a:bodyPr vert="horz" lIns="91440" tIns="45720" rIns="91440" bIns="45720" rtlCol="0" anchor="ctr"/>
          <a:lstStyle>
            <a:lvl1pPr algn="ctr">
              <a:defRPr sz="1050" b="0">
                <a:solidFill>
                  <a:schemeClr val="tx1">
                    <a:tint val="75000"/>
                  </a:schemeClr>
                </a:solidFill>
                <a:latin typeface="Arial" panose="020B0604020202020204" pitchFamily="34" charset="0"/>
                <a:cs typeface="Arial" panose="020B0604020202020204" pitchFamily="34" charset="0"/>
              </a:defRPr>
            </a:lvl1pPr>
          </a:lstStyle>
          <a:p>
            <a:r>
              <a:rPr lang="en-US" dirty="0"/>
              <a:t>Teaching Notes: Scientific Research in Information Systems (2</a:t>
            </a:r>
            <a:r>
              <a:rPr lang="en-US" baseline="30000" dirty="0"/>
              <a:t>nd</a:t>
            </a:r>
            <a:r>
              <a:rPr lang="en-US" dirty="0"/>
              <a:t> edition) ~ © Copyright 2021 Jan Recker. All Rights Reserved. ~</a:t>
            </a:r>
            <a:endParaRPr lang="de-DE" dirty="0"/>
          </a:p>
        </p:txBody>
      </p:sp>
      <p:sp>
        <p:nvSpPr>
          <p:cNvPr id="23" name="Foliennummernplatzhalter 5">
            <a:extLst>
              <a:ext uri="{FF2B5EF4-FFF2-40B4-BE49-F238E27FC236}">
                <a16:creationId xmlns:a16="http://schemas.microsoft.com/office/drawing/2014/main" id="{8B6C9457-1637-463B-A5C2-27097177FB37}"/>
              </a:ext>
            </a:extLst>
          </p:cNvPr>
          <p:cNvSpPr>
            <a:spLocks noGrp="1"/>
          </p:cNvSpPr>
          <p:nvPr>
            <p:ph type="sldNum" sz="quarter" idx="4"/>
          </p:nvPr>
        </p:nvSpPr>
        <p:spPr>
          <a:xfrm>
            <a:off x="10330700" y="6492874"/>
            <a:ext cx="1619999" cy="228601"/>
          </a:xfrm>
          <a:prstGeom prst="rect">
            <a:avLst/>
          </a:prstGeom>
        </p:spPr>
        <p:txBody>
          <a:bodyPr vert="horz" lIns="91440" tIns="45720" rIns="91440" bIns="45720" rtlCol="0" anchor="ctr"/>
          <a:lstStyle>
            <a:lvl1pPr algn="r">
              <a:defRPr sz="1050">
                <a:solidFill>
                  <a:schemeClr val="tx1">
                    <a:tint val="75000"/>
                  </a:schemeClr>
                </a:solidFill>
                <a:latin typeface="Arial" panose="020B0604020202020204" pitchFamily="34" charset="0"/>
                <a:cs typeface="Arial" panose="020B0604020202020204" pitchFamily="34" charset="0"/>
              </a:defRPr>
            </a:lvl1pPr>
          </a:lstStyle>
          <a:p>
            <a:fld id="{48195EE2-BBDB-4836-A200-C62792C76FA9}" type="slidenum">
              <a:rPr lang="de-DE" smtClean="0"/>
              <a:pPr/>
              <a:t>‹Nr.›</a:t>
            </a:fld>
            <a:endParaRPr lang="de-DE" dirty="0"/>
          </a:p>
        </p:txBody>
      </p:sp>
      <p:sp>
        <p:nvSpPr>
          <p:cNvPr id="13" name="Inhaltsplatzhalter 3">
            <a:extLst>
              <a:ext uri="{FF2B5EF4-FFF2-40B4-BE49-F238E27FC236}">
                <a16:creationId xmlns:a16="http://schemas.microsoft.com/office/drawing/2014/main" id="{595DE736-2157-4E56-BE1A-5B6B761A19B1}"/>
              </a:ext>
            </a:extLst>
          </p:cNvPr>
          <p:cNvSpPr>
            <a:spLocks noGrp="1"/>
          </p:cNvSpPr>
          <p:nvPr>
            <p:ph sz="quarter" idx="11"/>
          </p:nvPr>
        </p:nvSpPr>
        <p:spPr>
          <a:xfrm>
            <a:off x="627017" y="1998616"/>
            <a:ext cx="11323683" cy="4337097"/>
          </a:xfrm>
        </p:spPr>
        <p:txBody>
          <a:bodyPr/>
          <a:lstStyle>
            <a:lvl1pPr marL="270000" indent="-270000">
              <a:lnSpc>
                <a:spcPct val="90000"/>
              </a:lnSpc>
              <a:spcBef>
                <a:spcPts val="1800"/>
              </a:spcBef>
              <a:spcAft>
                <a:spcPts val="300"/>
              </a:spcAft>
              <a:buFont typeface="Wingdings" panose="05000000000000000000" pitchFamily="2" charset="2"/>
              <a:buChar char="§"/>
              <a:defRPr sz="2400"/>
            </a:lvl1pPr>
            <a:lvl2pPr marL="685800" indent="-270000">
              <a:spcBef>
                <a:spcPts val="300"/>
              </a:spcBef>
              <a:spcAft>
                <a:spcPts val="300"/>
              </a:spcAft>
              <a:buFont typeface="Wingdings" panose="05000000000000000000" pitchFamily="2" charset="2"/>
              <a:buChar char="§"/>
              <a:defRPr sz="2200"/>
            </a:lvl2pPr>
            <a:lvl3pPr marL="1143000" indent="-270000">
              <a:spcBef>
                <a:spcPts val="300"/>
              </a:spcBef>
              <a:spcAft>
                <a:spcPts val="600"/>
              </a:spcAft>
              <a:buFont typeface="Wingdings" panose="05000000000000000000" pitchFamily="2" charset="2"/>
              <a:buChar char="§"/>
              <a:defRPr/>
            </a:lvl3pPr>
            <a:lvl4pPr marL="1600200" indent="-270000">
              <a:spcBef>
                <a:spcPts val="0"/>
              </a:spcBef>
              <a:spcAft>
                <a:spcPts val="600"/>
              </a:spcAft>
              <a:buFont typeface="Wingdings" panose="05000000000000000000" pitchFamily="2" charset="2"/>
              <a:buChar char="§"/>
              <a:defRPr/>
            </a:lvl4pPr>
            <a:lvl5pPr marL="2057400" indent="-270000">
              <a:spcBef>
                <a:spcPts val="0"/>
              </a:spcBef>
              <a:spcAft>
                <a:spcPts val="600"/>
              </a:spcAft>
              <a:buFont typeface="Wingdings" panose="05000000000000000000" pitchFamily="2" charset="2"/>
              <a:buChar char="§"/>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39617737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517EA3A-9042-49B8-82DF-4E00A7A54B40}"/>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70E25F51-C8BD-4CA3-A659-387679CDEA2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10" name="Rechteck 9">
            <a:extLst>
              <a:ext uri="{FF2B5EF4-FFF2-40B4-BE49-F238E27FC236}">
                <a16:creationId xmlns:a16="http://schemas.microsoft.com/office/drawing/2014/main" id="{886F99D6-36C5-4DA5-A36D-783A7FD8FCB5}"/>
              </a:ext>
            </a:extLst>
          </p:cNvPr>
          <p:cNvSpPr/>
          <p:nvPr userDrawn="1"/>
        </p:nvSpPr>
        <p:spPr bwMode="auto">
          <a:xfrm>
            <a:off x="-1" y="365124"/>
            <a:ext cx="12191999" cy="1260000"/>
          </a:xfrm>
          <a:prstGeom prst="rect">
            <a:avLst/>
          </a:prstGeom>
          <a:solidFill>
            <a:schemeClr val="accent1">
              <a:lumMod val="20000"/>
              <a:lumOff val="80000"/>
            </a:schemeClr>
          </a:solidFill>
          <a:ln w="190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200" b="0" i="0" u="none" strike="noStrike" cap="none" normalizeH="0" baseline="0">
              <a:ln>
                <a:noFill/>
              </a:ln>
              <a:solidFill>
                <a:schemeClr val="tx1"/>
              </a:solidFill>
              <a:effectLst/>
              <a:latin typeface="Arial" pitchFamily="34" charset="0"/>
              <a:ea typeface="ＭＳ Ｐゴシック" pitchFamily="-110" charset="-128"/>
            </a:endParaRPr>
          </a:p>
        </p:txBody>
      </p:sp>
      <p:sp>
        <p:nvSpPr>
          <p:cNvPr id="11" name="Rechteck 10">
            <a:extLst>
              <a:ext uri="{FF2B5EF4-FFF2-40B4-BE49-F238E27FC236}">
                <a16:creationId xmlns:a16="http://schemas.microsoft.com/office/drawing/2014/main" id="{96E01C9C-934B-4A19-B7D1-D8ABF62FBA36}"/>
              </a:ext>
            </a:extLst>
          </p:cNvPr>
          <p:cNvSpPr/>
          <p:nvPr userDrawn="1"/>
        </p:nvSpPr>
        <p:spPr bwMode="auto">
          <a:xfrm>
            <a:off x="169818" y="365124"/>
            <a:ext cx="1260000" cy="1260000"/>
          </a:xfrm>
          <a:prstGeom prst="rect">
            <a:avLst/>
          </a:prstGeom>
          <a:solidFill>
            <a:schemeClr val="tx2">
              <a:lumMod val="40000"/>
              <a:lumOff val="60000"/>
            </a:schemeClr>
          </a:solidFill>
          <a:ln w="190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200" b="0" i="0" u="none" strike="noStrike" cap="none" normalizeH="0" baseline="0">
              <a:ln>
                <a:noFill/>
              </a:ln>
              <a:solidFill>
                <a:schemeClr val="tx1"/>
              </a:solidFill>
              <a:effectLst/>
              <a:latin typeface="Arial" pitchFamily="34" charset="0"/>
              <a:ea typeface="ＭＳ Ｐゴシック" pitchFamily="-110" charset="-128"/>
            </a:endParaRPr>
          </a:p>
        </p:txBody>
      </p:sp>
      <p:cxnSp>
        <p:nvCxnSpPr>
          <p:cNvPr id="12" name="Gerader Verbinder 11">
            <a:extLst>
              <a:ext uri="{FF2B5EF4-FFF2-40B4-BE49-F238E27FC236}">
                <a16:creationId xmlns:a16="http://schemas.microsoft.com/office/drawing/2014/main" id="{D1F9ACAE-0D93-45B1-B2B9-3E99BF4B2E1D}"/>
              </a:ext>
            </a:extLst>
          </p:cNvPr>
          <p:cNvCxnSpPr>
            <a:cxnSpLocks/>
          </p:cNvCxnSpPr>
          <p:nvPr userDrawn="1"/>
        </p:nvCxnSpPr>
        <p:spPr>
          <a:xfrm>
            <a:off x="0" y="1625124"/>
            <a:ext cx="12192000" cy="0"/>
          </a:xfrm>
          <a:prstGeom prst="line">
            <a:avLst/>
          </a:prstGeom>
          <a:ln w="19050">
            <a:solidFill>
              <a:schemeClr val="tx1"/>
            </a:solidFill>
          </a:ln>
        </p:spPr>
        <p:style>
          <a:lnRef idx="1">
            <a:schemeClr val="dk1"/>
          </a:lnRef>
          <a:fillRef idx="0">
            <a:schemeClr val="dk1"/>
          </a:fillRef>
          <a:effectRef idx="0">
            <a:schemeClr val="dk1"/>
          </a:effectRef>
          <a:fontRef idx="minor">
            <a:schemeClr val="tx1"/>
          </a:fontRef>
        </p:style>
      </p:cxnSp>
      <p:sp>
        <p:nvSpPr>
          <p:cNvPr id="19" name="Datumsplatzhalter 3">
            <a:extLst>
              <a:ext uri="{FF2B5EF4-FFF2-40B4-BE49-F238E27FC236}">
                <a16:creationId xmlns:a16="http://schemas.microsoft.com/office/drawing/2014/main" id="{D7EC9E8B-03C3-4E6B-A134-B0C44E8BAF0A}"/>
              </a:ext>
            </a:extLst>
          </p:cNvPr>
          <p:cNvSpPr>
            <a:spLocks noGrp="1"/>
          </p:cNvSpPr>
          <p:nvPr>
            <p:ph type="dt" sz="half" idx="2"/>
          </p:nvPr>
        </p:nvSpPr>
        <p:spPr>
          <a:xfrm>
            <a:off x="241299" y="6492875"/>
            <a:ext cx="1620000" cy="228600"/>
          </a:xfrm>
          <a:prstGeom prst="rect">
            <a:avLst/>
          </a:prstGeom>
        </p:spPr>
        <p:txBody>
          <a:bodyPr vert="horz" lIns="91440" tIns="45720" rIns="91440" bIns="45720" rtlCol="0" anchor="ctr"/>
          <a:lstStyle>
            <a:lvl1pPr algn="l">
              <a:defRPr sz="1050">
                <a:solidFill>
                  <a:schemeClr val="tx1">
                    <a:tint val="75000"/>
                  </a:schemeClr>
                </a:solidFill>
                <a:latin typeface="Arial" panose="020B0604020202020204" pitchFamily="34" charset="0"/>
                <a:cs typeface="Arial" panose="020B0604020202020204" pitchFamily="34" charset="0"/>
              </a:defRPr>
            </a:lvl1pPr>
          </a:lstStyle>
          <a:p>
            <a:endParaRPr lang="de-DE" dirty="0"/>
          </a:p>
        </p:txBody>
      </p:sp>
      <p:sp>
        <p:nvSpPr>
          <p:cNvPr id="20" name="Fußzeilenplatzhalter 4">
            <a:extLst>
              <a:ext uri="{FF2B5EF4-FFF2-40B4-BE49-F238E27FC236}">
                <a16:creationId xmlns:a16="http://schemas.microsoft.com/office/drawing/2014/main" id="{A50760C6-BC5B-4BC4-9A18-7EC9626D6753}"/>
              </a:ext>
            </a:extLst>
          </p:cNvPr>
          <p:cNvSpPr>
            <a:spLocks noGrp="1"/>
          </p:cNvSpPr>
          <p:nvPr>
            <p:ph type="ftr" sz="quarter" idx="3"/>
          </p:nvPr>
        </p:nvSpPr>
        <p:spPr>
          <a:xfrm>
            <a:off x="2136000" y="6492873"/>
            <a:ext cx="7920000" cy="228601"/>
          </a:xfrm>
          <a:prstGeom prst="rect">
            <a:avLst/>
          </a:prstGeom>
        </p:spPr>
        <p:txBody>
          <a:bodyPr vert="horz" lIns="91440" tIns="45720" rIns="91440" bIns="45720" rtlCol="0" anchor="ctr"/>
          <a:lstStyle>
            <a:lvl1pPr algn="ctr">
              <a:defRPr sz="1050" b="0">
                <a:solidFill>
                  <a:schemeClr val="tx1">
                    <a:tint val="75000"/>
                  </a:schemeClr>
                </a:solidFill>
                <a:latin typeface="Arial" panose="020B0604020202020204" pitchFamily="34" charset="0"/>
                <a:cs typeface="Arial" panose="020B0604020202020204" pitchFamily="34" charset="0"/>
              </a:defRPr>
            </a:lvl1pPr>
          </a:lstStyle>
          <a:p>
            <a:r>
              <a:rPr lang="en-US" dirty="0"/>
              <a:t>Teaching Notes: Scientific Research in Information Systems (2</a:t>
            </a:r>
            <a:r>
              <a:rPr lang="en-US" baseline="30000" dirty="0"/>
              <a:t>nd</a:t>
            </a:r>
            <a:r>
              <a:rPr lang="en-US" dirty="0"/>
              <a:t> edition) ~ © Copyright 2021 Jan Recker. All Rights Reserved. ~</a:t>
            </a:r>
            <a:endParaRPr lang="de-DE" dirty="0"/>
          </a:p>
        </p:txBody>
      </p:sp>
      <p:sp>
        <p:nvSpPr>
          <p:cNvPr id="21" name="Foliennummernplatzhalter 5">
            <a:extLst>
              <a:ext uri="{FF2B5EF4-FFF2-40B4-BE49-F238E27FC236}">
                <a16:creationId xmlns:a16="http://schemas.microsoft.com/office/drawing/2014/main" id="{27C91F0B-B5D2-4273-B386-08C1364AAFA0}"/>
              </a:ext>
            </a:extLst>
          </p:cNvPr>
          <p:cNvSpPr>
            <a:spLocks noGrp="1"/>
          </p:cNvSpPr>
          <p:nvPr>
            <p:ph type="sldNum" sz="quarter" idx="4"/>
          </p:nvPr>
        </p:nvSpPr>
        <p:spPr>
          <a:xfrm>
            <a:off x="10330700" y="6492874"/>
            <a:ext cx="1619999" cy="228601"/>
          </a:xfrm>
          <a:prstGeom prst="rect">
            <a:avLst/>
          </a:prstGeom>
        </p:spPr>
        <p:txBody>
          <a:bodyPr vert="horz" lIns="91440" tIns="45720" rIns="91440" bIns="45720" rtlCol="0" anchor="ctr"/>
          <a:lstStyle>
            <a:lvl1pPr algn="r">
              <a:defRPr sz="1050">
                <a:solidFill>
                  <a:schemeClr val="tx1">
                    <a:tint val="75000"/>
                  </a:schemeClr>
                </a:solidFill>
                <a:latin typeface="Arial" panose="020B0604020202020204" pitchFamily="34" charset="0"/>
                <a:cs typeface="Arial" panose="020B0604020202020204" pitchFamily="34" charset="0"/>
              </a:defRPr>
            </a:lvl1pPr>
          </a:lstStyle>
          <a:p>
            <a:fld id="{48195EE2-BBDB-4836-A200-C62792C76FA9}" type="slidenum">
              <a:rPr lang="de-DE" smtClean="0"/>
              <a:pPr/>
              <a:t>‹Nr.›</a:t>
            </a:fld>
            <a:endParaRPr lang="de-DE" dirty="0"/>
          </a:p>
        </p:txBody>
      </p:sp>
    </p:spTree>
    <p:extLst>
      <p:ext uri="{BB962C8B-B14F-4D97-AF65-F5344CB8AC3E}">
        <p14:creationId xmlns:p14="http://schemas.microsoft.com/office/powerpoint/2010/main" val="34076699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14" name="Datumsplatzhalter 3">
            <a:extLst>
              <a:ext uri="{FF2B5EF4-FFF2-40B4-BE49-F238E27FC236}">
                <a16:creationId xmlns:a16="http://schemas.microsoft.com/office/drawing/2014/main" id="{CB505240-77B1-4ADB-A53F-733665745A18}"/>
              </a:ext>
            </a:extLst>
          </p:cNvPr>
          <p:cNvSpPr>
            <a:spLocks noGrp="1"/>
          </p:cNvSpPr>
          <p:nvPr>
            <p:ph type="dt" sz="half" idx="10"/>
          </p:nvPr>
        </p:nvSpPr>
        <p:spPr>
          <a:xfrm>
            <a:off x="241299" y="6492875"/>
            <a:ext cx="1620000" cy="228600"/>
          </a:xfrm>
          <a:prstGeom prst="rect">
            <a:avLst/>
          </a:prstGeom>
        </p:spPr>
        <p:txBody>
          <a:bodyPr vert="horz" lIns="91440" tIns="45720" rIns="91440" bIns="45720" rtlCol="0" anchor="ctr"/>
          <a:lstStyle>
            <a:lvl1pPr algn="l">
              <a:defRPr sz="1050">
                <a:solidFill>
                  <a:schemeClr val="tx1">
                    <a:tint val="75000"/>
                  </a:schemeClr>
                </a:solidFill>
                <a:latin typeface="Arial" panose="020B0604020202020204" pitchFamily="34" charset="0"/>
                <a:cs typeface="Arial" panose="020B0604020202020204" pitchFamily="34" charset="0"/>
              </a:defRPr>
            </a:lvl1pPr>
          </a:lstStyle>
          <a:p>
            <a:endParaRPr lang="de-DE" dirty="0"/>
          </a:p>
        </p:txBody>
      </p:sp>
      <p:sp>
        <p:nvSpPr>
          <p:cNvPr id="15" name="Fußzeilenplatzhalter 4">
            <a:extLst>
              <a:ext uri="{FF2B5EF4-FFF2-40B4-BE49-F238E27FC236}">
                <a16:creationId xmlns:a16="http://schemas.microsoft.com/office/drawing/2014/main" id="{CED05FFF-CF6A-4C9A-84DD-6549C926D5BC}"/>
              </a:ext>
            </a:extLst>
          </p:cNvPr>
          <p:cNvSpPr>
            <a:spLocks noGrp="1"/>
          </p:cNvSpPr>
          <p:nvPr>
            <p:ph type="ftr" sz="quarter" idx="3"/>
          </p:nvPr>
        </p:nvSpPr>
        <p:spPr>
          <a:xfrm>
            <a:off x="2136000" y="6492873"/>
            <a:ext cx="7920000" cy="228601"/>
          </a:xfrm>
          <a:prstGeom prst="rect">
            <a:avLst/>
          </a:prstGeom>
        </p:spPr>
        <p:txBody>
          <a:bodyPr vert="horz" lIns="91440" tIns="45720" rIns="91440" bIns="45720" rtlCol="0" anchor="ctr"/>
          <a:lstStyle>
            <a:lvl1pPr algn="ctr">
              <a:defRPr sz="1050" b="0">
                <a:solidFill>
                  <a:schemeClr val="tx1">
                    <a:tint val="75000"/>
                  </a:schemeClr>
                </a:solidFill>
                <a:latin typeface="Arial" panose="020B0604020202020204" pitchFamily="34" charset="0"/>
                <a:cs typeface="Arial" panose="020B0604020202020204" pitchFamily="34" charset="0"/>
              </a:defRPr>
            </a:lvl1pPr>
          </a:lstStyle>
          <a:p>
            <a:r>
              <a:rPr lang="en-US" dirty="0"/>
              <a:t>Teaching Notes: Scientific Research in Information Systems (2</a:t>
            </a:r>
            <a:r>
              <a:rPr lang="en-US" baseline="30000" dirty="0"/>
              <a:t>nd</a:t>
            </a:r>
            <a:r>
              <a:rPr lang="en-US" dirty="0"/>
              <a:t> edition) ~ © Copyright 2021 Jan Recker. All Rights Reserved. ~</a:t>
            </a:r>
            <a:endParaRPr lang="de-DE" dirty="0"/>
          </a:p>
        </p:txBody>
      </p:sp>
      <p:sp>
        <p:nvSpPr>
          <p:cNvPr id="16" name="Foliennummernplatzhalter 5">
            <a:extLst>
              <a:ext uri="{FF2B5EF4-FFF2-40B4-BE49-F238E27FC236}">
                <a16:creationId xmlns:a16="http://schemas.microsoft.com/office/drawing/2014/main" id="{139F2102-2701-4E63-96CD-D13111477BEB}"/>
              </a:ext>
            </a:extLst>
          </p:cNvPr>
          <p:cNvSpPr>
            <a:spLocks noGrp="1"/>
          </p:cNvSpPr>
          <p:nvPr>
            <p:ph type="sldNum" sz="quarter" idx="4"/>
          </p:nvPr>
        </p:nvSpPr>
        <p:spPr>
          <a:xfrm>
            <a:off x="10330700" y="6492874"/>
            <a:ext cx="1619999" cy="228601"/>
          </a:xfrm>
          <a:prstGeom prst="rect">
            <a:avLst/>
          </a:prstGeom>
        </p:spPr>
        <p:txBody>
          <a:bodyPr vert="horz" lIns="91440" tIns="45720" rIns="91440" bIns="45720" rtlCol="0" anchor="ctr"/>
          <a:lstStyle>
            <a:lvl1pPr algn="r">
              <a:defRPr sz="1050">
                <a:solidFill>
                  <a:schemeClr val="tx1">
                    <a:tint val="75000"/>
                  </a:schemeClr>
                </a:solidFill>
                <a:latin typeface="Arial" panose="020B0604020202020204" pitchFamily="34" charset="0"/>
                <a:cs typeface="Arial" panose="020B0604020202020204" pitchFamily="34" charset="0"/>
              </a:defRPr>
            </a:lvl1pPr>
          </a:lstStyle>
          <a:p>
            <a:fld id="{48195EE2-BBDB-4836-A200-C62792C76FA9}" type="slidenum">
              <a:rPr lang="de-DE" smtClean="0"/>
              <a:pPr/>
              <a:t>‹Nr.›</a:t>
            </a:fld>
            <a:endParaRPr lang="de-DE" dirty="0"/>
          </a:p>
        </p:txBody>
      </p:sp>
      <p:sp>
        <p:nvSpPr>
          <p:cNvPr id="18" name="Rechteck 17">
            <a:extLst>
              <a:ext uri="{FF2B5EF4-FFF2-40B4-BE49-F238E27FC236}">
                <a16:creationId xmlns:a16="http://schemas.microsoft.com/office/drawing/2014/main" id="{5F2EEA37-5636-4573-B2C0-B2143DB82629}"/>
              </a:ext>
            </a:extLst>
          </p:cNvPr>
          <p:cNvSpPr/>
          <p:nvPr userDrawn="1"/>
        </p:nvSpPr>
        <p:spPr bwMode="auto">
          <a:xfrm>
            <a:off x="-1" y="365124"/>
            <a:ext cx="12191999" cy="1260000"/>
          </a:xfrm>
          <a:prstGeom prst="rect">
            <a:avLst/>
          </a:prstGeom>
          <a:solidFill>
            <a:schemeClr val="accent1">
              <a:lumMod val="20000"/>
              <a:lumOff val="80000"/>
            </a:schemeClr>
          </a:solidFill>
          <a:ln w="190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200" b="0" i="0" u="none" strike="noStrike" cap="none" normalizeH="0" baseline="0">
              <a:ln>
                <a:noFill/>
              </a:ln>
              <a:solidFill>
                <a:schemeClr val="tx1"/>
              </a:solidFill>
              <a:effectLst/>
              <a:latin typeface="Arial" pitchFamily="34" charset="0"/>
              <a:ea typeface="ＭＳ Ｐゴシック" pitchFamily="-110" charset="-128"/>
            </a:endParaRPr>
          </a:p>
        </p:txBody>
      </p:sp>
      <p:sp>
        <p:nvSpPr>
          <p:cNvPr id="19" name="Rechteck 18">
            <a:extLst>
              <a:ext uri="{FF2B5EF4-FFF2-40B4-BE49-F238E27FC236}">
                <a16:creationId xmlns:a16="http://schemas.microsoft.com/office/drawing/2014/main" id="{C1EE66F2-73A1-4447-B7CE-4C12A4397504}"/>
              </a:ext>
            </a:extLst>
          </p:cNvPr>
          <p:cNvSpPr/>
          <p:nvPr userDrawn="1"/>
        </p:nvSpPr>
        <p:spPr bwMode="auto">
          <a:xfrm>
            <a:off x="169818" y="365124"/>
            <a:ext cx="1260000" cy="1260000"/>
          </a:xfrm>
          <a:prstGeom prst="rect">
            <a:avLst/>
          </a:prstGeom>
          <a:solidFill>
            <a:schemeClr val="tx2">
              <a:lumMod val="40000"/>
              <a:lumOff val="60000"/>
            </a:schemeClr>
          </a:solidFill>
          <a:ln w="190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200" b="0" i="0" u="none" strike="noStrike" cap="none" normalizeH="0" baseline="0">
              <a:ln>
                <a:noFill/>
              </a:ln>
              <a:solidFill>
                <a:schemeClr val="tx1"/>
              </a:solidFill>
              <a:effectLst/>
              <a:latin typeface="Arial" pitchFamily="34" charset="0"/>
              <a:ea typeface="ＭＳ Ｐゴシック" pitchFamily="-110" charset="-128"/>
            </a:endParaRPr>
          </a:p>
        </p:txBody>
      </p:sp>
      <p:cxnSp>
        <p:nvCxnSpPr>
          <p:cNvPr id="20" name="Gerader Verbinder 19">
            <a:extLst>
              <a:ext uri="{FF2B5EF4-FFF2-40B4-BE49-F238E27FC236}">
                <a16:creationId xmlns:a16="http://schemas.microsoft.com/office/drawing/2014/main" id="{A30D90D3-1EEF-4247-8321-3181A0508C6C}"/>
              </a:ext>
            </a:extLst>
          </p:cNvPr>
          <p:cNvCxnSpPr>
            <a:cxnSpLocks/>
          </p:cNvCxnSpPr>
          <p:nvPr userDrawn="1"/>
        </p:nvCxnSpPr>
        <p:spPr>
          <a:xfrm>
            <a:off x="0" y="1625124"/>
            <a:ext cx="12192000" cy="0"/>
          </a:xfrm>
          <a:prstGeom prst="line">
            <a:avLst/>
          </a:prstGeom>
          <a:ln w="19050">
            <a:solidFill>
              <a:schemeClr val="tx1"/>
            </a:solidFill>
          </a:ln>
        </p:spPr>
        <p:style>
          <a:lnRef idx="1">
            <a:schemeClr val="dk1"/>
          </a:lnRef>
          <a:fillRef idx="0">
            <a:schemeClr val="dk1"/>
          </a:fillRef>
          <a:effectRef idx="0">
            <a:schemeClr val="dk1"/>
          </a:effectRef>
          <a:fontRef idx="minor">
            <a:schemeClr val="tx1"/>
          </a:fontRef>
        </p:style>
      </p:cxnSp>
      <p:sp>
        <p:nvSpPr>
          <p:cNvPr id="21" name="Titel 11">
            <a:extLst>
              <a:ext uri="{FF2B5EF4-FFF2-40B4-BE49-F238E27FC236}">
                <a16:creationId xmlns:a16="http://schemas.microsoft.com/office/drawing/2014/main" id="{756EAD64-B14B-49E2-A47F-877D6EE95348}"/>
              </a:ext>
            </a:extLst>
          </p:cNvPr>
          <p:cNvSpPr>
            <a:spLocks noGrp="1"/>
          </p:cNvSpPr>
          <p:nvPr>
            <p:ph type="title"/>
          </p:nvPr>
        </p:nvSpPr>
        <p:spPr>
          <a:xfrm>
            <a:off x="1599636" y="365123"/>
            <a:ext cx="10592363" cy="868407"/>
          </a:xfrm>
          <a:prstGeom prst="rect">
            <a:avLst/>
          </a:prstGeom>
        </p:spPr>
        <p:txBody>
          <a:bodyPr anchor="ctr">
            <a:normAutofit/>
          </a:bodyPr>
          <a:lstStyle>
            <a:lvl1pPr>
              <a:lnSpc>
                <a:spcPct val="100000"/>
              </a:lnSpc>
              <a:defRPr sz="4000" b="1"/>
            </a:lvl1pPr>
          </a:lstStyle>
          <a:p>
            <a:r>
              <a:rPr lang="de-DE" dirty="0"/>
              <a:t>Mastertitelformat</a:t>
            </a:r>
            <a:endParaRPr lang="de-DE" sz="2600" b="0" dirty="0"/>
          </a:p>
        </p:txBody>
      </p:sp>
      <p:sp>
        <p:nvSpPr>
          <p:cNvPr id="22" name="Inhaltsplatzhalter 2">
            <a:extLst>
              <a:ext uri="{FF2B5EF4-FFF2-40B4-BE49-F238E27FC236}">
                <a16:creationId xmlns:a16="http://schemas.microsoft.com/office/drawing/2014/main" id="{C25C3B0F-60C6-4ABC-8223-6928A723C43A}"/>
              </a:ext>
            </a:extLst>
          </p:cNvPr>
          <p:cNvSpPr>
            <a:spLocks noGrp="1"/>
          </p:cNvSpPr>
          <p:nvPr>
            <p:ph sz="quarter" idx="12" hasCustomPrompt="1"/>
          </p:nvPr>
        </p:nvSpPr>
        <p:spPr>
          <a:xfrm>
            <a:off x="1599636" y="1136478"/>
            <a:ext cx="10592364" cy="470544"/>
          </a:xfrm>
        </p:spPr>
        <p:txBody>
          <a:bodyPr anchor="ctr">
            <a:noAutofit/>
          </a:bodyPr>
          <a:lstStyle>
            <a:lvl1pPr marL="0" indent="0">
              <a:spcBef>
                <a:spcPts val="0"/>
              </a:spcBef>
              <a:buNone/>
              <a:defRPr sz="2600"/>
            </a:lvl1pPr>
            <a:lvl3pPr marL="914400" indent="0">
              <a:buNone/>
              <a:defRPr/>
            </a:lvl3pPr>
            <a:lvl4pPr marL="1371600" indent="0">
              <a:buNone/>
              <a:defRPr/>
            </a:lvl4pPr>
            <a:lvl5pPr marL="1828800" indent="0">
              <a:buNone/>
              <a:defRPr/>
            </a:lvl5pPr>
          </a:lstStyle>
          <a:p>
            <a:pPr lvl="0"/>
            <a:r>
              <a:rPr lang="de-DE" sz="2800" b="0" dirty="0"/>
              <a:t>Untertitel</a:t>
            </a:r>
            <a:endParaRPr lang="de-DE" dirty="0"/>
          </a:p>
        </p:txBody>
      </p:sp>
      <p:sp>
        <p:nvSpPr>
          <p:cNvPr id="23" name="Inhaltsplatzhalter 3">
            <a:extLst>
              <a:ext uri="{FF2B5EF4-FFF2-40B4-BE49-F238E27FC236}">
                <a16:creationId xmlns:a16="http://schemas.microsoft.com/office/drawing/2014/main" id="{11175EE3-F352-4DD9-93BC-7F7186F934C9}"/>
              </a:ext>
            </a:extLst>
          </p:cNvPr>
          <p:cNvSpPr>
            <a:spLocks noGrp="1"/>
          </p:cNvSpPr>
          <p:nvPr>
            <p:ph sz="quarter" idx="11"/>
          </p:nvPr>
        </p:nvSpPr>
        <p:spPr>
          <a:xfrm>
            <a:off x="627017" y="1998616"/>
            <a:ext cx="5468983" cy="4337097"/>
          </a:xfrm>
        </p:spPr>
        <p:txBody>
          <a:bodyPr/>
          <a:lstStyle>
            <a:lvl1pPr marL="270000" indent="-270000">
              <a:lnSpc>
                <a:spcPct val="90000"/>
              </a:lnSpc>
              <a:spcBef>
                <a:spcPts val="1800"/>
              </a:spcBef>
              <a:spcAft>
                <a:spcPts val="300"/>
              </a:spcAft>
              <a:buFont typeface="Wingdings" panose="05000000000000000000" pitchFamily="2" charset="2"/>
              <a:buChar char="§"/>
              <a:defRPr sz="2400"/>
            </a:lvl1pPr>
            <a:lvl2pPr marL="685800" indent="-270000">
              <a:spcBef>
                <a:spcPts val="300"/>
              </a:spcBef>
              <a:spcAft>
                <a:spcPts val="300"/>
              </a:spcAft>
              <a:buFont typeface="Wingdings" panose="05000000000000000000" pitchFamily="2" charset="2"/>
              <a:buChar char="§"/>
              <a:defRPr sz="2200"/>
            </a:lvl2pPr>
            <a:lvl3pPr marL="1143000" indent="-270000">
              <a:spcBef>
                <a:spcPts val="300"/>
              </a:spcBef>
              <a:spcAft>
                <a:spcPts val="600"/>
              </a:spcAft>
              <a:buFont typeface="Wingdings" panose="05000000000000000000" pitchFamily="2" charset="2"/>
              <a:buChar char="§"/>
              <a:defRPr/>
            </a:lvl3pPr>
            <a:lvl4pPr marL="1600200" indent="-270000">
              <a:spcBef>
                <a:spcPts val="0"/>
              </a:spcBef>
              <a:spcAft>
                <a:spcPts val="600"/>
              </a:spcAft>
              <a:buFont typeface="Wingdings" panose="05000000000000000000" pitchFamily="2" charset="2"/>
              <a:buChar char="§"/>
              <a:defRPr/>
            </a:lvl4pPr>
            <a:lvl5pPr marL="2057400" indent="-270000">
              <a:spcBef>
                <a:spcPts val="0"/>
              </a:spcBef>
              <a:spcAft>
                <a:spcPts val="600"/>
              </a:spcAft>
              <a:buFont typeface="Wingdings" panose="05000000000000000000" pitchFamily="2" charset="2"/>
              <a:buChar char="§"/>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4" name="Inhaltsplatzhalter 3">
            <a:extLst>
              <a:ext uri="{FF2B5EF4-FFF2-40B4-BE49-F238E27FC236}">
                <a16:creationId xmlns:a16="http://schemas.microsoft.com/office/drawing/2014/main" id="{28DBA9B8-E06B-42C8-9F02-C5772E9387AD}"/>
              </a:ext>
            </a:extLst>
          </p:cNvPr>
          <p:cNvSpPr>
            <a:spLocks noGrp="1"/>
          </p:cNvSpPr>
          <p:nvPr>
            <p:ph sz="quarter" idx="13"/>
          </p:nvPr>
        </p:nvSpPr>
        <p:spPr>
          <a:xfrm>
            <a:off x="6481716" y="1998615"/>
            <a:ext cx="5468983" cy="4337097"/>
          </a:xfrm>
        </p:spPr>
        <p:txBody>
          <a:bodyPr/>
          <a:lstStyle>
            <a:lvl1pPr marL="270000" indent="-270000">
              <a:lnSpc>
                <a:spcPct val="90000"/>
              </a:lnSpc>
              <a:spcBef>
                <a:spcPts val="1800"/>
              </a:spcBef>
              <a:spcAft>
                <a:spcPts val="300"/>
              </a:spcAft>
              <a:buFont typeface="Wingdings" panose="05000000000000000000" pitchFamily="2" charset="2"/>
              <a:buChar char="§"/>
              <a:defRPr sz="2400"/>
            </a:lvl1pPr>
            <a:lvl2pPr marL="685800" indent="-270000">
              <a:spcBef>
                <a:spcPts val="300"/>
              </a:spcBef>
              <a:spcAft>
                <a:spcPts val="300"/>
              </a:spcAft>
              <a:buFont typeface="Wingdings" panose="05000000000000000000" pitchFamily="2" charset="2"/>
              <a:buChar char="§"/>
              <a:defRPr sz="2200"/>
            </a:lvl2pPr>
            <a:lvl3pPr marL="1143000" indent="-270000">
              <a:spcBef>
                <a:spcPts val="300"/>
              </a:spcBef>
              <a:spcAft>
                <a:spcPts val="600"/>
              </a:spcAft>
              <a:buFont typeface="Wingdings" panose="05000000000000000000" pitchFamily="2" charset="2"/>
              <a:buChar char="§"/>
              <a:defRPr/>
            </a:lvl3pPr>
            <a:lvl4pPr marL="1600200" indent="-270000">
              <a:spcBef>
                <a:spcPts val="0"/>
              </a:spcBef>
              <a:spcAft>
                <a:spcPts val="600"/>
              </a:spcAft>
              <a:buFont typeface="Wingdings" panose="05000000000000000000" pitchFamily="2" charset="2"/>
              <a:buChar char="§"/>
              <a:defRPr/>
            </a:lvl4pPr>
            <a:lvl5pPr marL="2057400" indent="-270000">
              <a:spcBef>
                <a:spcPts val="0"/>
              </a:spcBef>
              <a:spcAft>
                <a:spcPts val="600"/>
              </a:spcAft>
              <a:buFont typeface="Wingdings" panose="05000000000000000000" pitchFamily="2" charset="2"/>
              <a:buChar char="§"/>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4064264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Zwei Inhalte_LANGE_ÜBERSCHRIFTEN">
    <p:spTree>
      <p:nvGrpSpPr>
        <p:cNvPr id="1" name=""/>
        <p:cNvGrpSpPr/>
        <p:nvPr/>
      </p:nvGrpSpPr>
      <p:grpSpPr>
        <a:xfrm>
          <a:off x="0" y="0"/>
          <a:ext cx="0" cy="0"/>
          <a:chOff x="0" y="0"/>
          <a:chExt cx="0" cy="0"/>
        </a:xfrm>
      </p:grpSpPr>
      <p:sp>
        <p:nvSpPr>
          <p:cNvPr id="14" name="Datumsplatzhalter 3">
            <a:extLst>
              <a:ext uri="{FF2B5EF4-FFF2-40B4-BE49-F238E27FC236}">
                <a16:creationId xmlns:a16="http://schemas.microsoft.com/office/drawing/2014/main" id="{CB505240-77B1-4ADB-A53F-733665745A18}"/>
              </a:ext>
            </a:extLst>
          </p:cNvPr>
          <p:cNvSpPr>
            <a:spLocks noGrp="1"/>
          </p:cNvSpPr>
          <p:nvPr>
            <p:ph type="dt" sz="half" idx="10"/>
          </p:nvPr>
        </p:nvSpPr>
        <p:spPr>
          <a:xfrm>
            <a:off x="241299" y="6492875"/>
            <a:ext cx="1620000" cy="228600"/>
          </a:xfrm>
          <a:prstGeom prst="rect">
            <a:avLst/>
          </a:prstGeom>
        </p:spPr>
        <p:txBody>
          <a:bodyPr vert="horz" lIns="91440" tIns="45720" rIns="91440" bIns="45720" rtlCol="0" anchor="ctr"/>
          <a:lstStyle>
            <a:lvl1pPr algn="l">
              <a:defRPr sz="1050">
                <a:solidFill>
                  <a:schemeClr val="tx1">
                    <a:tint val="75000"/>
                  </a:schemeClr>
                </a:solidFill>
                <a:latin typeface="Arial" panose="020B0604020202020204" pitchFamily="34" charset="0"/>
                <a:cs typeface="Arial" panose="020B0604020202020204" pitchFamily="34" charset="0"/>
              </a:defRPr>
            </a:lvl1pPr>
          </a:lstStyle>
          <a:p>
            <a:endParaRPr lang="de-DE" dirty="0"/>
          </a:p>
        </p:txBody>
      </p:sp>
      <p:sp>
        <p:nvSpPr>
          <p:cNvPr id="15" name="Fußzeilenplatzhalter 4">
            <a:extLst>
              <a:ext uri="{FF2B5EF4-FFF2-40B4-BE49-F238E27FC236}">
                <a16:creationId xmlns:a16="http://schemas.microsoft.com/office/drawing/2014/main" id="{CED05FFF-CF6A-4C9A-84DD-6549C926D5BC}"/>
              </a:ext>
            </a:extLst>
          </p:cNvPr>
          <p:cNvSpPr>
            <a:spLocks noGrp="1"/>
          </p:cNvSpPr>
          <p:nvPr>
            <p:ph type="ftr" sz="quarter" idx="3"/>
          </p:nvPr>
        </p:nvSpPr>
        <p:spPr>
          <a:xfrm>
            <a:off x="2136000" y="6492873"/>
            <a:ext cx="7920000" cy="228601"/>
          </a:xfrm>
          <a:prstGeom prst="rect">
            <a:avLst/>
          </a:prstGeom>
        </p:spPr>
        <p:txBody>
          <a:bodyPr vert="horz" lIns="91440" tIns="45720" rIns="91440" bIns="45720" rtlCol="0" anchor="ctr"/>
          <a:lstStyle>
            <a:lvl1pPr algn="ctr">
              <a:defRPr sz="1050" b="0">
                <a:solidFill>
                  <a:schemeClr val="tx1">
                    <a:tint val="75000"/>
                  </a:schemeClr>
                </a:solidFill>
                <a:latin typeface="Arial" panose="020B0604020202020204" pitchFamily="34" charset="0"/>
                <a:cs typeface="Arial" panose="020B0604020202020204" pitchFamily="34" charset="0"/>
              </a:defRPr>
            </a:lvl1pPr>
          </a:lstStyle>
          <a:p>
            <a:r>
              <a:rPr lang="en-US" dirty="0"/>
              <a:t>Teaching Notes: Scientific Research in Information Systems (2</a:t>
            </a:r>
            <a:r>
              <a:rPr lang="en-US" baseline="30000" dirty="0"/>
              <a:t>nd</a:t>
            </a:r>
            <a:r>
              <a:rPr lang="en-US" dirty="0"/>
              <a:t> edition) ~ © Copyright 2021 Jan Recker. All Rights Reserved. ~</a:t>
            </a:r>
            <a:endParaRPr lang="de-DE" dirty="0"/>
          </a:p>
        </p:txBody>
      </p:sp>
      <p:sp>
        <p:nvSpPr>
          <p:cNvPr id="16" name="Foliennummernplatzhalter 5">
            <a:extLst>
              <a:ext uri="{FF2B5EF4-FFF2-40B4-BE49-F238E27FC236}">
                <a16:creationId xmlns:a16="http://schemas.microsoft.com/office/drawing/2014/main" id="{139F2102-2701-4E63-96CD-D13111477BEB}"/>
              </a:ext>
            </a:extLst>
          </p:cNvPr>
          <p:cNvSpPr>
            <a:spLocks noGrp="1"/>
          </p:cNvSpPr>
          <p:nvPr>
            <p:ph type="sldNum" sz="quarter" idx="4"/>
          </p:nvPr>
        </p:nvSpPr>
        <p:spPr>
          <a:xfrm>
            <a:off x="10330700" y="6492874"/>
            <a:ext cx="1619999" cy="228601"/>
          </a:xfrm>
          <a:prstGeom prst="rect">
            <a:avLst/>
          </a:prstGeom>
        </p:spPr>
        <p:txBody>
          <a:bodyPr vert="horz" lIns="91440" tIns="45720" rIns="91440" bIns="45720" rtlCol="0" anchor="ctr"/>
          <a:lstStyle>
            <a:lvl1pPr algn="r">
              <a:defRPr sz="1050">
                <a:solidFill>
                  <a:schemeClr val="tx1">
                    <a:tint val="75000"/>
                  </a:schemeClr>
                </a:solidFill>
                <a:latin typeface="Arial" panose="020B0604020202020204" pitchFamily="34" charset="0"/>
                <a:cs typeface="Arial" panose="020B0604020202020204" pitchFamily="34" charset="0"/>
              </a:defRPr>
            </a:lvl1pPr>
          </a:lstStyle>
          <a:p>
            <a:fld id="{48195EE2-BBDB-4836-A200-C62792C76FA9}" type="slidenum">
              <a:rPr lang="de-DE" smtClean="0"/>
              <a:pPr/>
              <a:t>‹Nr.›</a:t>
            </a:fld>
            <a:endParaRPr lang="de-DE" dirty="0"/>
          </a:p>
        </p:txBody>
      </p:sp>
      <p:sp>
        <p:nvSpPr>
          <p:cNvPr id="23" name="Inhaltsplatzhalter 3">
            <a:extLst>
              <a:ext uri="{FF2B5EF4-FFF2-40B4-BE49-F238E27FC236}">
                <a16:creationId xmlns:a16="http://schemas.microsoft.com/office/drawing/2014/main" id="{11175EE3-F352-4DD9-93BC-7F7186F934C9}"/>
              </a:ext>
            </a:extLst>
          </p:cNvPr>
          <p:cNvSpPr>
            <a:spLocks noGrp="1"/>
          </p:cNvSpPr>
          <p:nvPr>
            <p:ph sz="quarter" idx="11"/>
          </p:nvPr>
        </p:nvSpPr>
        <p:spPr>
          <a:xfrm>
            <a:off x="627017" y="1998616"/>
            <a:ext cx="5468983" cy="4337097"/>
          </a:xfrm>
        </p:spPr>
        <p:txBody>
          <a:bodyPr/>
          <a:lstStyle>
            <a:lvl1pPr marL="270000" indent="-270000">
              <a:lnSpc>
                <a:spcPct val="90000"/>
              </a:lnSpc>
              <a:spcBef>
                <a:spcPts val="1800"/>
              </a:spcBef>
              <a:spcAft>
                <a:spcPts val="300"/>
              </a:spcAft>
              <a:buFont typeface="Wingdings" panose="05000000000000000000" pitchFamily="2" charset="2"/>
              <a:buChar char="§"/>
              <a:defRPr sz="2400"/>
            </a:lvl1pPr>
            <a:lvl2pPr marL="685800" indent="-270000">
              <a:spcBef>
                <a:spcPts val="300"/>
              </a:spcBef>
              <a:spcAft>
                <a:spcPts val="300"/>
              </a:spcAft>
              <a:buFont typeface="Wingdings" panose="05000000000000000000" pitchFamily="2" charset="2"/>
              <a:buChar char="§"/>
              <a:defRPr sz="2200"/>
            </a:lvl2pPr>
            <a:lvl3pPr marL="1143000" indent="-270000">
              <a:spcBef>
                <a:spcPts val="300"/>
              </a:spcBef>
              <a:spcAft>
                <a:spcPts val="600"/>
              </a:spcAft>
              <a:buFont typeface="Wingdings" panose="05000000000000000000" pitchFamily="2" charset="2"/>
              <a:buChar char="§"/>
              <a:defRPr/>
            </a:lvl3pPr>
            <a:lvl4pPr marL="1600200" indent="-270000">
              <a:spcBef>
                <a:spcPts val="0"/>
              </a:spcBef>
              <a:spcAft>
                <a:spcPts val="600"/>
              </a:spcAft>
              <a:buFont typeface="Wingdings" panose="05000000000000000000" pitchFamily="2" charset="2"/>
              <a:buChar char="§"/>
              <a:defRPr/>
            </a:lvl4pPr>
            <a:lvl5pPr marL="2057400" indent="-270000">
              <a:spcBef>
                <a:spcPts val="0"/>
              </a:spcBef>
              <a:spcAft>
                <a:spcPts val="600"/>
              </a:spcAft>
              <a:buFont typeface="Wingdings" panose="05000000000000000000" pitchFamily="2" charset="2"/>
              <a:buChar char="§"/>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4" name="Inhaltsplatzhalter 3">
            <a:extLst>
              <a:ext uri="{FF2B5EF4-FFF2-40B4-BE49-F238E27FC236}">
                <a16:creationId xmlns:a16="http://schemas.microsoft.com/office/drawing/2014/main" id="{28DBA9B8-E06B-42C8-9F02-C5772E9387AD}"/>
              </a:ext>
            </a:extLst>
          </p:cNvPr>
          <p:cNvSpPr>
            <a:spLocks noGrp="1"/>
          </p:cNvSpPr>
          <p:nvPr>
            <p:ph sz="quarter" idx="13"/>
          </p:nvPr>
        </p:nvSpPr>
        <p:spPr>
          <a:xfrm>
            <a:off x="6481716" y="1998615"/>
            <a:ext cx="5468983" cy="4337097"/>
          </a:xfrm>
        </p:spPr>
        <p:txBody>
          <a:bodyPr/>
          <a:lstStyle>
            <a:lvl1pPr marL="270000" indent="-270000">
              <a:lnSpc>
                <a:spcPct val="90000"/>
              </a:lnSpc>
              <a:spcBef>
                <a:spcPts val="1800"/>
              </a:spcBef>
              <a:spcAft>
                <a:spcPts val="300"/>
              </a:spcAft>
              <a:buFont typeface="Wingdings" panose="05000000000000000000" pitchFamily="2" charset="2"/>
              <a:buChar char="§"/>
              <a:defRPr sz="2400"/>
            </a:lvl1pPr>
            <a:lvl2pPr marL="685800" indent="-270000">
              <a:spcBef>
                <a:spcPts val="300"/>
              </a:spcBef>
              <a:spcAft>
                <a:spcPts val="300"/>
              </a:spcAft>
              <a:buFont typeface="Wingdings" panose="05000000000000000000" pitchFamily="2" charset="2"/>
              <a:buChar char="§"/>
              <a:defRPr sz="2200"/>
            </a:lvl2pPr>
            <a:lvl3pPr marL="1143000" indent="-270000">
              <a:spcBef>
                <a:spcPts val="300"/>
              </a:spcBef>
              <a:spcAft>
                <a:spcPts val="600"/>
              </a:spcAft>
              <a:buFont typeface="Wingdings" panose="05000000000000000000" pitchFamily="2" charset="2"/>
              <a:buChar char="§"/>
              <a:defRPr/>
            </a:lvl3pPr>
            <a:lvl4pPr marL="1600200" indent="-270000">
              <a:spcBef>
                <a:spcPts val="0"/>
              </a:spcBef>
              <a:spcAft>
                <a:spcPts val="600"/>
              </a:spcAft>
              <a:buFont typeface="Wingdings" panose="05000000000000000000" pitchFamily="2" charset="2"/>
              <a:buChar char="§"/>
              <a:defRPr/>
            </a:lvl4pPr>
            <a:lvl5pPr marL="2057400" indent="-270000">
              <a:spcBef>
                <a:spcPts val="0"/>
              </a:spcBef>
              <a:spcAft>
                <a:spcPts val="600"/>
              </a:spcAft>
              <a:buFont typeface="Wingdings" panose="05000000000000000000" pitchFamily="2" charset="2"/>
              <a:buChar char="§"/>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2" name="Rechteck 11">
            <a:extLst>
              <a:ext uri="{FF2B5EF4-FFF2-40B4-BE49-F238E27FC236}">
                <a16:creationId xmlns:a16="http://schemas.microsoft.com/office/drawing/2014/main" id="{84DB64FC-D5CB-4A58-A675-8558426B7E9B}"/>
              </a:ext>
            </a:extLst>
          </p:cNvPr>
          <p:cNvSpPr/>
          <p:nvPr userDrawn="1"/>
        </p:nvSpPr>
        <p:spPr bwMode="auto">
          <a:xfrm>
            <a:off x="-1" y="365124"/>
            <a:ext cx="12191999" cy="1260000"/>
          </a:xfrm>
          <a:prstGeom prst="rect">
            <a:avLst/>
          </a:prstGeom>
          <a:solidFill>
            <a:schemeClr val="accent1">
              <a:lumMod val="20000"/>
              <a:lumOff val="80000"/>
            </a:schemeClr>
          </a:solidFill>
          <a:ln w="190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200" b="0" i="0" u="none" strike="noStrike" cap="none" normalizeH="0" baseline="0">
              <a:ln>
                <a:noFill/>
              </a:ln>
              <a:solidFill>
                <a:schemeClr val="tx1"/>
              </a:solidFill>
              <a:effectLst/>
              <a:latin typeface="Arial" pitchFamily="34" charset="0"/>
              <a:ea typeface="ＭＳ Ｐゴシック" pitchFamily="-110" charset="-128"/>
            </a:endParaRPr>
          </a:p>
        </p:txBody>
      </p:sp>
      <p:sp>
        <p:nvSpPr>
          <p:cNvPr id="13" name="Rechteck 12">
            <a:extLst>
              <a:ext uri="{FF2B5EF4-FFF2-40B4-BE49-F238E27FC236}">
                <a16:creationId xmlns:a16="http://schemas.microsoft.com/office/drawing/2014/main" id="{0F4A2042-0AFD-4301-A0E1-667128A81784}"/>
              </a:ext>
            </a:extLst>
          </p:cNvPr>
          <p:cNvSpPr/>
          <p:nvPr userDrawn="1"/>
        </p:nvSpPr>
        <p:spPr bwMode="auto">
          <a:xfrm>
            <a:off x="169818" y="365124"/>
            <a:ext cx="1260000" cy="1260000"/>
          </a:xfrm>
          <a:prstGeom prst="rect">
            <a:avLst/>
          </a:prstGeom>
          <a:solidFill>
            <a:schemeClr val="tx2">
              <a:lumMod val="40000"/>
              <a:lumOff val="60000"/>
            </a:schemeClr>
          </a:solidFill>
          <a:ln w="190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200" b="0" i="0" u="none" strike="noStrike" cap="none" normalizeH="0" baseline="0">
              <a:ln>
                <a:noFill/>
              </a:ln>
              <a:solidFill>
                <a:schemeClr val="tx1"/>
              </a:solidFill>
              <a:effectLst/>
              <a:latin typeface="Arial" pitchFamily="34" charset="0"/>
              <a:ea typeface="ＭＳ Ｐゴシック" pitchFamily="-110" charset="-128"/>
            </a:endParaRPr>
          </a:p>
        </p:txBody>
      </p:sp>
      <p:cxnSp>
        <p:nvCxnSpPr>
          <p:cNvPr id="17" name="Gerader Verbinder 16">
            <a:extLst>
              <a:ext uri="{FF2B5EF4-FFF2-40B4-BE49-F238E27FC236}">
                <a16:creationId xmlns:a16="http://schemas.microsoft.com/office/drawing/2014/main" id="{A5FBDC0F-F2D8-4B37-A4E8-42EB43AACFED}"/>
              </a:ext>
            </a:extLst>
          </p:cNvPr>
          <p:cNvCxnSpPr>
            <a:cxnSpLocks/>
          </p:cNvCxnSpPr>
          <p:nvPr userDrawn="1"/>
        </p:nvCxnSpPr>
        <p:spPr>
          <a:xfrm>
            <a:off x="0" y="1625124"/>
            <a:ext cx="12192000" cy="0"/>
          </a:xfrm>
          <a:prstGeom prst="line">
            <a:avLst/>
          </a:prstGeom>
          <a:ln w="19050">
            <a:solidFill>
              <a:schemeClr val="tx1"/>
            </a:solidFill>
          </a:ln>
        </p:spPr>
        <p:style>
          <a:lnRef idx="1">
            <a:schemeClr val="dk1"/>
          </a:lnRef>
          <a:fillRef idx="0">
            <a:schemeClr val="dk1"/>
          </a:fillRef>
          <a:effectRef idx="0">
            <a:schemeClr val="dk1"/>
          </a:effectRef>
          <a:fontRef idx="minor">
            <a:schemeClr val="tx1"/>
          </a:fontRef>
        </p:style>
      </p:cxnSp>
      <p:sp>
        <p:nvSpPr>
          <p:cNvPr id="25" name="Titel 11">
            <a:extLst>
              <a:ext uri="{FF2B5EF4-FFF2-40B4-BE49-F238E27FC236}">
                <a16:creationId xmlns:a16="http://schemas.microsoft.com/office/drawing/2014/main" id="{A7E6E160-4234-489A-9116-E7840AF663E7}"/>
              </a:ext>
            </a:extLst>
          </p:cNvPr>
          <p:cNvSpPr>
            <a:spLocks noGrp="1"/>
          </p:cNvSpPr>
          <p:nvPr>
            <p:ph type="title"/>
          </p:nvPr>
        </p:nvSpPr>
        <p:spPr>
          <a:xfrm>
            <a:off x="1599636" y="365123"/>
            <a:ext cx="10592363" cy="1259995"/>
          </a:xfrm>
          <a:prstGeom prst="rect">
            <a:avLst/>
          </a:prstGeom>
        </p:spPr>
        <p:txBody>
          <a:bodyPr anchor="ctr">
            <a:normAutofit/>
          </a:bodyPr>
          <a:lstStyle>
            <a:lvl1pPr>
              <a:lnSpc>
                <a:spcPct val="100000"/>
              </a:lnSpc>
              <a:defRPr sz="4000" b="1"/>
            </a:lvl1pPr>
          </a:lstStyle>
          <a:p>
            <a:r>
              <a:rPr lang="de-DE" dirty="0"/>
              <a:t>Mastertitelformat</a:t>
            </a:r>
            <a:endParaRPr lang="de-DE" sz="2600" b="0" dirty="0"/>
          </a:p>
        </p:txBody>
      </p:sp>
    </p:spTree>
    <p:extLst>
      <p:ext uri="{BB962C8B-B14F-4D97-AF65-F5344CB8AC3E}">
        <p14:creationId xmlns:p14="http://schemas.microsoft.com/office/powerpoint/2010/main" val="13063248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4g_Headline_Bild_und_Tex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286358" y="1604797"/>
            <a:ext cx="11378260" cy="671843"/>
          </a:xfrm>
          <a:prstGeom prst="rect">
            <a:avLst/>
          </a:prstGeom>
        </p:spPr>
        <p:txBody>
          <a:bodyPr/>
          <a:lstStyle>
            <a:lvl1pPr marL="0" marR="0" indent="0" algn="l" defTabSz="609585" rtl="0" eaLnBrk="1" fontAlgn="auto" latinLnBrk="0" hangingPunct="1">
              <a:lnSpc>
                <a:spcPct val="100000"/>
              </a:lnSpc>
              <a:spcBef>
                <a:spcPct val="0"/>
              </a:spcBef>
              <a:spcAft>
                <a:spcPts val="0"/>
              </a:spcAft>
              <a:buClrTx/>
              <a:buSzTx/>
              <a:buFontTx/>
              <a:buNone/>
              <a:tabLst/>
              <a:defRPr sz="3467" b="1" i="0">
                <a:solidFill>
                  <a:schemeClr val="tx1"/>
                </a:solidFill>
                <a:latin typeface="TheSans UHH" panose="020B0502050302020203" pitchFamily="34" charset="0"/>
                <a:cs typeface="TheSans UHH" panose="020B0502050302020203" pitchFamily="34" charset="0"/>
              </a:defRPr>
            </a:lvl1pPr>
          </a:lstStyle>
          <a:p>
            <a:r>
              <a:rPr lang="de-DE" dirty="0"/>
              <a:t>Hier steht die Folien-Überschrift</a:t>
            </a:r>
          </a:p>
        </p:txBody>
      </p:sp>
      <p:sp>
        <p:nvSpPr>
          <p:cNvPr id="14" name="Bildplatzhalter 6"/>
          <p:cNvSpPr>
            <a:spLocks noGrp="1"/>
          </p:cNvSpPr>
          <p:nvPr>
            <p:ph type="pic" sz="quarter" idx="15" hasCustomPrompt="1"/>
          </p:nvPr>
        </p:nvSpPr>
        <p:spPr>
          <a:xfrm>
            <a:off x="286357" y="2372883"/>
            <a:ext cx="5561371" cy="3839535"/>
          </a:xfrm>
          <a:prstGeom prst="rect">
            <a:avLst/>
          </a:prstGeom>
        </p:spPr>
        <p:txBody>
          <a:bodyPr>
            <a:normAutofit/>
          </a:bodyPr>
          <a:lstStyle>
            <a:lvl1pPr marL="0" indent="0">
              <a:buNone/>
              <a:defRPr sz="1867" b="0" i="0">
                <a:latin typeface="TheSans UHH" panose="020B0502050302020203" pitchFamily="34" charset="0"/>
              </a:defRPr>
            </a:lvl1pPr>
          </a:lstStyle>
          <a:p>
            <a:r>
              <a:rPr lang="de-DE" dirty="0"/>
              <a:t>Bild einfügen und mit Alternativtext versehen</a:t>
            </a:r>
          </a:p>
        </p:txBody>
      </p:sp>
      <p:sp>
        <p:nvSpPr>
          <p:cNvPr id="11" name="Textplatzhalter 9"/>
          <p:cNvSpPr>
            <a:spLocks noGrp="1"/>
          </p:cNvSpPr>
          <p:nvPr>
            <p:ph type="body" sz="quarter" idx="14"/>
          </p:nvPr>
        </p:nvSpPr>
        <p:spPr>
          <a:xfrm>
            <a:off x="6103247" y="2372883"/>
            <a:ext cx="5561371" cy="3840427"/>
          </a:xfrm>
          <a:prstGeom prst="rect">
            <a:avLst/>
          </a:prstGeom>
        </p:spPr>
        <p:txBody>
          <a:bodyPr>
            <a:normAutofit/>
          </a:bodyPr>
          <a:lstStyle>
            <a:lvl1pPr marL="0" indent="0">
              <a:buNone/>
              <a:defRPr sz="2667">
                <a:latin typeface="TheSans UHH" panose="020B0502050302020203" pitchFamily="34" charset="0"/>
              </a:defRPr>
            </a:lvl1pPr>
            <a:lvl2pPr>
              <a:defRPr sz="3467">
                <a:latin typeface="Calibri"/>
              </a:defRPr>
            </a:lvl2pPr>
            <a:lvl3pPr>
              <a:defRPr sz="3467">
                <a:latin typeface="Calibri"/>
              </a:defRPr>
            </a:lvl3pPr>
            <a:lvl4pPr>
              <a:defRPr sz="3467">
                <a:latin typeface="Calibri"/>
              </a:defRPr>
            </a:lvl4pPr>
            <a:lvl5pPr>
              <a:defRPr sz="3467">
                <a:latin typeface="Calibri"/>
              </a:defRPr>
            </a:lvl5pPr>
          </a:lstStyle>
          <a:p>
            <a:pPr lvl="0"/>
            <a:r>
              <a:rPr lang="de-DE" dirty="0"/>
              <a:t>Mastertextformat bearbeiten</a:t>
            </a:r>
          </a:p>
        </p:txBody>
      </p:sp>
      <p:cxnSp>
        <p:nvCxnSpPr>
          <p:cNvPr id="6" name="Gerade Verbindung 5">
            <a:extLst>
              <a:ext uri="{C183D7F6-B498-43B3-948B-1728B52AA6E4}">
                <adec:decorative xmlns:adec="http://schemas.microsoft.com/office/drawing/2017/decorative" xmlns="" val="1"/>
              </a:ext>
            </a:extLst>
          </p:cNvPr>
          <p:cNvCxnSpPr/>
          <p:nvPr userDrawn="1"/>
        </p:nvCxnSpPr>
        <p:spPr>
          <a:xfrm>
            <a:off x="0" y="1412776"/>
            <a:ext cx="12192000" cy="0"/>
          </a:xfrm>
          <a:prstGeom prst="line">
            <a:avLst/>
          </a:prstGeom>
          <a:ln w="25400">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5" name="Foliennummernplatzhalter 4">
            <a:extLst>
              <a:ext uri="{FF2B5EF4-FFF2-40B4-BE49-F238E27FC236}">
                <a16:creationId xmlns:a16="http://schemas.microsoft.com/office/drawing/2014/main" id="{9D0A6D2E-ADFC-2943-8255-0F520D9F3239}"/>
              </a:ext>
            </a:extLst>
          </p:cNvPr>
          <p:cNvSpPr>
            <a:spLocks noGrp="1"/>
          </p:cNvSpPr>
          <p:nvPr>
            <p:ph type="sldNum" sz="quarter" idx="18"/>
          </p:nvPr>
        </p:nvSpPr>
        <p:spPr/>
        <p:txBody>
          <a:bodyPr/>
          <a:lstStyle/>
          <a:p>
            <a:fld id="{3E01A2B2-10AD-754B-9B4C-E5B6FED423D0}" type="slidenum">
              <a:rPr lang="de-DE" smtClean="0"/>
              <a:pPr/>
              <a:t>‹Nr.›</a:t>
            </a:fld>
            <a:endParaRPr lang="de-DE"/>
          </a:p>
        </p:txBody>
      </p:sp>
    </p:spTree>
    <p:extLst>
      <p:ext uri="{BB962C8B-B14F-4D97-AF65-F5344CB8AC3E}">
        <p14:creationId xmlns:p14="http://schemas.microsoft.com/office/powerpoint/2010/main" val="108116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4a_Headline_und_Text">
    <p:spTree>
      <p:nvGrpSpPr>
        <p:cNvPr id="1" name=""/>
        <p:cNvGrpSpPr/>
        <p:nvPr/>
      </p:nvGrpSpPr>
      <p:grpSpPr>
        <a:xfrm>
          <a:off x="0" y="0"/>
          <a:ext cx="0" cy="0"/>
          <a:chOff x="0" y="0"/>
          <a:chExt cx="0" cy="0"/>
        </a:xfrm>
      </p:grpSpPr>
      <p:cxnSp>
        <p:nvCxnSpPr>
          <p:cNvPr id="6" name="Gerade Verbindung 5">
            <a:extLst>
              <a:ext uri="{C183D7F6-B498-43B3-948B-1728B52AA6E4}">
                <adec:decorative xmlns:adec="http://schemas.microsoft.com/office/drawing/2017/decorative" xmlns="" val="1"/>
              </a:ext>
            </a:extLst>
          </p:cNvPr>
          <p:cNvCxnSpPr>
            <a:cxnSpLocks/>
          </p:cNvCxnSpPr>
          <p:nvPr userDrawn="1"/>
        </p:nvCxnSpPr>
        <p:spPr>
          <a:xfrm>
            <a:off x="0" y="1412776"/>
            <a:ext cx="12192000" cy="0"/>
          </a:xfrm>
          <a:prstGeom prst="line">
            <a:avLst/>
          </a:prstGeom>
          <a:ln w="25400">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11" name="Titel 1">
            <a:extLst>
              <a:ext uri="{FF2B5EF4-FFF2-40B4-BE49-F238E27FC236}">
                <a16:creationId xmlns:a16="http://schemas.microsoft.com/office/drawing/2014/main" id="{853C8E57-9E26-F24E-A712-1E94C05C3C99}"/>
              </a:ext>
            </a:extLst>
          </p:cNvPr>
          <p:cNvSpPr>
            <a:spLocks noGrp="1"/>
          </p:cNvSpPr>
          <p:nvPr>
            <p:ph type="title" hasCustomPrompt="1"/>
          </p:nvPr>
        </p:nvSpPr>
        <p:spPr>
          <a:xfrm>
            <a:off x="286358" y="1604797"/>
            <a:ext cx="11378260" cy="671843"/>
          </a:xfrm>
          <a:prstGeom prst="rect">
            <a:avLst/>
          </a:prstGeom>
        </p:spPr>
        <p:txBody>
          <a:bodyPr/>
          <a:lstStyle>
            <a:lvl1pPr marL="0" marR="0" indent="0" algn="l" defTabSz="609585" rtl="0" eaLnBrk="1" fontAlgn="auto" latinLnBrk="0" hangingPunct="1">
              <a:lnSpc>
                <a:spcPct val="100000"/>
              </a:lnSpc>
              <a:spcBef>
                <a:spcPct val="0"/>
              </a:spcBef>
              <a:spcAft>
                <a:spcPts val="0"/>
              </a:spcAft>
              <a:buClrTx/>
              <a:buSzTx/>
              <a:buFontTx/>
              <a:buNone/>
              <a:tabLst/>
              <a:defRPr sz="3467" b="1" i="0">
                <a:solidFill>
                  <a:schemeClr val="tx1"/>
                </a:solidFill>
                <a:latin typeface="TheSans UHH" panose="020B0502050302020203" pitchFamily="34" charset="0"/>
                <a:cs typeface="TheSans UHH" panose="020B0502050302020203" pitchFamily="34" charset="0"/>
              </a:defRPr>
            </a:lvl1pPr>
          </a:lstStyle>
          <a:p>
            <a:r>
              <a:rPr lang="de-DE" dirty="0"/>
              <a:t>Hier steht die Folien-Überschrift</a:t>
            </a:r>
          </a:p>
        </p:txBody>
      </p:sp>
      <p:sp>
        <p:nvSpPr>
          <p:cNvPr id="8" name="Textplatzhalter 9"/>
          <p:cNvSpPr>
            <a:spLocks noGrp="1"/>
          </p:cNvSpPr>
          <p:nvPr>
            <p:ph type="body" sz="quarter" idx="14"/>
          </p:nvPr>
        </p:nvSpPr>
        <p:spPr>
          <a:xfrm>
            <a:off x="286359" y="2372883"/>
            <a:ext cx="11378260" cy="3840427"/>
          </a:xfrm>
          <a:prstGeom prst="rect">
            <a:avLst/>
          </a:prstGeom>
        </p:spPr>
        <p:txBody>
          <a:bodyPr>
            <a:normAutofit/>
          </a:bodyPr>
          <a:lstStyle>
            <a:lvl1pPr marL="0" indent="0">
              <a:buNone/>
              <a:defRPr sz="2667">
                <a:latin typeface="TheSans UHH" panose="020B0502050302020203" pitchFamily="34" charset="0"/>
              </a:defRPr>
            </a:lvl1pPr>
            <a:lvl2pPr>
              <a:defRPr sz="3467">
                <a:latin typeface="Calibri"/>
              </a:defRPr>
            </a:lvl2pPr>
            <a:lvl3pPr>
              <a:defRPr sz="3467">
                <a:latin typeface="Calibri"/>
              </a:defRPr>
            </a:lvl3pPr>
            <a:lvl4pPr>
              <a:defRPr sz="3467">
                <a:latin typeface="Calibri"/>
              </a:defRPr>
            </a:lvl4pPr>
            <a:lvl5pPr>
              <a:defRPr sz="3467">
                <a:latin typeface="Calibri"/>
              </a:defRPr>
            </a:lvl5pPr>
          </a:lstStyle>
          <a:p>
            <a:pPr lvl="0"/>
            <a:r>
              <a:rPr lang="de-DE" dirty="0"/>
              <a:t>Mastertextformat bearbeiten</a:t>
            </a:r>
          </a:p>
        </p:txBody>
      </p:sp>
      <p:sp>
        <p:nvSpPr>
          <p:cNvPr id="4" name="Foliennummernplatzhalter 3">
            <a:extLst>
              <a:ext uri="{FF2B5EF4-FFF2-40B4-BE49-F238E27FC236}">
                <a16:creationId xmlns:a16="http://schemas.microsoft.com/office/drawing/2014/main" id="{95EBE37D-D2A8-AA46-A4B0-38A84F66B5BD}"/>
              </a:ext>
            </a:extLst>
          </p:cNvPr>
          <p:cNvSpPr>
            <a:spLocks noGrp="1"/>
          </p:cNvSpPr>
          <p:nvPr>
            <p:ph type="sldNum" sz="quarter" idx="17"/>
          </p:nvPr>
        </p:nvSpPr>
        <p:spPr/>
        <p:txBody>
          <a:bodyPr/>
          <a:lstStyle/>
          <a:p>
            <a:fld id="{3E01A2B2-10AD-754B-9B4C-E5B6FED423D0}" type="slidenum">
              <a:rPr lang="de-DE" smtClean="0"/>
              <a:pPr/>
              <a:t>‹Nr.›</a:t>
            </a:fld>
            <a:endParaRPr lang="de-DE" dirty="0"/>
          </a:p>
        </p:txBody>
      </p:sp>
    </p:spTree>
    <p:extLst>
      <p:ext uri="{BB962C8B-B14F-4D97-AF65-F5344CB8AC3E}">
        <p14:creationId xmlns:p14="http://schemas.microsoft.com/office/powerpoint/2010/main" val="26230001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4e_Headline_Text_und_Liste">
    <p:spTree>
      <p:nvGrpSpPr>
        <p:cNvPr id="1" name=""/>
        <p:cNvGrpSpPr/>
        <p:nvPr/>
      </p:nvGrpSpPr>
      <p:grpSpPr>
        <a:xfrm>
          <a:off x="0" y="0"/>
          <a:ext cx="0" cy="0"/>
          <a:chOff x="0" y="0"/>
          <a:chExt cx="0" cy="0"/>
        </a:xfrm>
      </p:grpSpPr>
      <p:cxnSp>
        <p:nvCxnSpPr>
          <p:cNvPr id="6" name="Gerade Verbindung 5">
            <a:extLst>
              <a:ext uri="{C183D7F6-B498-43B3-948B-1728B52AA6E4}">
                <adec:decorative xmlns:adec="http://schemas.microsoft.com/office/drawing/2017/decorative" xmlns="" val="1"/>
              </a:ext>
            </a:extLst>
          </p:cNvPr>
          <p:cNvCxnSpPr/>
          <p:nvPr userDrawn="1"/>
        </p:nvCxnSpPr>
        <p:spPr>
          <a:xfrm>
            <a:off x="0" y="1412776"/>
            <a:ext cx="12192000" cy="0"/>
          </a:xfrm>
          <a:prstGeom prst="line">
            <a:avLst/>
          </a:prstGeom>
          <a:ln w="25400">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11" name="Titel 1">
            <a:extLst>
              <a:ext uri="{FF2B5EF4-FFF2-40B4-BE49-F238E27FC236}">
                <a16:creationId xmlns:a16="http://schemas.microsoft.com/office/drawing/2014/main" id="{A9A02BB1-54BA-0044-B44B-AFBD148F7964}"/>
              </a:ext>
            </a:extLst>
          </p:cNvPr>
          <p:cNvSpPr>
            <a:spLocks noGrp="1"/>
          </p:cNvSpPr>
          <p:nvPr>
            <p:ph type="title" hasCustomPrompt="1"/>
          </p:nvPr>
        </p:nvSpPr>
        <p:spPr>
          <a:xfrm>
            <a:off x="286358" y="1604797"/>
            <a:ext cx="11378260" cy="671843"/>
          </a:xfrm>
          <a:prstGeom prst="rect">
            <a:avLst/>
          </a:prstGeom>
        </p:spPr>
        <p:txBody>
          <a:bodyPr/>
          <a:lstStyle>
            <a:lvl1pPr marL="0" marR="0" indent="0" algn="l" defTabSz="609585" rtl="0" eaLnBrk="1" fontAlgn="auto" latinLnBrk="0" hangingPunct="1">
              <a:lnSpc>
                <a:spcPct val="100000"/>
              </a:lnSpc>
              <a:spcBef>
                <a:spcPct val="0"/>
              </a:spcBef>
              <a:spcAft>
                <a:spcPts val="0"/>
              </a:spcAft>
              <a:buClrTx/>
              <a:buSzTx/>
              <a:buFontTx/>
              <a:buNone/>
              <a:tabLst/>
              <a:defRPr sz="3467" b="1" i="0">
                <a:solidFill>
                  <a:schemeClr val="tx1"/>
                </a:solidFill>
                <a:latin typeface="TheSans UHH" panose="020B0502050302020203" pitchFamily="34" charset="0"/>
                <a:cs typeface="TheSans UHH" panose="020B0502050302020203" pitchFamily="34" charset="0"/>
              </a:defRPr>
            </a:lvl1pPr>
          </a:lstStyle>
          <a:p>
            <a:r>
              <a:rPr lang="de-DE" dirty="0"/>
              <a:t>Hier steht die Folien-Überschrift</a:t>
            </a:r>
          </a:p>
        </p:txBody>
      </p:sp>
      <p:sp>
        <p:nvSpPr>
          <p:cNvPr id="4" name="Textplatzhalter 3"/>
          <p:cNvSpPr>
            <a:spLocks noGrp="1"/>
          </p:cNvSpPr>
          <p:nvPr>
            <p:ph type="body" sz="quarter" idx="16"/>
          </p:nvPr>
        </p:nvSpPr>
        <p:spPr>
          <a:xfrm>
            <a:off x="285749" y="2372883"/>
            <a:ext cx="5563200" cy="3839535"/>
          </a:xfrm>
          <a:prstGeom prst="rect">
            <a:avLst/>
          </a:prstGeom>
        </p:spPr>
        <p:txBody>
          <a:bodyPr vert="horz"/>
          <a:lstStyle>
            <a:lvl1pPr marL="0" indent="0">
              <a:spcBef>
                <a:spcPts val="1933"/>
              </a:spcBef>
              <a:buClr>
                <a:schemeClr val="accent1"/>
              </a:buClr>
              <a:buFont typeface="Wingdings" charset="2"/>
              <a:buNone/>
              <a:defRPr sz="2667">
                <a:solidFill>
                  <a:srgbClr val="3B515B"/>
                </a:solidFill>
                <a:latin typeface="TheSans UHH" panose="020B0502050302020203" pitchFamily="34" charset="0"/>
                <a:cs typeface="TheSans UHH" panose="020B0502050302020203" pitchFamily="34" charset="0"/>
              </a:defRPr>
            </a:lvl1pPr>
            <a:lvl2pPr marL="239994" indent="0">
              <a:buClr>
                <a:schemeClr val="tx1"/>
              </a:buClr>
              <a:buFont typeface="Wingdings" charset="2"/>
              <a:buNone/>
              <a:defRPr sz="2667">
                <a:solidFill>
                  <a:srgbClr val="3B515B"/>
                </a:solidFill>
                <a:latin typeface="TheSans UHH Regular"/>
                <a:cs typeface="TheSans UHH Regular"/>
              </a:defRPr>
            </a:lvl2pPr>
            <a:lvl3pPr marL="479988" indent="0">
              <a:buClr>
                <a:schemeClr val="bg2"/>
              </a:buClr>
              <a:buFont typeface="Wingdings" charset="2"/>
              <a:buNone/>
              <a:defRPr sz="2667">
                <a:solidFill>
                  <a:srgbClr val="3B515B"/>
                </a:solidFill>
                <a:latin typeface="TheSans UHH Regular"/>
                <a:cs typeface="TheSans UHH Regular"/>
              </a:defRPr>
            </a:lvl3pPr>
            <a:lvl4pPr marL="239994" indent="-239994">
              <a:buClr>
                <a:schemeClr val="accent1"/>
              </a:buClr>
              <a:buFont typeface="Wingdings" charset="2"/>
              <a:buChar char="§"/>
              <a:defRPr sz="2667">
                <a:solidFill>
                  <a:srgbClr val="3B515B"/>
                </a:solidFill>
                <a:latin typeface="TheSans UHH Regular"/>
                <a:cs typeface="TheSans UHH Regular"/>
              </a:defRPr>
            </a:lvl4pPr>
            <a:lvl5pPr marL="239994" indent="-239994">
              <a:buClr>
                <a:schemeClr val="accent1"/>
              </a:buClr>
              <a:buFont typeface="Wingdings" charset="2"/>
              <a:buChar char="§"/>
              <a:defRPr sz="2667">
                <a:solidFill>
                  <a:srgbClr val="3B515B"/>
                </a:solidFill>
                <a:latin typeface="TheSans UHH Regular"/>
                <a:cs typeface="TheSans UHH Regular"/>
              </a:defRPr>
            </a:lvl5pPr>
          </a:lstStyle>
          <a:p>
            <a:pPr lvl="0"/>
            <a:r>
              <a:rPr lang="de-DE" dirty="0"/>
              <a:t>Mastertextformat bearbeiten</a:t>
            </a:r>
          </a:p>
        </p:txBody>
      </p:sp>
      <p:sp>
        <p:nvSpPr>
          <p:cNvPr id="14" name="Textplatzhalter 3"/>
          <p:cNvSpPr>
            <a:spLocks noGrp="1"/>
          </p:cNvSpPr>
          <p:nvPr>
            <p:ph type="body" sz="quarter" idx="17"/>
          </p:nvPr>
        </p:nvSpPr>
        <p:spPr>
          <a:xfrm>
            <a:off x="6101417" y="2372883"/>
            <a:ext cx="5563200" cy="3839535"/>
          </a:xfrm>
          <a:prstGeom prst="rect">
            <a:avLst/>
          </a:prstGeom>
        </p:spPr>
        <p:txBody>
          <a:bodyPr vert="horz"/>
          <a:lstStyle>
            <a:lvl1pPr marL="239994" indent="-239994">
              <a:spcBef>
                <a:spcPts val="1933"/>
              </a:spcBef>
              <a:buClr>
                <a:schemeClr val="accent2"/>
              </a:buClr>
              <a:buFont typeface="Wingdings" charset="2"/>
              <a:buChar char="§"/>
              <a:defRPr sz="2667">
                <a:solidFill>
                  <a:srgbClr val="3B515B"/>
                </a:solidFill>
                <a:latin typeface="TheSans UHH" panose="020B0502050302020203" pitchFamily="34" charset="0"/>
                <a:cs typeface="TheSans UHH" panose="020B0502050302020203" pitchFamily="34" charset="0"/>
              </a:defRPr>
            </a:lvl1pPr>
            <a:lvl2pPr marL="479988" indent="-239994">
              <a:buClr>
                <a:schemeClr val="tx1"/>
              </a:buClr>
              <a:buFont typeface="Wingdings" charset="2"/>
              <a:buChar char="§"/>
              <a:defRPr sz="2667">
                <a:solidFill>
                  <a:srgbClr val="3B515B"/>
                </a:solidFill>
                <a:latin typeface="TheSans UHH" panose="020B0502050302020203" pitchFamily="34" charset="0"/>
                <a:cs typeface="TheSans UHH" panose="020B0502050302020203" pitchFamily="34" charset="0"/>
              </a:defRPr>
            </a:lvl2pPr>
            <a:lvl3pPr marL="719982" indent="-239994">
              <a:buClr>
                <a:schemeClr val="bg2"/>
              </a:buClr>
              <a:buFont typeface="Wingdings" charset="2"/>
              <a:buChar char="§"/>
              <a:defRPr sz="2667">
                <a:solidFill>
                  <a:srgbClr val="3B515B"/>
                </a:solidFill>
                <a:latin typeface="TheSans UHH" panose="020B0502050302020203" pitchFamily="34" charset="0"/>
                <a:cs typeface="TheSans UHH" panose="020B0502050302020203" pitchFamily="34" charset="0"/>
              </a:defRPr>
            </a:lvl3pPr>
            <a:lvl4pPr marL="239994" indent="-239994">
              <a:buClr>
                <a:schemeClr val="accent1"/>
              </a:buClr>
              <a:buFont typeface="Wingdings" charset="2"/>
              <a:buChar char="§"/>
              <a:defRPr sz="2667">
                <a:solidFill>
                  <a:srgbClr val="3B515B"/>
                </a:solidFill>
                <a:latin typeface="TheSans UHH Regular"/>
                <a:cs typeface="TheSans UHH Regular"/>
              </a:defRPr>
            </a:lvl4pPr>
            <a:lvl5pPr marL="239994" indent="-239994">
              <a:buClr>
                <a:schemeClr val="accent1"/>
              </a:buClr>
              <a:buFont typeface="Wingdings" charset="2"/>
              <a:buChar char="§"/>
              <a:defRPr sz="2667">
                <a:solidFill>
                  <a:srgbClr val="3B515B"/>
                </a:solidFill>
                <a:latin typeface="TheSans UHH Regular"/>
                <a:cs typeface="TheSans UHH Regular"/>
              </a:defRPr>
            </a:lvl5pPr>
          </a:lstStyle>
          <a:p>
            <a:pPr lvl="0"/>
            <a:r>
              <a:rPr lang="de-DE" dirty="0"/>
              <a:t>Mastertextformat bearbeiten</a:t>
            </a:r>
          </a:p>
          <a:p>
            <a:pPr lvl="1"/>
            <a:r>
              <a:rPr lang="de-DE" dirty="0"/>
              <a:t>Zweite Ebene</a:t>
            </a:r>
          </a:p>
          <a:p>
            <a:pPr lvl="2"/>
            <a:r>
              <a:rPr lang="de-DE" dirty="0"/>
              <a:t>Dritte Ebene</a:t>
            </a:r>
          </a:p>
          <a:p>
            <a:pPr lvl="0"/>
            <a:r>
              <a:rPr lang="de-DE" dirty="0"/>
              <a:t>Mastertextformat bearbeiten</a:t>
            </a:r>
          </a:p>
          <a:p>
            <a:pPr lvl="1"/>
            <a:r>
              <a:rPr lang="de-DE" dirty="0"/>
              <a:t>Zweite Ebene</a:t>
            </a:r>
          </a:p>
          <a:p>
            <a:pPr lvl="2"/>
            <a:r>
              <a:rPr lang="de-DE" dirty="0"/>
              <a:t>Dritte Ebene</a:t>
            </a:r>
          </a:p>
        </p:txBody>
      </p:sp>
      <p:sp>
        <p:nvSpPr>
          <p:cNvPr id="5" name="Foliennummernplatzhalter 4">
            <a:extLst>
              <a:ext uri="{FF2B5EF4-FFF2-40B4-BE49-F238E27FC236}">
                <a16:creationId xmlns:a16="http://schemas.microsoft.com/office/drawing/2014/main" id="{E279428B-5977-E14F-9476-AE9828EFFDFE}"/>
              </a:ext>
            </a:extLst>
          </p:cNvPr>
          <p:cNvSpPr>
            <a:spLocks noGrp="1"/>
          </p:cNvSpPr>
          <p:nvPr>
            <p:ph type="sldNum" sz="quarter" idx="20"/>
          </p:nvPr>
        </p:nvSpPr>
        <p:spPr/>
        <p:txBody>
          <a:bodyPr/>
          <a:lstStyle/>
          <a:p>
            <a:fld id="{3E01A2B2-10AD-754B-9B4C-E5B6FED423D0}" type="slidenum">
              <a:rPr lang="de-DE" smtClean="0"/>
              <a:pPr/>
              <a:t>‹Nr.›</a:t>
            </a:fld>
            <a:endParaRPr lang="de-DE"/>
          </a:p>
        </p:txBody>
      </p:sp>
    </p:spTree>
    <p:extLst>
      <p:ext uri="{BB962C8B-B14F-4D97-AF65-F5344CB8AC3E}">
        <p14:creationId xmlns:p14="http://schemas.microsoft.com/office/powerpoint/2010/main" val="1640759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1806AE9A-130B-41A6-883E-8C21CD14141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Titelplatzhalter 3">
            <a:extLst>
              <a:ext uri="{FF2B5EF4-FFF2-40B4-BE49-F238E27FC236}">
                <a16:creationId xmlns:a16="http://schemas.microsoft.com/office/drawing/2014/main" id="{AD65C27A-9C7E-4AB3-80B1-E1207F8FD9D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dirty="0"/>
              <a:t>Mastertitelformat</a:t>
            </a:r>
            <a:br>
              <a:rPr lang="de-DE" dirty="0"/>
            </a:br>
            <a:r>
              <a:rPr lang="de-DE" sz="2600" b="0" dirty="0"/>
              <a:t>Untertitel</a:t>
            </a:r>
            <a:endParaRPr lang="de-DE" dirty="0"/>
          </a:p>
        </p:txBody>
      </p:sp>
      <p:sp>
        <p:nvSpPr>
          <p:cNvPr id="10" name="Datumsplatzhalter 3">
            <a:extLst>
              <a:ext uri="{FF2B5EF4-FFF2-40B4-BE49-F238E27FC236}">
                <a16:creationId xmlns:a16="http://schemas.microsoft.com/office/drawing/2014/main" id="{041416A4-E098-490E-ACDB-0686141C0038}"/>
              </a:ext>
            </a:extLst>
          </p:cNvPr>
          <p:cNvSpPr>
            <a:spLocks noGrp="1"/>
          </p:cNvSpPr>
          <p:nvPr>
            <p:ph type="dt" sz="half" idx="2"/>
          </p:nvPr>
        </p:nvSpPr>
        <p:spPr>
          <a:xfrm>
            <a:off x="241299" y="6492875"/>
            <a:ext cx="1620000" cy="228600"/>
          </a:xfrm>
          <a:prstGeom prst="rect">
            <a:avLst/>
          </a:prstGeom>
        </p:spPr>
        <p:txBody>
          <a:bodyPr vert="horz" lIns="91440" tIns="45720" rIns="91440" bIns="45720" rtlCol="0" anchor="ctr"/>
          <a:lstStyle>
            <a:lvl1pPr algn="l">
              <a:defRPr sz="1050">
                <a:solidFill>
                  <a:schemeClr val="tx1">
                    <a:tint val="75000"/>
                  </a:schemeClr>
                </a:solidFill>
                <a:latin typeface="Arial" panose="020B0604020202020204" pitchFamily="34" charset="0"/>
                <a:cs typeface="Arial" panose="020B0604020202020204" pitchFamily="34" charset="0"/>
              </a:defRPr>
            </a:lvl1pPr>
          </a:lstStyle>
          <a:p>
            <a:fld id="{8CB6BCFD-A092-491B-B2F6-89B0E186717E}" type="datetime1">
              <a:rPr lang="de-DE" smtClean="0"/>
              <a:t>11.02.2022</a:t>
            </a:fld>
            <a:endParaRPr lang="de-DE" dirty="0"/>
          </a:p>
        </p:txBody>
      </p:sp>
      <p:sp>
        <p:nvSpPr>
          <p:cNvPr id="11" name="Fußzeilenplatzhalter 4">
            <a:extLst>
              <a:ext uri="{FF2B5EF4-FFF2-40B4-BE49-F238E27FC236}">
                <a16:creationId xmlns:a16="http://schemas.microsoft.com/office/drawing/2014/main" id="{A6959BF8-83D7-45C3-8C57-AD6C886C78D7}"/>
              </a:ext>
            </a:extLst>
          </p:cNvPr>
          <p:cNvSpPr>
            <a:spLocks noGrp="1"/>
          </p:cNvSpPr>
          <p:nvPr>
            <p:ph type="ftr" sz="quarter" idx="3"/>
          </p:nvPr>
        </p:nvSpPr>
        <p:spPr>
          <a:xfrm>
            <a:off x="2136000" y="6492873"/>
            <a:ext cx="7920000" cy="228601"/>
          </a:xfrm>
          <a:prstGeom prst="rect">
            <a:avLst/>
          </a:prstGeom>
        </p:spPr>
        <p:txBody>
          <a:bodyPr vert="horz" lIns="91440" tIns="45720" rIns="91440" bIns="45720" rtlCol="0" anchor="ctr"/>
          <a:lstStyle>
            <a:lvl1pPr algn="ctr">
              <a:defRPr sz="1050" b="0">
                <a:solidFill>
                  <a:schemeClr val="tx1">
                    <a:tint val="75000"/>
                  </a:schemeClr>
                </a:solidFill>
                <a:latin typeface="Arial" panose="020B0604020202020204" pitchFamily="34" charset="0"/>
                <a:cs typeface="Arial" panose="020B0604020202020204" pitchFamily="34" charset="0"/>
              </a:defRPr>
            </a:lvl1pPr>
          </a:lstStyle>
          <a:p>
            <a:r>
              <a:rPr lang="en-US" dirty="0"/>
              <a:t>Teaching Notes: Scientific Research in Information Systems (2</a:t>
            </a:r>
            <a:r>
              <a:rPr lang="en-US" baseline="30000" dirty="0"/>
              <a:t>nd</a:t>
            </a:r>
            <a:r>
              <a:rPr lang="en-US" dirty="0"/>
              <a:t> edition) ~ © Copyright 2021 Jan Recker. All Rights Reserved. ~</a:t>
            </a:r>
            <a:endParaRPr lang="de-DE" dirty="0"/>
          </a:p>
        </p:txBody>
      </p:sp>
      <p:sp>
        <p:nvSpPr>
          <p:cNvPr id="12" name="Foliennummernplatzhalter 5">
            <a:extLst>
              <a:ext uri="{FF2B5EF4-FFF2-40B4-BE49-F238E27FC236}">
                <a16:creationId xmlns:a16="http://schemas.microsoft.com/office/drawing/2014/main" id="{4FC08021-0A47-4643-A198-070D26E3F77F}"/>
              </a:ext>
            </a:extLst>
          </p:cNvPr>
          <p:cNvSpPr>
            <a:spLocks noGrp="1"/>
          </p:cNvSpPr>
          <p:nvPr>
            <p:ph type="sldNum" sz="quarter" idx="4"/>
          </p:nvPr>
        </p:nvSpPr>
        <p:spPr>
          <a:xfrm>
            <a:off x="10330700" y="6492874"/>
            <a:ext cx="1619999" cy="228601"/>
          </a:xfrm>
          <a:prstGeom prst="rect">
            <a:avLst/>
          </a:prstGeom>
        </p:spPr>
        <p:txBody>
          <a:bodyPr vert="horz" lIns="91440" tIns="45720" rIns="91440" bIns="45720" rtlCol="0" anchor="ctr"/>
          <a:lstStyle>
            <a:lvl1pPr algn="r">
              <a:defRPr sz="1050">
                <a:solidFill>
                  <a:schemeClr val="tx1">
                    <a:tint val="75000"/>
                  </a:schemeClr>
                </a:solidFill>
                <a:latin typeface="Arial" panose="020B0604020202020204" pitchFamily="34" charset="0"/>
                <a:cs typeface="Arial" panose="020B0604020202020204" pitchFamily="34" charset="0"/>
              </a:defRPr>
            </a:lvl1pPr>
          </a:lstStyle>
          <a:p>
            <a:fld id="{48195EE2-BBDB-4836-A200-C62792C76FA9}" type="slidenum">
              <a:rPr lang="de-DE" smtClean="0"/>
              <a:pPr/>
              <a:t>‹Nr.›</a:t>
            </a:fld>
            <a:endParaRPr lang="de-DE" dirty="0"/>
          </a:p>
        </p:txBody>
      </p:sp>
    </p:spTree>
    <p:extLst>
      <p:ext uri="{BB962C8B-B14F-4D97-AF65-F5344CB8AC3E}">
        <p14:creationId xmlns:p14="http://schemas.microsoft.com/office/powerpoint/2010/main" val="13740330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8" r:id="rId3"/>
    <p:sldLayoutId id="2147483651" r:id="rId4"/>
    <p:sldLayoutId id="2147483652" r:id="rId5"/>
    <p:sldLayoutId id="2147483659" r:id="rId6"/>
    <p:sldLayoutId id="2147483661" r:id="rId7"/>
    <p:sldLayoutId id="2147483662" r:id="rId8"/>
    <p:sldLayoutId id="2147483663" r:id="rId9"/>
  </p:sldLayoutIdLst>
  <p:hf hdr="0"/>
  <p:txStyles>
    <p:title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link.springer.com/book/10.1007/978-3-030-85436-2" TargetMode="External"/><Relationship Id="rId2" Type="http://schemas.openxmlformats.org/officeDocument/2006/relationships/hyperlink" Target="https://link.springer.com/book/10.1007/978-3-642-30048-6" TargetMode="External"/><Relationship Id="rId1" Type="http://schemas.openxmlformats.org/officeDocument/2006/relationships/slideLayout" Target="../slideLayouts/slideLayout4.xml"/><Relationship Id="rId4" Type="http://schemas.openxmlformats.org/officeDocument/2006/relationships/hyperlink" Target="https://www.amazon.com/-/de/dp/3030854353/" TargetMode="Externa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xml"/><Relationship Id="rId1" Type="http://schemas.openxmlformats.org/officeDocument/2006/relationships/vmlDrawing" Target="../drawings/vmlDrawing1.vml"/><Relationship Id="rId5" Type="http://schemas.openxmlformats.org/officeDocument/2006/relationships/image" Target="../media/image1.emf"/><Relationship Id="rId4" Type="http://schemas.openxmlformats.org/officeDocument/2006/relationships/oleObject" Target="../embeddings/oleObject1.bin"/></Relationships>
</file>

<file path=ppt/slides/_rels/slide4.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vmlDrawing" Target="../drawings/vmlDrawing2.vml"/><Relationship Id="rId6" Type="http://schemas.openxmlformats.org/officeDocument/2006/relationships/image" Target="../media/image1.emf"/><Relationship Id="rId5" Type="http://schemas.openxmlformats.org/officeDocument/2006/relationships/oleObject" Target="../embeddings/oleObject2.bin"/><Relationship Id="rId4"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ww.researchgate.net/publication/283536719_A_field_study_of_spatial_preferences_in_enterprise_microblogging" TargetMode="External"/><Relationship Id="rId2" Type="http://schemas.openxmlformats.org/officeDocument/2006/relationships/hyperlink" Target="https://www.researchgate.net/publication/258100406_Sensemaking_and_Sustainable_Practicing_Functional_Affordances_of_Information_Systems_in_Green_Transformations" TargetMode="External"/><Relationship Id="rId1" Type="http://schemas.openxmlformats.org/officeDocument/2006/relationships/slideLayout" Target="../slideLayouts/slideLayout2.xml"/><Relationship Id="rId4" Type="http://schemas.openxmlformats.org/officeDocument/2006/relationships/hyperlink" Target="https://www.researchgate.net/publication/259129297_Development_and_validation_of_an_instrument_to_measure_organizational_cultures'_support_of_Business_Process_Management"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gif"/></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www.bpm-culture.org/" TargetMode="Externa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www.bpm-culture.org/limesurvey3/index.php/275895?newtest=Y&amp;lang=en"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s://doi.org/10.1016/j.im.2019.103175"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doi.org/10.1016/j.im.2019.103175"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1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www.nature.com/news/over-half-of-psychology-studies-fail-reproducibility-test-1.18248" TargetMode="External"/><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aisel.aisnet.org/trr/" TargetMode="External"/><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image" Target="../media/image20.emf"/><Relationship Id="rId1" Type="http://schemas.openxmlformats.org/officeDocument/2006/relationships/slideLayout" Target="../slideLayouts/slideLayout2.xml"/><Relationship Id="rId4" Type="http://schemas.openxmlformats.org/officeDocument/2006/relationships/image" Target="../media/image22.emf"/></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tags" Target="../tags/tag6.xml"/><Relationship Id="rId7" Type="http://schemas.openxmlformats.org/officeDocument/2006/relationships/image" Target="../media/image1.emf"/><Relationship Id="rId2" Type="http://schemas.openxmlformats.org/officeDocument/2006/relationships/tags" Target="../tags/tag5.xml"/><Relationship Id="rId1" Type="http://schemas.openxmlformats.org/officeDocument/2006/relationships/vmlDrawing" Target="../drawings/vmlDrawing3.vml"/><Relationship Id="rId6" Type="http://schemas.openxmlformats.org/officeDocument/2006/relationships/oleObject" Target="../embeddings/oleObject3.bin"/><Relationship Id="rId5" Type="http://schemas.openxmlformats.org/officeDocument/2006/relationships/notesSlide" Target="../notesSlides/notesSlide9.xml"/><Relationship Id="rId4"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5331442-CFE4-47B1-91B8-8D74A69B650C}"/>
              </a:ext>
            </a:extLst>
          </p:cNvPr>
          <p:cNvSpPr>
            <a:spLocks noGrp="1"/>
          </p:cNvSpPr>
          <p:nvPr>
            <p:ph type="ctrTitle"/>
          </p:nvPr>
        </p:nvSpPr>
        <p:spPr>
          <a:xfrm>
            <a:off x="1861299" y="1940626"/>
            <a:ext cx="10044068" cy="2108860"/>
          </a:xfrm>
        </p:spPr>
        <p:txBody>
          <a:bodyPr>
            <a:normAutofit fontScale="90000"/>
          </a:bodyPr>
          <a:lstStyle/>
          <a:p>
            <a:r>
              <a:rPr lang="en-US" dirty="0"/>
              <a:t>Scientific Research in Information Systems: A Beginner’s Guide (2</a:t>
            </a:r>
            <a:r>
              <a:rPr lang="en-US" baseline="30000" dirty="0"/>
              <a:t>nd</a:t>
            </a:r>
            <a:r>
              <a:rPr lang="en-US" dirty="0"/>
              <a:t> edition)</a:t>
            </a:r>
            <a:endParaRPr lang="de-DE" dirty="0"/>
          </a:p>
        </p:txBody>
      </p:sp>
      <p:sp>
        <p:nvSpPr>
          <p:cNvPr id="3" name="Untertitel 2">
            <a:extLst>
              <a:ext uri="{FF2B5EF4-FFF2-40B4-BE49-F238E27FC236}">
                <a16:creationId xmlns:a16="http://schemas.microsoft.com/office/drawing/2014/main" id="{FD3AB066-3B35-47B7-A101-6B7712F65F38}"/>
              </a:ext>
            </a:extLst>
          </p:cNvPr>
          <p:cNvSpPr>
            <a:spLocks noGrp="1"/>
          </p:cNvSpPr>
          <p:nvPr>
            <p:ph type="subTitle" idx="1"/>
          </p:nvPr>
        </p:nvSpPr>
        <p:spPr/>
        <p:txBody>
          <a:bodyPr/>
          <a:lstStyle/>
          <a:p>
            <a:r>
              <a:rPr lang="en-US" dirty="0"/>
              <a:t>Created by </a:t>
            </a:r>
            <a:r>
              <a:rPr lang="en-US" i="1"/>
              <a:t>Professor Jan </a:t>
            </a:r>
            <a:r>
              <a:rPr lang="en-US" i="1" dirty="0"/>
              <a:t>Recker</a:t>
            </a:r>
          </a:p>
        </p:txBody>
      </p:sp>
      <p:sp>
        <p:nvSpPr>
          <p:cNvPr id="4" name="Datumsplatzhalter 3">
            <a:extLst>
              <a:ext uri="{FF2B5EF4-FFF2-40B4-BE49-F238E27FC236}">
                <a16:creationId xmlns:a16="http://schemas.microsoft.com/office/drawing/2014/main" id="{87CA6CE6-7EB3-48D4-B3F8-4BA802F6A0F0}"/>
              </a:ext>
            </a:extLst>
          </p:cNvPr>
          <p:cNvSpPr>
            <a:spLocks noGrp="1"/>
          </p:cNvSpPr>
          <p:nvPr>
            <p:ph type="dt" sz="half" idx="2"/>
          </p:nvPr>
        </p:nvSpPr>
        <p:spPr>
          <a:xfrm>
            <a:off x="241299" y="6492875"/>
            <a:ext cx="1620000" cy="228600"/>
          </a:xfrm>
        </p:spPr>
        <p:txBody>
          <a:bodyPr/>
          <a:lstStyle/>
          <a:p>
            <a:endParaRPr lang="de-DE" dirty="0"/>
          </a:p>
        </p:txBody>
      </p:sp>
      <p:sp>
        <p:nvSpPr>
          <p:cNvPr id="5" name="Fußzeilenplatzhalter 4">
            <a:extLst>
              <a:ext uri="{FF2B5EF4-FFF2-40B4-BE49-F238E27FC236}">
                <a16:creationId xmlns:a16="http://schemas.microsoft.com/office/drawing/2014/main" id="{57658F07-E809-41AA-A314-CF0D7D69B55A}"/>
              </a:ext>
            </a:extLst>
          </p:cNvPr>
          <p:cNvSpPr>
            <a:spLocks noGrp="1"/>
          </p:cNvSpPr>
          <p:nvPr>
            <p:ph type="ftr" sz="quarter" idx="3"/>
          </p:nvPr>
        </p:nvSpPr>
        <p:spPr/>
        <p:txBody>
          <a:bodyPr/>
          <a:lstStyle/>
          <a:p>
            <a:r>
              <a:rPr lang="en-US" dirty="0"/>
              <a:t>Teaching Notes: Scientific Research in Information Systems (2</a:t>
            </a:r>
            <a:r>
              <a:rPr lang="en-US" baseline="30000" dirty="0"/>
              <a:t>nd</a:t>
            </a:r>
            <a:r>
              <a:rPr lang="en-US" dirty="0"/>
              <a:t> edition) ~ © Copyright 2021 Jan Recker. All Rights Reserved. ~</a:t>
            </a:r>
            <a:endParaRPr lang="de-DE" dirty="0"/>
          </a:p>
        </p:txBody>
      </p:sp>
      <p:sp>
        <p:nvSpPr>
          <p:cNvPr id="6" name="Foliennummernplatzhalter 5">
            <a:extLst>
              <a:ext uri="{FF2B5EF4-FFF2-40B4-BE49-F238E27FC236}">
                <a16:creationId xmlns:a16="http://schemas.microsoft.com/office/drawing/2014/main" id="{ED2B1FAF-A463-4D8B-80A2-C431F0EFB2D9}"/>
              </a:ext>
            </a:extLst>
          </p:cNvPr>
          <p:cNvSpPr>
            <a:spLocks noGrp="1"/>
          </p:cNvSpPr>
          <p:nvPr>
            <p:ph type="sldNum" sz="quarter" idx="4"/>
          </p:nvPr>
        </p:nvSpPr>
        <p:spPr/>
        <p:txBody>
          <a:bodyPr/>
          <a:lstStyle/>
          <a:p>
            <a:fld id="{48195EE2-BBDB-4836-A200-C62792C76FA9}" type="slidenum">
              <a:rPr lang="de-DE" smtClean="0"/>
              <a:pPr/>
              <a:t>1</a:t>
            </a:fld>
            <a:endParaRPr lang="de-DE" dirty="0"/>
          </a:p>
        </p:txBody>
      </p:sp>
      <p:sp>
        <p:nvSpPr>
          <p:cNvPr id="7" name="Inhaltsplatzhalter 6">
            <a:extLst>
              <a:ext uri="{FF2B5EF4-FFF2-40B4-BE49-F238E27FC236}">
                <a16:creationId xmlns:a16="http://schemas.microsoft.com/office/drawing/2014/main" id="{6CF93B89-3258-4F48-99B9-07283E126406}"/>
              </a:ext>
            </a:extLst>
          </p:cNvPr>
          <p:cNvSpPr>
            <a:spLocks noGrp="1"/>
          </p:cNvSpPr>
          <p:nvPr>
            <p:ph sz="quarter" idx="10"/>
          </p:nvPr>
        </p:nvSpPr>
        <p:spPr/>
        <p:txBody>
          <a:bodyPr/>
          <a:lstStyle/>
          <a:p>
            <a:pPr marL="0" indent="0">
              <a:buNone/>
            </a:pPr>
            <a:r>
              <a:rPr lang="de-DE" dirty="0"/>
              <a:t>Teaching Materials</a:t>
            </a:r>
          </a:p>
        </p:txBody>
      </p:sp>
    </p:spTree>
    <p:extLst>
      <p:ext uri="{BB962C8B-B14F-4D97-AF65-F5344CB8AC3E}">
        <p14:creationId xmlns:p14="http://schemas.microsoft.com/office/powerpoint/2010/main" val="9098921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D054891B-BDC4-4243-991E-A0E2A2D022B2}"/>
              </a:ext>
            </a:extLst>
          </p:cNvPr>
          <p:cNvSpPr>
            <a:spLocks noGrp="1"/>
          </p:cNvSpPr>
          <p:nvPr>
            <p:ph type="title"/>
          </p:nvPr>
        </p:nvSpPr>
        <p:spPr/>
        <p:txBody>
          <a:bodyPr vert="horz" lIns="91440" tIns="45720" rIns="91440" bIns="45720" rtlCol="0" anchor="ctr">
            <a:normAutofit/>
          </a:bodyPr>
          <a:lstStyle/>
          <a:p>
            <a:r>
              <a:rPr lang="en-US" b="1" dirty="0"/>
              <a:t>Copyright Notice &amp; Citation</a:t>
            </a:r>
            <a:endParaRPr lang="en-US" sz="2600" b="1" dirty="0"/>
          </a:p>
        </p:txBody>
      </p:sp>
      <p:sp>
        <p:nvSpPr>
          <p:cNvPr id="7" name="Textplatzhalter 6">
            <a:extLst>
              <a:ext uri="{FF2B5EF4-FFF2-40B4-BE49-F238E27FC236}">
                <a16:creationId xmlns:a16="http://schemas.microsoft.com/office/drawing/2014/main" id="{40566284-E9C2-4251-AC7C-4137EF005019}"/>
              </a:ext>
            </a:extLst>
          </p:cNvPr>
          <p:cNvSpPr>
            <a:spLocks noGrp="1"/>
          </p:cNvSpPr>
          <p:nvPr>
            <p:ph type="body" idx="1"/>
          </p:nvPr>
        </p:nvSpPr>
        <p:spPr>
          <a:xfrm>
            <a:off x="831850" y="3986411"/>
            <a:ext cx="10515600" cy="2353834"/>
          </a:xfrm>
        </p:spPr>
        <p:txBody>
          <a:bodyPr>
            <a:normAutofit fontScale="70000" lnSpcReduction="20000"/>
          </a:bodyPr>
          <a:lstStyle/>
          <a:p>
            <a:pPr algn="ctr"/>
            <a:r>
              <a:rPr lang="en-US" sz="2800" b="1" dirty="0">
                <a:solidFill>
                  <a:schemeClr val="bg1">
                    <a:lumMod val="50000"/>
                  </a:schemeClr>
                </a:solidFill>
              </a:rPr>
              <a:t>© Copyright 2021 Jan Recker. All Rights Reserved.</a:t>
            </a:r>
          </a:p>
          <a:p>
            <a:pPr algn="ctr"/>
            <a:endParaRPr lang="en-US" sz="2800" b="1" dirty="0">
              <a:solidFill>
                <a:schemeClr val="bg1">
                  <a:lumMod val="50000"/>
                </a:schemeClr>
              </a:solidFill>
            </a:endParaRPr>
          </a:p>
          <a:p>
            <a:pPr algn="ctr">
              <a:lnSpc>
                <a:spcPct val="120000"/>
              </a:lnSpc>
            </a:pPr>
            <a:r>
              <a:rPr lang="en-US" sz="2800" b="1" dirty="0">
                <a:solidFill>
                  <a:schemeClr val="bg1">
                    <a:lumMod val="50000"/>
                  </a:schemeClr>
                </a:solidFill>
              </a:rPr>
              <a:t>Recker, J. (2021): </a:t>
            </a:r>
            <a:r>
              <a:rPr lang="en-US" sz="2800" b="1" i="1" dirty="0">
                <a:solidFill>
                  <a:schemeClr val="bg1">
                    <a:lumMod val="50000"/>
                  </a:schemeClr>
                </a:solidFill>
                <a:hlinkClick r:id="rId2"/>
              </a:rPr>
              <a:t>Scientific Research in Information Systems: A Beginner’s Guide</a:t>
            </a:r>
            <a:r>
              <a:rPr lang="en-US" sz="2800" b="1" dirty="0">
                <a:solidFill>
                  <a:schemeClr val="bg1">
                    <a:lumMod val="50000"/>
                  </a:schemeClr>
                </a:solidFill>
              </a:rPr>
              <a:t>.</a:t>
            </a:r>
            <a:br>
              <a:rPr lang="en-US" sz="2800" b="1" dirty="0">
                <a:solidFill>
                  <a:schemeClr val="bg1">
                    <a:lumMod val="50000"/>
                  </a:schemeClr>
                </a:solidFill>
              </a:rPr>
            </a:br>
            <a:r>
              <a:rPr lang="en-US" sz="2800" b="1" dirty="0">
                <a:solidFill>
                  <a:schemeClr val="bg1">
                    <a:lumMod val="50000"/>
                  </a:schemeClr>
                </a:solidFill>
              </a:rPr>
              <a:t>2</a:t>
            </a:r>
            <a:r>
              <a:rPr lang="en-US" sz="2800" b="1" baseline="30000" dirty="0">
                <a:solidFill>
                  <a:schemeClr val="bg1">
                    <a:lumMod val="50000"/>
                  </a:schemeClr>
                </a:solidFill>
              </a:rPr>
              <a:t>nd</a:t>
            </a:r>
            <a:r>
              <a:rPr lang="en-US" sz="2800" b="1" dirty="0">
                <a:solidFill>
                  <a:schemeClr val="bg1">
                    <a:lumMod val="50000"/>
                  </a:schemeClr>
                </a:solidFill>
              </a:rPr>
              <a:t> edition, Springer.</a:t>
            </a:r>
          </a:p>
          <a:p>
            <a:pPr algn="ctr">
              <a:lnSpc>
                <a:spcPct val="120000"/>
              </a:lnSpc>
            </a:pPr>
            <a:endParaRPr lang="en-US" sz="2800" b="1" dirty="0">
              <a:solidFill>
                <a:schemeClr val="bg1">
                  <a:lumMod val="50000"/>
                </a:schemeClr>
              </a:solidFill>
            </a:endParaRPr>
          </a:p>
          <a:p>
            <a:pPr algn="ctr">
              <a:lnSpc>
                <a:spcPct val="120000"/>
              </a:lnSpc>
            </a:pPr>
            <a:r>
              <a:rPr lang="de-DE" sz="2700" dirty="0" err="1"/>
              <a:t>Available</a:t>
            </a:r>
            <a:r>
              <a:rPr lang="de-DE" sz="2700" dirty="0"/>
              <a:t> at </a:t>
            </a:r>
            <a:r>
              <a:rPr lang="de-DE" sz="2700" dirty="0">
                <a:hlinkClick r:id="rId3"/>
              </a:rPr>
              <a:t>Springer</a:t>
            </a:r>
            <a:r>
              <a:rPr lang="de-DE" sz="2700" dirty="0"/>
              <a:t>, </a:t>
            </a:r>
            <a:r>
              <a:rPr lang="de-DE" sz="2700" dirty="0">
                <a:hlinkClick r:id="rId4"/>
              </a:rPr>
              <a:t>Amazon</a:t>
            </a:r>
            <a:r>
              <a:rPr lang="de-DE" sz="2700" dirty="0"/>
              <a:t>, and </a:t>
            </a:r>
            <a:r>
              <a:rPr lang="de-DE" sz="2700" dirty="0" err="1"/>
              <a:t>other</a:t>
            </a:r>
            <a:r>
              <a:rPr lang="de-DE" sz="2700" dirty="0"/>
              <a:t> </a:t>
            </a:r>
            <a:r>
              <a:rPr lang="de-DE" sz="2700" dirty="0" err="1"/>
              <a:t>booksellers</a:t>
            </a:r>
            <a:endParaRPr lang="de-DE" sz="2700" dirty="0"/>
          </a:p>
          <a:p>
            <a:pPr algn="ctr">
              <a:lnSpc>
                <a:spcPct val="120000"/>
              </a:lnSpc>
            </a:pPr>
            <a:endParaRPr lang="de-DE" sz="2800" b="1" dirty="0">
              <a:solidFill>
                <a:schemeClr val="bg1">
                  <a:lumMod val="50000"/>
                </a:schemeClr>
              </a:solidFill>
            </a:endParaRPr>
          </a:p>
        </p:txBody>
      </p:sp>
      <p:sp>
        <p:nvSpPr>
          <p:cNvPr id="5" name="Fußzeilenplatzhalter 4">
            <a:extLst>
              <a:ext uri="{FF2B5EF4-FFF2-40B4-BE49-F238E27FC236}">
                <a16:creationId xmlns:a16="http://schemas.microsoft.com/office/drawing/2014/main" id="{3327DCB6-D60F-46C6-90C3-E5DA733EA540}"/>
              </a:ext>
            </a:extLst>
          </p:cNvPr>
          <p:cNvSpPr>
            <a:spLocks noGrp="1"/>
          </p:cNvSpPr>
          <p:nvPr>
            <p:ph type="ftr" sz="quarter" idx="3"/>
          </p:nvPr>
        </p:nvSpPr>
        <p:spPr/>
        <p:txBody>
          <a:bodyPr/>
          <a:lstStyle/>
          <a:p>
            <a:r>
              <a:rPr lang="en-US" dirty="0"/>
              <a:t>Teaching Notes: Scientific Research in Information Systems (2</a:t>
            </a:r>
            <a:r>
              <a:rPr lang="en-US" baseline="30000" dirty="0"/>
              <a:t>nd</a:t>
            </a:r>
            <a:r>
              <a:rPr lang="en-US" dirty="0"/>
              <a:t> edition) ~ © Copyright 2021 Jan Recker. All Rights Reserved. ~</a:t>
            </a:r>
            <a:endParaRPr lang="de-DE" dirty="0"/>
          </a:p>
        </p:txBody>
      </p:sp>
      <p:sp>
        <p:nvSpPr>
          <p:cNvPr id="6" name="Foliennummernplatzhalter 5">
            <a:extLst>
              <a:ext uri="{FF2B5EF4-FFF2-40B4-BE49-F238E27FC236}">
                <a16:creationId xmlns:a16="http://schemas.microsoft.com/office/drawing/2014/main" id="{420AF921-1183-42D1-A78F-43D0EBF7366A}"/>
              </a:ext>
            </a:extLst>
          </p:cNvPr>
          <p:cNvSpPr>
            <a:spLocks noGrp="1"/>
          </p:cNvSpPr>
          <p:nvPr>
            <p:ph type="sldNum" sz="quarter" idx="4"/>
          </p:nvPr>
        </p:nvSpPr>
        <p:spPr/>
        <p:txBody>
          <a:bodyPr/>
          <a:lstStyle/>
          <a:p>
            <a:fld id="{48195EE2-BBDB-4836-A200-C62792C76FA9}" type="slidenum">
              <a:rPr lang="de-DE" smtClean="0"/>
              <a:pPr/>
              <a:t>2</a:t>
            </a:fld>
            <a:endParaRPr lang="de-DE" dirty="0"/>
          </a:p>
        </p:txBody>
      </p:sp>
    </p:spTree>
    <p:extLst>
      <p:ext uri="{BB962C8B-B14F-4D97-AF65-F5344CB8AC3E}">
        <p14:creationId xmlns:p14="http://schemas.microsoft.com/office/powerpoint/2010/main" val="25581695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kt 6" hidden="1">
            <a:extLst>
              <a:ext uri="{FF2B5EF4-FFF2-40B4-BE49-F238E27FC236}">
                <a16:creationId xmlns:a16="http://schemas.microsoft.com/office/drawing/2014/main" id="{2A82D528-8DEF-405C-A101-0A65131693B0}"/>
              </a:ext>
            </a:extLst>
          </p:cNvPr>
          <p:cNvGraphicFramePr>
            <a:graphicFrameLocks noChangeAspect="1"/>
          </p:cNvGraphicFramePr>
          <p:nvPr>
            <p:custDataLst>
              <p:tags r:id="rId2"/>
            </p:custDataLst>
            <p:extLst>
              <p:ext uri="{D42A27DB-BD31-4B8C-83A1-F6EECF244321}">
                <p14:modId xmlns:p14="http://schemas.microsoft.com/office/powerpoint/2010/main" val="134594220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079" name="think-cell Folie" r:id="rId4" imgW="501" imgH="502" progId="TCLayout.ActiveDocument.1">
                  <p:embed/>
                </p:oleObj>
              </mc:Choice>
              <mc:Fallback>
                <p:oleObj name="think-cell Folie" r:id="rId4" imgW="501" imgH="502"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graphicFrame>
        <p:nvGraphicFramePr>
          <p:cNvPr id="11" name="Inhaltsplatzhalter 10">
            <a:extLst>
              <a:ext uri="{FF2B5EF4-FFF2-40B4-BE49-F238E27FC236}">
                <a16:creationId xmlns:a16="http://schemas.microsoft.com/office/drawing/2014/main" id="{E8F4A750-3A5B-4565-938F-2DA36CB53B7B}"/>
              </a:ext>
            </a:extLst>
          </p:cNvPr>
          <p:cNvGraphicFramePr>
            <a:graphicFrameLocks noGrp="1"/>
          </p:cNvGraphicFramePr>
          <p:nvPr>
            <p:ph sz="quarter" idx="11"/>
            <p:extLst>
              <p:ext uri="{D42A27DB-BD31-4B8C-83A1-F6EECF244321}">
                <p14:modId xmlns:p14="http://schemas.microsoft.com/office/powerpoint/2010/main" val="3606895743"/>
              </p:ext>
            </p:extLst>
          </p:nvPr>
        </p:nvGraphicFramePr>
        <p:xfrm>
          <a:off x="434180" y="2286000"/>
          <a:ext cx="9281321" cy="1828800"/>
        </p:xfrm>
        <a:graphic>
          <a:graphicData uri="http://schemas.openxmlformats.org/drawingml/2006/table">
            <a:tbl>
              <a:tblPr firstRow="1" bandRow="1">
                <a:tableStyleId>{793D81CF-94F2-401A-BA57-92F5A7B2D0C5}</a:tableStyleId>
              </a:tblPr>
              <a:tblGrid>
                <a:gridCol w="9281321">
                  <a:extLst>
                    <a:ext uri="{9D8B030D-6E8A-4147-A177-3AD203B41FA5}">
                      <a16:colId xmlns:a16="http://schemas.microsoft.com/office/drawing/2014/main" val="2091722056"/>
                    </a:ext>
                  </a:extLst>
                </a:gridCol>
              </a:tblGrid>
              <a:tr h="370840">
                <a:tc>
                  <a:txBody>
                    <a:bodyPr/>
                    <a:lstStyle/>
                    <a:p>
                      <a:pPr algn="ctr"/>
                      <a:r>
                        <a:rPr lang="de-DE" sz="2400" dirty="0">
                          <a:latin typeface="Arial" panose="020B0604020202020204" pitchFamily="34" charset="0"/>
                          <a:cs typeface="Arial" panose="020B0604020202020204" pitchFamily="34" charset="0"/>
                        </a:rPr>
                        <a:t>Content</a:t>
                      </a:r>
                    </a:p>
                  </a:txBody>
                  <a:tcPr marL="103860" marR="103860">
                    <a:lnL w="12700" cap="flat" cmpd="sng" algn="ctr">
                      <a:solidFill>
                        <a:schemeClr val="tx1"/>
                      </a:solidFill>
                      <a:prstDash val="solid"/>
                      <a:round/>
                      <a:headEnd type="none" w="med" len="med"/>
                      <a:tailEnd type="none" w="med" len="med"/>
                    </a:lnL>
                    <a:solidFill>
                      <a:schemeClr val="accent1">
                        <a:lumMod val="50000"/>
                      </a:schemeClr>
                    </a:solidFill>
                  </a:tcPr>
                </a:tc>
                <a:extLst>
                  <a:ext uri="{0D108BD9-81ED-4DB2-BD59-A6C34878D82A}">
                    <a16:rowId xmlns:a16="http://schemas.microsoft.com/office/drawing/2014/main" val="2264063684"/>
                  </a:ext>
                </a:extLst>
              </a:tr>
              <a:tr h="370840">
                <a:tc>
                  <a:txBody>
                    <a:bodyPr/>
                    <a:lstStyle/>
                    <a:p>
                      <a:r>
                        <a:rPr lang="en-US" sz="2400" b="1" dirty="0">
                          <a:latin typeface="Arial" panose="020B0604020202020204" pitchFamily="34" charset="0"/>
                          <a:cs typeface="Arial" panose="020B0604020202020204" pitchFamily="34" charset="0"/>
                        </a:rPr>
                        <a:t>Part 1: Basic Principles of Research</a:t>
                      </a:r>
                    </a:p>
                  </a:txBody>
                  <a:tcPr marL="103860" marR="103860">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954308906"/>
                  </a:ext>
                </a:extLst>
              </a:tr>
              <a:tr h="370840">
                <a:tc>
                  <a:txBody>
                    <a:bodyPr/>
                    <a:lstStyle/>
                    <a:p>
                      <a:r>
                        <a:rPr lang="en-US" sz="2400" dirty="0">
                          <a:latin typeface="Arial" panose="020B0604020202020204" pitchFamily="34" charset="0"/>
                          <a:cs typeface="Arial" panose="020B0604020202020204" pitchFamily="34" charset="0"/>
                        </a:rPr>
                        <a:t>Part 2: Conducting Research</a:t>
                      </a:r>
                      <a:endParaRPr lang="de-DE" sz="2400" dirty="0">
                        <a:latin typeface="Arial" panose="020B0604020202020204" pitchFamily="34" charset="0"/>
                        <a:cs typeface="Arial" panose="020B0604020202020204" pitchFamily="34" charset="0"/>
                      </a:endParaRPr>
                    </a:p>
                  </a:txBody>
                  <a:tcPr marL="103860" marR="103860">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832427877"/>
                  </a:ext>
                </a:extLst>
              </a:tr>
              <a:tr h="370840">
                <a:tc>
                  <a:txBody>
                    <a:bodyPr/>
                    <a:lstStyle/>
                    <a:p>
                      <a:r>
                        <a:rPr lang="en-US" sz="2400" dirty="0">
                          <a:latin typeface="Arial" panose="020B0604020202020204" pitchFamily="34" charset="0"/>
                          <a:cs typeface="Arial" panose="020B0604020202020204" pitchFamily="34" charset="0"/>
                        </a:rPr>
                        <a:t>Part 3: Publishing Research</a:t>
                      </a:r>
                      <a:endParaRPr lang="de-DE" sz="2400" dirty="0">
                        <a:latin typeface="Arial" panose="020B0604020202020204" pitchFamily="34" charset="0"/>
                        <a:cs typeface="Arial" panose="020B0604020202020204" pitchFamily="34" charset="0"/>
                      </a:endParaRPr>
                    </a:p>
                  </a:txBody>
                  <a:tcPr marL="103860" marR="103860">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3662010622"/>
                  </a:ext>
                </a:extLst>
              </a:tr>
            </a:tbl>
          </a:graphicData>
        </a:graphic>
      </p:graphicFrame>
      <p:sp>
        <p:nvSpPr>
          <p:cNvPr id="6" name="Titel 5">
            <a:extLst>
              <a:ext uri="{FF2B5EF4-FFF2-40B4-BE49-F238E27FC236}">
                <a16:creationId xmlns:a16="http://schemas.microsoft.com/office/drawing/2014/main" id="{C5ACE63C-9179-42A3-B883-06469FB4CC71}"/>
              </a:ext>
            </a:extLst>
          </p:cNvPr>
          <p:cNvSpPr>
            <a:spLocks noGrp="1"/>
          </p:cNvSpPr>
          <p:nvPr>
            <p:ph type="title"/>
          </p:nvPr>
        </p:nvSpPr>
        <p:spPr/>
        <p:txBody>
          <a:bodyPr>
            <a:normAutofit/>
          </a:bodyPr>
          <a:lstStyle/>
          <a:p>
            <a:r>
              <a:rPr lang="en-US" dirty="0"/>
              <a:t>Overview</a:t>
            </a:r>
            <a:endParaRPr lang="en-US" sz="2600" b="0" dirty="0"/>
          </a:p>
        </p:txBody>
      </p:sp>
      <p:sp>
        <p:nvSpPr>
          <p:cNvPr id="3" name="Datumsplatzhalter 2">
            <a:extLst>
              <a:ext uri="{FF2B5EF4-FFF2-40B4-BE49-F238E27FC236}">
                <a16:creationId xmlns:a16="http://schemas.microsoft.com/office/drawing/2014/main" id="{FBF970CA-88BF-4496-8B37-594E70CB9949}"/>
              </a:ext>
            </a:extLst>
          </p:cNvPr>
          <p:cNvSpPr>
            <a:spLocks noGrp="1"/>
          </p:cNvSpPr>
          <p:nvPr>
            <p:ph type="dt" sz="half" idx="2"/>
          </p:nvPr>
        </p:nvSpPr>
        <p:spPr/>
        <p:txBody>
          <a:bodyPr/>
          <a:lstStyle/>
          <a:p>
            <a:endParaRPr lang="de-DE" dirty="0"/>
          </a:p>
        </p:txBody>
      </p:sp>
      <p:sp>
        <p:nvSpPr>
          <p:cNvPr id="4" name="Fußzeilenplatzhalter 3">
            <a:extLst>
              <a:ext uri="{FF2B5EF4-FFF2-40B4-BE49-F238E27FC236}">
                <a16:creationId xmlns:a16="http://schemas.microsoft.com/office/drawing/2014/main" id="{29178B8A-58B0-4AFA-9F83-25B76ECF7027}"/>
              </a:ext>
            </a:extLst>
          </p:cNvPr>
          <p:cNvSpPr>
            <a:spLocks noGrp="1"/>
          </p:cNvSpPr>
          <p:nvPr>
            <p:ph type="ftr" sz="quarter" idx="3"/>
          </p:nvPr>
        </p:nvSpPr>
        <p:spPr/>
        <p:txBody>
          <a:bodyPr/>
          <a:lstStyle/>
          <a:p>
            <a:r>
              <a:rPr lang="en-US" dirty="0"/>
              <a:t>Teaching Notes: Scientific Research in Information Systems (2</a:t>
            </a:r>
            <a:r>
              <a:rPr lang="en-US" baseline="30000" dirty="0"/>
              <a:t>nd</a:t>
            </a:r>
            <a:r>
              <a:rPr lang="en-US" dirty="0"/>
              <a:t> edition) ~ © Copyright 2021 Jan Recker. All Rights Reserved. ~</a:t>
            </a:r>
            <a:endParaRPr lang="de-DE" dirty="0"/>
          </a:p>
        </p:txBody>
      </p:sp>
      <p:sp>
        <p:nvSpPr>
          <p:cNvPr id="5" name="Foliennummernplatzhalter 4">
            <a:extLst>
              <a:ext uri="{FF2B5EF4-FFF2-40B4-BE49-F238E27FC236}">
                <a16:creationId xmlns:a16="http://schemas.microsoft.com/office/drawing/2014/main" id="{F6675F50-DD54-45C5-8DE4-B2072D6E453E}"/>
              </a:ext>
            </a:extLst>
          </p:cNvPr>
          <p:cNvSpPr>
            <a:spLocks noGrp="1"/>
          </p:cNvSpPr>
          <p:nvPr>
            <p:ph type="sldNum" sz="quarter" idx="4"/>
          </p:nvPr>
        </p:nvSpPr>
        <p:spPr/>
        <p:txBody>
          <a:bodyPr/>
          <a:lstStyle/>
          <a:p>
            <a:fld id="{48195EE2-BBDB-4836-A200-C62792C76FA9}" type="slidenum">
              <a:rPr lang="de-DE" smtClean="0"/>
              <a:t>3</a:t>
            </a:fld>
            <a:endParaRPr lang="de-DE" dirty="0"/>
          </a:p>
        </p:txBody>
      </p:sp>
      <p:sp>
        <p:nvSpPr>
          <p:cNvPr id="2" name="Inhaltsplatzhalter 1">
            <a:extLst>
              <a:ext uri="{FF2B5EF4-FFF2-40B4-BE49-F238E27FC236}">
                <a16:creationId xmlns:a16="http://schemas.microsoft.com/office/drawing/2014/main" id="{DA5559FF-30EF-437D-BD7F-043202F3C223}"/>
              </a:ext>
            </a:extLst>
          </p:cNvPr>
          <p:cNvSpPr>
            <a:spLocks noGrp="1"/>
          </p:cNvSpPr>
          <p:nvPr>
            <p:ph sz="quarter" idx="12"/>
          </p:nvPr>
        </p:nvSpPr>
        <p:spPr/>
        <p:txBody>
          <a:bodyPr/>
          <a:lstStyle/>
          <a:p>
            <a:endParaRPr lang="de-DE" dirty="0"/>
          </a:p>
        </p:txBody>
      </p:sp>
    </p:spTree>
    <p:extLst>
      <p:ext uri="{BB962C8B-B14F-4D97-AF65-F5344CB8AC3E}">
        <p14:creationId xmlns:p14="http://schemas.microsoft.com/office/powerpoint/2010/main" val="14842462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kt 6" hidden="1">
            <a:extLst>
              <a:ext uri="{FF2B5EF4-FFF2-40B4-BE49-F238E27FC236}">
                <a16:creationId xmlns:a16="http://schemas.microsoft.com/office/drawing/2014/main" id="{6F363260-0D3C-43F2-94A3-BFDC8B0177FD}"/>
              </a:ext>
            </a:extLst>
          </p:cNvPr>
          <p:cNvGraphicFramePr>
            <a:graphicFrameLocks noChangeAspect="1"/>
          </p:cNvGraphicFramePr>
          <p:nvPr>
            <p:custDataLst>
              <p:tags r:id="rId2"/>
            </p:custDataLst>
            <p:extLst>
              <p:ext uri="{D42A27DB-BD31-4B8C-83A1-F6EECF244321}">
                <p14:modId xmlns:p14="http://schemas.microsoft.com/office/powerpoint/2010/main" val="1890499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6173" name="think-cell Folie" r:id="rId5" imgW="501" imgH="502" progId="TCLayout.ActiveDocument.1">
                  <p:embed/>
                </p:oleObj>
              </mc:Choice>
              <mc:Fallback>
                <p:oleObj name="think-cell Folie" r:id="rId5" imgW="501" imgH="502"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5" name="Rechteck 4" hidden="1">
            <a:extLst>
              <a:ext uri="{FF2B5EF4-FFF2-40B4-BE49-F238E27FC236}">
                <a16:creationId xmlns:a16="http://schemas.microsoft.com/office/drawing/2014/main" id="{3F61C6E4-F39F-4352-B15F-5421A7EC760A}"/>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lnSpc>
                <a:spcPct val="90000"/>
              </a:lnSpc>
              <a:spcBef>
                <a:spcPct val="0"/>
              </a:spcBef>
              <a:spcAft>
                <a:spcPct val="0"/>
              </a:spcAft>
            </a:pPr>
            <a:endParaRPr lang="en-US" sz="6000" b="1"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6" name="Titel 5">
            <a:extLst>
              <a:ext uri="{FF2B5EF4-FFF2-40B4-BE49-F238E27FC236}">
                <a16:creationId xmlns:a16="http://schemas.microsoft.com/office/drawing/2014/main" id="{55AAD1A1-FAEC-4B6A-AFCD-91072CCE604B}"/>
              </a:ext>
            </a:extLst>
          </p:cNvPr>
          <p:cNvSpPr>
            <a:spLocks noGrp="1"/>
          </p:cNvSpPr>
          <p:nvPr>
            <p:ph type="title"/>
          </p:nvPr>
        </p:nvSpPr>
        <p:spPr/>
        <p:txBody>
          <a:bodyPr vert="horz" lIns="91440" tIns="45720" rIns="91440" bIns="45720" rtlCol="0" anchor="ctr">
            <a:normAutofit/>
          </a:bodyPr>
          <a:lstStyle/>
          <a:p>
            <a:r>
              <a:rPr lang="en-US" dirty="0"/>
              <a:t>Chapter 2:</a:t>
            </a:r>
            <a:r>
              <a:rPr lang="en-US" b="1" dirty="0"/>
              <a:t/>
            </a:r>
            <a:br>
              <a:rPr lang="en-US" b="1" dirty="0"/>
            </a:br>
            <a:r>
              <a:rPr lang="en-US" b="1" dirty="0"/>
              <a:t>Information Systems Research as a Science</a:t>
            </a:r>
            <a:endParaRPr lang="en-US" sz="2600" b="1" dirty="0"/>
          </a:p>
        </p:txBody>
      </p:sp>
      <p:sp>
        <p:nvSpPr>
          <p:cNvPr id="8" name="Textplatzhalter 7">
            <a:extLst>
              <a:ext uri="{FF2B5EF4-FFF2-40B4-BE49-F238E27FC236}">
                <a16:creationId xmlns:a16="http://schemas.microsoft.com/office/drawing/2014/main" id="{F9A523CC-A269-4215-8BE8-6433160C3543}"/>
              </a:ext>
            </a:extLst>
          </p:cNvPr>
          <p:cNvSpPr>
            <a:spLocks noGrp="1"/>
          </p:cNvSpPr>
          <p:nvPr>
            <p:ph type="body" idx="1"/>
          </p:nvPr>
        </p:nvSpPr>
        <p:spPr/>
        <p:txBody>
          <a:bodyPr/>
          <a:lstStyle/>
          <a:p>
            <a:endParaRPr lang="de-DE" dirty="0"/>
          </a:p>
        </p:txBody>
      </p:sp>
      <p:sp>
        <p:nvSpPr>
          <p:cNvPr id="2" name="Datumsplatzhalter 1">
            <a:extLst>
              <a:ext uri="{FF2B5EF4-FFF2-40B4-BE49-F238E27FC236}">
                <a16:creationId xmlns:a16="http://schemas.microsoft.com/office/drawing/2014/main" id="{C9E40C0F-C750-4BB2-851F-013D0CC9B49B}"/>
              </a:ext>
            </a:extLst>
          </p:cNvPr>
          <p:cNvSpPr>
            <a:spLocks noGrp="1"/>
          </p:cNvSpPr>
          <p:nvPr>
            <p:ph type="dt" sz="half" idx="2"/>
          </p:nvPr>
        </p:nvSpPr>
        <p:spPr/>
        <p:txBody>
          <a:bodyPr/>
          <a:lstStyle/>
          <a:p>
            <a:endParaRPr lang="de-DE" dirty="0"/>
          </a:p>
        </p:txBody>
      </p:sp>
      <p:sp>
        <p:nvSpPr>
          <p:cNvPr id="4" name="Foliennummernplatzhalter 3">
            <a:extLst>
              <a:ext uri="{FF2B5EF4-FFF2-40B4-BE49-F238E27FC236}">
                <a16:creationId xmlns:a16="http://schemas.microsoft.com/office/drawing/2014/main" id="{E77EBE47-184D-4037-9FEE-48607BE2534F}"/>
              </a:ext>
            </a:extLst>
          </p:cNvPr>
          <p:cNvSpPr>
            <a:spLocks noGrp="1"/>
          </p:cNvSpPr>
          <p:nvPr>
            <p:ph type="sldNum" sz="quarter" idx="4"/>
          </p:nvPr>
        </p:nvSpPr>
        <p:spPr/>
        <p:txBody>
          <a:bodyPr/>
          <a:lstStyle/>
          <a:p>
            <a:fld id="{48195EE2-BBDB-4836-A200-C62792C76FA9}" type="slidenum">
              <a:rPr lang="de-DE" smtClean="0"/>
              <a:pPr/>
              <a:t>4</a:t>
            </a:fld>
            <a:endParaRPr lang="de-DE"/>
          </a:p>
        </p:txBody>
      </p:sp>
    </p:spTree>
    <p:extLst>
      <p:ext uri="{BB962C8B-B14F-4D97-AF65-F5344CB8AC3E}">
        <p14:creationId xmlns:p14="http://schemas.microsoft.com/office/powerpoint/2010/main" val="30868059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DB9FF0D-801E-4F9B-8D41-F7FF4165D0C1}"/>
              </a:ext>
            </a:extLst>
          </p:cNvPr>
          <p:cNvSpPr>
            <a:spLocks noGrp="1"/>
          </p:cNvSpPr>
          <p:nvPr>
            <p:ph sz="quarter" idx="11"/>
          </p:nvPr>
        </p:nvSpPr>
        <p:spPr/>
        <p:txBody>
          <a:bodyPr/>
          <a:lstStyle/>
          <a:p>
            <a:r>
              <a:rPr lang="de-DE" dirty="0" err="1"/>
              <a:t>What</a:t>
            </a:r>
            <a:r>
              <a:rPr lang="de-DE" dirty="0"/>
              <a:t> </a:t>
            </a:r>
            <a:r>
              <a:rPr lang="de-DE" dirty="0" err="1"/>
              <a:t>is</a:t>
            </a:r>
            <a:r>
              <a:rPr lang="de-DE" dirty="0"/>
              <a:t> </a:t>
            </a:r>
            <a:r>
              <a:rPr lang="de-DE" dirty="0" err="1"/>
              <a:t>research</a:t>
            </a:r>
            <a:r>
              <a:rPr lang="de-DE" dirty="0"/>
              <a:t>?</a:t>
            </a:r>
          </a:p>
          <a:p>
            <a:r>
              <a:rPr lang="de-DE" dirty="0" err="1"/>
              <a:t>What</a:t>
            </a:r>
            <a:r>
              <a:rPr lang="de-DE" dirty="0"/>
              <a:t> </a:t>
            </a:r>
            <a:r>
              <a:rPr lang="de-DE" dirty="0" err="1"/>
              <a:t>is</a:t>
            </a:r>
            <a:r>
              <a:rPr lang="de-DE" dirty="0"/>
              <a:t> </a:t>
            </a:r>
            <a:r>
              <a:rPr lang="de-DE" dirty="0" err="1"/>
              <a:t>information</a:t>
            </a:r>
            <a:r>
              <a:rPr lang="de-DE" dirty="0"/>
              <a:t> </a:t>
            </a:r>
            <a:r>
              <a:rPr lang="de-DE" dirty="0" err="1"/>
              <a:t>systems</a:t>
            </a:r>
            <a:r>
              <a:rPr lang="de-DE" dirty="0"/>
              <a:t> </a:t>
            </a:r>
            <a:r>
              <a:rPr lang="de-DE" dirty="0" err="1"/>
              <a:t>as</a:t>
            </a:r>
            <a:r>
              <a:rPr lang="de-DE" dirty="0"/>
              <a:t> a </a:t>
            </a:r>
            <a:r>
              <a:rPr lang="de-DE" dirty="0" err="1"/>
              <a:t>research</a:t>
            </a:r>
            <a:r>
              <a:rPr lang="de-DE" dirty="0"/>
              <a:t> </a:t>
            </a:r>
            <a:r>
              <a:rPr lang="de-DE" dirty="0" err="1"/>
              <a:t>field</a:t>
            </a:r>
            <a:r>
              <a:rPr lang="de-DE" dirty="0"/>
              <a:t>?</a:t>
            </a:r>
          </a:p>
          <a:p>
            <a:r>
              <a:rPr lang="de-DE" dirty="0" err="1"/>
              <a:t>Why</a:t>
            </a:r>
            <a:r>
              <a:rPr lang="de-DE" dirty="0"/>
              <a:t> </a:t>
            </a:r>
            <a:r>
              <a:rPr lang="de-DE" dirty="0" err="1"/>
              <a:t>is</a:t>
            </a:r>
            <a:r>
              <a:rPr lang="de-DE" dirty="0"/>
              <a:t> </a:t>
            </a:r>
            <a:r>
              <a:rPr lang="de-DE" dirty="0" err="1"/>
              <a:t>research</a:t>
            </a:r>
            <a:r>
              <a:rPr lang="de-DE" dirty="0"/>
              <a:t> </a:t>
            </a:r>
            <a:r>
              <a:rPr lang="de-DE" dirty="0" err="1"/>
              <a:t>hard</a:t>
            </a:r>
            <a:r>
              <a:rPr lang="de-DE" dirty="0"/>
              <a:t>?</a:t>
            </a:r>
          </a:p>
        </p:txBody>
      </p:sp>
      <p:sp>
        <p:nvSpPr>
          <p:cNvPr id="4" name="Title 3"/>
          <p:cNvSpPr>
            <a:spLocks noGrp="1"/>
          </p:cNvSpPr>
          <p:nvPr>
            <p:ph type="title"/>
          </p:nvPr>
        </p:nvSpPr>
        <p:spPr/>
        <p:txBody>
          <a:bodyPr/>
          <a:lstStyle/>
          <a:p>
            <a:r>
              <a:rPr lang="en-US" dirty="0"/>
              <a:t>What have we covered in the last session?</a:t>
            </a:r>
          </a:p>
        </p:txBody>
      </p:sp>
      <p:sp>
        <p:nvSpPr>
          <p:cNvPr id="3" name="Content Placeholder 2">
            <a:extLst>
              <a:ext uri="{FF2B5EF4-FFF2-40B4-BE49-F238E27FC236}">
                <a16:creationId xmlns:a16="http://schemas.microsoft.com/office/drawing/2014/main" id="{B3FD3D7B-6DAF-4EB4-88AD-BD1E40DE4E09}"/>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41115104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DB9FF0D-801E-4F9B-8D41-F7FF4165D0C1}"/>
              </a:ext>
            </a:extLst>
          </p:cNvPr>
          <p:cNvSpPr>
            <a:spLocks noGrp="1"/>
          </p:cNvSpPr>
          <p:nvPr>
            <p:ph sz="quarter" idx="11"/>
          </p:nvPr>
        </p:nvSpPr>
        <p:spPr/>
        <p:txBody>
          <a:bodyPr/>
          <a:lstStyle/>
          <a:p>
            <a:r>
              <a:rPr lang="de-DE" dirty="0" err="1"/>
              <a:t>What</a:t>
            </a:r>
            <a:r>
              <a:rPr lang="de-DE" dirty="0"/>
              <a:t> </a:t>
            </a:r>
            <a:r>
              <a:rPr lang="de-DE" dirty="0" err="1"/>
              <a:t>are</a:t>
            </a:r>
            <a:r>
              <a:rPr lang="de-DE" dirty="0"/>
              <a:t> </a:t>
            </a:r>
            <a:r>
              <a:rPr lang="de-DE" dirty="0" err="1"/>
              <a:t>knowledge</a:t>
            </a:r>
            <a:r>
              <a:rPr lang="de-DE" dirty="0"/>
              <a:t> </a:t>
            </a:r>
            <a:r>
              <a:rPr lang="de-DE" dirty="0" err="1"/>
              <a:t>contributions</a:t>
            </a:r>
            <a:r>
              <a:rPr lang="de-DE" dirty="0"/>
              <a:t> </a:t>
            </a:r>
            <a:r>
              <a:rPr lang="de-DE" dirty="0" err="1"/>
              <a:t>we</a:t>
            </a:r>
            <a:r>
              <a:rPr lang="de-DE" dirty="0"/>
              <a:t> </a:t>
            </a:r>
            <a:r>
              <a:rPr lang="de-DE" dirty="0" err="1"/>
              <a:t>make</a:t>
            </a:r>
            <a:r>
              <a:rPr lang="de-DE" dirty="0"/>
              <a:t> </a:t>
            </a:r>
            <a:r>
              <a:rPr lang="de-DE" dirty="0" err="1"/>
              <a:t>through</a:t>
            </a:r>
            <a:r>
              <a:rPr lang="de-DE" dirty="0"/>
              <a:t> </a:t>
            </a:r>
            <a:r>
              <a:rPr lang="de-DE" dirty="0" err="1"/>
              <a:t>research</a:t>
            </a:r>
            <a:r>
              <a:rPr lang="de-DE" dirty="0"/>
              <a:t>?</a:t>
            </a:r>
          </a:p>
          <a:p>
            <a:r>
              <a:rPr lang="de-DE" dirty="0" err="1"/>
              <a:t>What</a:t>
            </a:r>
            <a:r>
              <a:rPr lang="de-DE" dirty="0"/>
              <a:t> </a:t>
            </a:r>
            <a:r>
              <a:rPr lang="de-DE" dirty="0" err="1"/>
              <a:t>are</a:t>
            </a:r>
            <a:r>
              <a:rPr lang="de-DE" dirty="0"/>
              <a:t> </a:t>
            </a:r>
            <a:r>
              <a:rPr lang="de-DE" dirty="0" err="1"/>
              <a:t>principles</a:t>
            </a:r>
            <a:r>
              <a:rPr lang="de-DE" dirty="0"/>
              <a:t> of </a:t>
            </a:r>
            <a:r>
              <a:rPr lang="de-DE" dirty="0" err="1"/>
              <a:t>science</a:t>
            </a:r>
            <a:r>
              <a:rPr lang="de-DE" dirty="0"/>
              <a:t>?</a:t>
            </a:r>
          </a:p>
          <a:p>
            <a:r>
              <a:rPr lang="de-DE" dirty="0" err="1"/>
              <a:t>How</a:t>
            </a:r>
            <a:r>
              <a:rPr lang="de-DE" dirty="0"/>
              <a:t> do </a:t>
            </a:r>
            <a:r>
              <a:rPr lang="de-DE" dirty="0" err="1"/>
              <a:t>we</a:t>
            </a:r>
            <a:r>
              <a:rPr lang="de-DE" dirty="0"/>
              <a:t> </a:t>
            </a:r>
            <a:r>
              <a:rPr lang="de-DE" dirty="0" err="1"/>
              <a:t>construct</a:t>
            </a:r>
            <a:r>
              <a:rPr lang="de-DE" dirty="0"/>
              <a:t> </a:t>
            </a:r>
            <a:r>
              <a:rPr lang="de-DE" dirty="0" err="1"/>
              <a:t>research</a:t>
            </a:r>
            <a:r>
              <a:rPr lang="de-DE" dirty="0"/>
              <a:t> </a:t>
            </a:r>
            <a:r>
              <a:rPr lang="de-DE" dirty="0" err="1"/>
              <a:t>questions</a:t>
            </a:r>
            <a:r>
              <a:rPr lang="de-DE" dirty="0"/>
              <a:t> </a:t>
            </a:r>
            <a:r>
              <a:rPr lang="de-DE" dirty="0" err="1"/>
              <a:t>worth</a:t>
            </a:r>
            <a:r>
              <a:rPr lang="de-DE" dirty="0"/>
              <a:t> </a:t>
            </a:r>
            <a:r>
              <a:rPr lang="de-DE" dirty="0" err="1"/>
              <a:t>pursuing</a:t>
            </a:r>
            <a:r>
              <a:rPr lang="de-DE" dirty="0"/>
              <a:t>?</a:t>
            </a:r>
          </a:p>
        </p:txBody>
      </p:sp>
      <p:sp>
        <p:nvSpPr>
          <p:cNvPr id="4" name="Title 3"/>
          <p:cNvSpPr>
            <a:spLocks noGrp="1"/>
          </p:cNvSpPr>
          <p:nvPr>
            <p:ph type="title"/>
          </p:nvPr>
        </p:nvSpPr>
        <p:spPr/>
        <p:txBody>
          <a:bodyPr/>
          <a:lstStyle/>
          <a:p>
            <a:r>
              <a:rPr lang="en-US" dirty="0"/>
              <a:t>What do we cover in this session?</a:t>
            </a:r>
          </a:p>
        </p:txBody>
      </p:sp>
      <p:sp>
        <p:nvSpPr>
          <p:cNvPr id="3" name="Content Placeholder 2">
            <a:extLst>
              <a:ext uri="{FF2B5EF4-FFF2-40B4-BE49-F238E27FC236}">
                <a16:creationId xmlns:a16="http://schemas.microsoft.com/office/drawing/2014/main" id="{29F7A10B-0B46-492E-8762-1BE2C3D65C3E}"/>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7841937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1"/>
          </p:nvPr>
        </p:nvSpPr>
        <p:spPr/>
        <p:txBody>
          <a:bodyPr/>
          <a:lstStyle/>
          <a:p>
            <a:pPr marL="380990" indent="-380990">
              <a:buFont typeface="Arial" panose="020B0604020202020204" pitchFamily="34" charset="0"/>
              <a:buChar char="•"/>
            </a:pPr>
            <a:r>
              <a:rPr lang="en-AU" sz="2400" dirty="0"/>
              <a:t>The body of knowledge is the current accumulation of </a:t>
            </a:r>
            <a:r>
              <a:rPr lang="en-AU" sz="2400" b="1" dirty="0"/>
              <a:t>theories</a:t>
            </a:r>
            <a:r>
              <a:rPr lang="en-AU" sz="2400" dirty="0"/>
              <a:t>, </a:t>
            </a:r>
            <a:r>
              <a:rPr lang="en-AU" sz="2400" b="1" dirty="0"/>
              <a:t>evidence</a:t>
            </a:r>
            <a:r>
              <a:rPr lang="en-AU" sz="2400" dirty="0"/>
              <a:t> and </a:t>
            </a:r>
            <a:r>
              <a:rPr lang="en-AU" sz="2400" b="1" dirty="0"/>
              <a:t>methods</a:t>
            </a:r>
            <a:r>
              <a:rPr lang="en-AU" sz="2400" dirty="0"/>
              <a:t> in a certain domain (e.g. medicine, management, education etc).</a:t>
            </a:r>
          </a:p>
          <a:p>
            <a:pPr marL="380990" indent="-380990">
              <a:buFont typeface="Arial" panose="020B0604020202020204" pitchFamily="34" charset="0"/>
              <a:buChar char="•"/>
            </a:pPr>
            <a:r>
              <a:rPr lang="en-AU" sz="2400" dirty="0"/>
              <a:t>Typically consists of theories that have been evidenced – i.e., not falsified (yet).</a:t>
            </a:r>
          </a:p>
          <a:p>
            <a:pPr marL="380990" indent="-380990">
              <a:buFont typeface="Arial" panose="020B0604020202020204" pitchFamily="34" charset="0"/>
              <a:buChar char="•"/>
            </a:pPr>
            <a:r>
              <a:rPr lang="en-AU" sz="2400" dirty="0"/>
              <a:t>Also consists of methods that have been used to evidence or falsify theories.</a:t>
            </a:r>
          </a:p>
          <a:p>
            <a:pPr marL="380990" indent="-380990">
              <a:buFont typeface="Arial" panose="020B0604020202020204" pitchFamily="34" charset="0"/>
              <a:buChar char="•"/>
            </a:pPr>
            <a:r>
              <a:rPr lang="en-AU" sz="2400" dirty="0"/>
              <a:t>Sometimes can be innovative and important new evidence.</a:t>
            </a:r>
          </a:p>
          <a:p>
            <a:pPr marL="380990" indent="-380990">
              <a:buFont typeface="Arial" panose="020B0604020202020204" pitchFamily="34" charset="0"/>
              <a:buChar char="•"/>
            </a:pPr>
            <a:r>
              <a:rPr lang="en-AU" sz="2400" dirty="0"/>
              <a:t>Is available in the scientific community in the form of paper, articles and books.</a:t>
            </a:r>
          </a:p>
        </p:txBody>
      </p:sp>
      <p:sp>
        <p:nvSpPr>
          <p:cNvPr id="2" name="Title 1"/>
          <p:cNvSpPr>
            <a:spLocks noGrp="1"/>
          </p:cNvSpPr>
          <p:nvPr>
            <p:ph type="title"/>
          </p:nvPr>
        </p:nvSpPr>
        <p:spPr/>
        <p:txBody>
          <a:bodyPr/>
          <a:lstStyle/>
          <a:p>
            <a:r>
              <a:rPr lang="en-AU" dirty="0"/>
              <a:t>How do you create new knowledge?</a:t>
            </a:r>
          </a:p>
        </p:txBody>
      </p:sp>
      <p:sp>
        <p:nvSpPr>
          <p:cNvPr id="4" name="Content Placeholder 3">
            <a:extLst>
              <a:ext uri="{FF2B5EF4-FFF2-40B4-BE49-F238E27FC236}">
                <a16:creationId xmlns:a16="http://schemas.microsoft.com/office/drawing/2014/main" id="{AB5AD348-5D7D-4AE2-9134-2080A9C100A8}"/>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34150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dirty="0"/>
              <a:t>What is the body of knowledge?</a:t>
            </a:r>
          </a:p>
        </p:txBody>
      </p:sp>
      <p:sp>
        <p:nvSpPr>
          <p:cNvPr id="9" name="Content Placeholder 8">
            <a:extLst>
              <a:ext uri="{FF2B5EF4-FFF2-40B4-BE49-F238E27FC236}">
                <a16:creationId xmlns:a16="http://schemas.microsoft.com/office/drawing/2014/main" id="{F45DCAD8-55F6-4808-966E-D0673F6C0D16}"/>
              </a:ext>
            </a:extLst>
          </p:cNvPr>
          <p:cNvSpPr>
            <a:spLocks noGrp="1"/>
          </p:cNvSpPr>
          <p:nvPr>
            <p:ph sz="quarter" idx="12"/>
          </p:nvPr>
        </p:nvSpPr>
        <p:spPr/>
        <p:txBody>
          <a:bodyPr/>
          <a:lstStyle/>
          <a:p>
            <a:endParaRPr lang="de-DE"/>
          </a:p>
        </p:txBody>
      </p:sp>
      <p:pic>
        <p:nvPicPr>
          <p:cNvPr id="19763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69874" y="1858847"/>
            <a:ext cx="7198652" cy="46001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55254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1"/>
          </p:nvPr>
        </p:nvSpPr>
        <p:spPr/>
        <p:txBody>
          <a:bodyPr/>
          <a:lstStyle/>
          <a:p>
            <a:r>
              <a:rPr lang="en-AU" sz="2000" dirty="0"/>
              <a:t>From my own work</a:t>
            </a:r>
          </a:p>
          <a:p>
            <a:pPr lvl="1"/>
            <a:r>
              <a:rPr lang="en-AU" sz="1800" b="1" dirty="0"/>
              <a:t>Question 1</a:t>
            </a:r>
            <a:r>
              <a:rPr lang="en-AU" sz="1800" dirty="0"/>
              <a:t>:</a:t>
            </a:r>
          </a:p>
          <a:p>
            <a:pPr lvl="2"/>
            <a:r>
              <a:rPr lang="en-US" sz="1400" dirty="0"/>
              <a:t>Seidel, S., Recker, J., and vom Brocke, J. "</a:t>
            </a:r>
            <a:r>
              <a:rPr lang="en-US" sz="1400" dirty="0" err="1">
                <a:hlinkClick r:id="rId2"/>
              </a:rPr>
              <a:t>Sensemaking</a:t>
            </a:r>
            <a:r>
              <a:rPr lang="en-US" sz="1400" dirty="0">
                <a:hlinkClick r:id="rId2"/>
              </a:rPr>
              <a:t> and Sustainable Practicing: Functional Affordances of Information Systems in Green Transformations</a:t>
            </a:r>
            <a:r>
              <a:rPr lang="en-US" sz="1400" dirty="0"/>
              <a:t>", </a:t>
            </a:r>
            <a:r>
              <a:rPr lang="en-US" sz="1400" i="1" dirty="0"/>
              <a:t>MIS Quarterly (37:4) 2013, pp. 1275-1299.</a:t>
            </a:r>
          </a:p>
          <a:p>
            <a:pPr lvl="2"/>
            <a:endParaRPr lang="en-US" sz="1400" i="1" dirty="0"/>
          </a:p>
          <a:p>
            <a:pPr lvl="1"/>
            <a:r>
              <a:rPr lang="en-AU" sz="1800" b="1" dirty="0"/>
              <a:t>Question 2</a:t>
            </a:r>
            <a:r>
              <a:rPr lang="en-AU" sz="1800" dirty="0"/>
              <a:t>: </a:t>
            </a:r>
          </a:p>
          <a:p>
            <a:pPr lvl="2"/>
            <a:r>
              <a:rPr lang="en-US" sz="1400" dirty="0"/>
              <a:t>Recker, J. and Lekse, D. "</a:t>
            </a:r>
            <a:r>
              <a:rPr lang="en-US" sz="1400" dirty="0">
                <a:hlinkClick r:id="rId3"/>
              </a:rPr>
              <a:t>A Field Study of Spatial Preferences in Enterprise Microblogging</a:t>
            </a:r>
            <a:r>
              <a:rPr lang="en-US" sz="1400" dirty="0"/>
              <a:t>", </a:t>
            </a:r>
            <a:r>
              <a:rPr lang="en-US" sz="1400" i="1" dirty="0"/>
              <a:t>Journal of Information Technology (31) 2016.</a:t>
            </a:r>
          </a:p>
          <a:p>
            <a:pPr lvl="2"/>
            <a:endParaRPr lang="en-US" sz="1400" i="1" dirty="0"/>
          </a:p>
          <a:p>
            <a:pPr lvl="1"/>
            <a:r>
              <a:rPr lang="en-AU" sz="1800" b="1" dirty="0"/>
              <a:t>Question 3</a:t>
            </a:r>
            <a:r>
              <a:rPr lang="en-AU" sz="1800" dirty="0"/>
              <a:t>: </a:t>
            </a:r>
          </a:p>
          <a:p>
            <a:pPr lvl="2"/>
            <a:r>
              <a:rPr lang="en-US" sz="1400" dirty="0"/>
              <a:t>Schmiedel, T., vom Brocke, J., and Recker, J. "</a:t>
            </a:r>
            <a:r>
              <a:rPr lang="en-US" sz="1400" dirty="0">
                <a:hlinkClick r:id="rId4"/>
              </a:rPr>
              <a:t>Development and Validation of an Instrument to Measure Organizational Cultures’ Support of Business Process Management</a:t>
            </a:r>
            <a:r>
              <a:rPr lang="en-US" sz="1400" dirty="0"/>
              <a:t>", </a:t>
            </a:r>
            <a:r>
              <a:rPr lang="en-US" sz="1400" i="1" dirty="0"/>
              <a:t>Information &amp; Management (51:1) 2014, pp. 43-56.</a:t>
            </a:r>
            <a:endParaRPr lang="en-AU" sz="1400" dirty="0"/>
          </a:p>
        </p:txBody>
      </p:sp>
      <p:sp>
        <p:nvSpPr>
          <p:cNvPr id="2" name="Title 1"/>
          <p:cNvSpPr>
            <a:spLocks noGrp="1"/>
          </p:cNvSpPr>
          <p:nvPr>
            <p:ph type="title"/>
          </p:nvPr>
        </p:nvSpPr>
        <p:spPr>
          <a:xfrm>
            <a:off x="1599636" y="365123"/>
            <a:ext cx="10592363" cy="1185118"/>
          </a:xfrm>
        </p:spPr>
        <p:txBody>
          <a:bodyPr>
            <a:normAutofit fontScale="90000"/>
          </a:bodyPr>
          <a:lstStyle/>
          <a:p>
            <a:r>
              <a:rPr lang="en-AU" dirty="0"/>
              <a:t>Examples for IS research that address questions I, II or III</a:t>
            </a:r>
          </a:p>
        </p:txBody>
      </p:sp>
      <p:sp>
        <p:nvSpPr>
          <p:cNvPr id="4" name="Content Placeholder 3">
            <a:extLst>
              <a:ext uri="{FF2B5EF4-FFF2-40B4-BE49-F238E27FC236}">
                <a16:creationId xmlns:a16="http://schemas.microsoft.com/office/drawing/2014/main" id="{FF659BBB-6708-4328-9D76-621599A5CC3B}"/>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3498449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sz="quarter" idx="11"/>
          </p:nvPr>
        </p:nvPicPr>
        <p:blipFill>
          <a:blip r:embed="rId3">
            <a:extLst>
              <a:ext uri="{28A0092B-C50C-407E-A947-70E740481C1C}">
                <a14:useLocalDpi xmlns:a14="http://schemas.microsoft.com/office/drawing/2010/main" val="0"/>
              </a:ext>
            </a:extLst>
          </a:blip>
          <a:stretch>
            <a:fillRect/>
          </a:stretch>
        </p:blipFill>
        <p:spPr>
          <a:xfrm>
            <a:off x="5317962" y="2004885"/>
            <a:ext cx="6096000" cy="4057650"/>
          </a:xfrm>
          <a:prstGeom prst="rect">
            <a:avLst/>
          </a:prstGeom>
        </p:spPr>
      </p:pic>
      <p:sp>
        <p:nvSpPr>
          <p:cNvPr id="2" name="Title 1"/>
          <p:cNvSpPr>
            <a:spLocks noGrp="1"/>
          </p:cNvSpPr>
          <p:nvPr>
            <p:ph type="title"/>
          </p:nvPr>
        </p:nvSpPr>
        <p:spPr/>
        <p:txBody>
          <a:bodyPr/>
          <a:lstStyle/>
          <a:p>
            <a:r>
              <a:rPr lang="en-US" dirty="0"/>
              <a:t>Example Question 2:</a:t>
            </a:r>
          </a:p>
        </p:txBody>
      </p:sp>
      <p:sp>
        <p:nvSpPr>
          <p:cNvPr id="3" name="Content Placeholder 2">
            <a:extLst>
              <a:ext uri="{FF2B5EF4-FFF2-40B4-BE49-F238E27FC236}">
                <a16:creationId xmlns:a16="http://schemas.microsoft.com/office/drawing/2014/main" id="{F76AEED7-CF20-49EF-B982-8B790E2881FD}"/>
              </a:ext>
            </a:extLst>
          </p:cNvPr>
          <p:cNvSpPr>
            <a:spLocks noGrp="1"/>
          </p:cNvSpPr>
          <p:nvPr>
            <p:ph sz="quarter" idx="12"/>
          </p:nvPr>
        </p:nvSpPr>
        <p:spPr/>
        <p:txBody>
          <a:bodyPr/>
          <a:lstStyle/>
          <a:p>
            <a:endParaRPr lang="de-DE"/>
          </a:p>
        </p:txBody>
      </p:sp>
      <p:sp>
        <p:nvSpPr>
          <p:cNvPr id="5" name="Rectangle 4"/>
          <p:cNvSpPr/>
          <p:nvPr/>
        </p:nvSpPr>
        <p:spPr>
          <a:xfrm>
            <a:off x="6947885" y="6092767"/>
            <a:ext cx="4572000" cy="400110"/>
          </a:xfrm>
          <a:prstGeom prst="rect">
            <a:avLst/>
          </a:prstGeom>
        </p:spPr>
        <p:txBody>
          <a:bodyPr>
            <a:spAutoFit/>
          </a:bodyPr>
          <a:lstStyle/>
          <a:p>
            <a:pPr algn="r"/>
            <a:r>
              <a:rPr lang="en-US" sz="1000" dirty="0">
                <a:solidFill>
                  <a:schemeClr val="tx1">
                    <a:lumMod val="50000"/>
                  </a:schemeClr>
                </a:solidFill>
                <a:latin typeface="Segoe UI" panose="020B0502040204020203" pitchFamily="34" charset="0"/>
              </a:rPr>
              <a:t>Recker, J., &amp; </a:t>
            </a:r>
            <a:r>
              <a:rPr lang="en-US" sz="1000" dirty="0" err="1">
                <a:solidFill>
                  <a:schemeClr val="tx1">
                    <a:lumMod val="50000"/>
                  </a:schemeClr>
                </a:solidFill>
                <a:latin typeface="Segoe UI" panose="020B0502040204020203" pitchFamily="34" charset="0"/>
              </a:rPr>
              <a:t>Lekse</a:t>
            </a:r>
            <a:r>
              <a:rPr lang="en-US" sz="1000" dirty="0">
                <a:solidFill>
                  <a:schemeClr val="tx1">
                    <a:lumMod val="50000"/>
                  </a:schemeClr>
                </a:solidFill>
                <a:latin typeface="Segoe UI" panose="020B0502040204020203" pitchFamily="34" charset="0"/>
              </a:rPr>
              <a:t>, D. (2016). A field study of spatial preferences in enterprise microblogging. </a:t>
            </a:r>
            <a:r>
              <a:rPr lang="en-US" sz="1000" i="1" dirty="0">
                <a:solidFill>
                  <a:schemeClr val="tx1">
                    <a:lumMod val="50000"/>
                  </a:schemeClr>
                </a:solidFill>
                <a:latin typeface="Segoe UI" panose="020B0502040204020203" pitchFamily="34" charset="0"/>
              </a:rPr>
              <a:t>Journal of Information Technology, 31(2), 115-129. </a:t>
            </a:r>
          </a:p>
        </p:txBody>
      </p:sp>
      <p:sp>
        <p:nvSpPr>
          <p:cNvPr id="7" name="TextBox 6">
            <a:extLst>
              <a:ext uri="{FF2B5EF4-FFF2-40B4-BE49-F238E27FC236}">
                <a16:creationId xmlns:a16="http://schemas.microsoft.com/office/drawing/2014/main" id="{1B3432D1-74A7-427D-AABA-709A662D6869}"/>
              </a:ext>
            </a:extLst>
          </p:cNvPr>
          <p:cNvSpPr txBox="1"/>
          <p:nvPr/>
        </p:nvSpPr>
        <p:spPr>
          <a:xfrm>
            <a:off x="431371" y="2773601"/>
            <a:ext cx="4512501" cy="830997"/>
          </a:xfrm>
          <a:prstGeom prst="rect">
            <a:avLst/>
          </a:prstGeom>
          <a:noFill/>
        </p:spPr>
        <p:txBody>
          <a:bodyPr wrap="square">
            <a:spAutoFit/>
          </a:bodyPr>
          <a:lstStyle/>
          <a:p>
            <a:r>
              <a:rPr lang="en-US" sz="2400" i="1" dirty="0"/>
              <a:t>Implementing Enterprise Social Networks at Woolworths Group</a:t>
            </a:r>
            <a:endParaRPr lang="de-DE" sz="2400" i="1" dirty="0"/>
          </a:p>
        </p:txBody>
      </p:sp>
    </p:spTree>
    <p:extLst>
      <p:ext uri="{BB962C8B-B14F-4D97-AF65-F5344CB8AC3E}">
        <p14:creationId xmlns:p14="http://schemas.microsoft.com/office/powerpoint/2010/main" val="20355591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C95BC17-0A39-475B-B765-C8CFB066A487}"/>
              </a:ext>
            </a:extLst>
          </p:cNvPr>
          <p:cNvSpPr>
            <a:spLocks noGrp="1"/>
          </p:cNvSpPr>
          <p:nvPr>
            <p:ph sz="quarter" idx="11"/>
          </p:nvPr>
        </p:nvSpPr>
        <p:spPr/>
        <p:txBody>
          <a:bodyPr/>
          <a:lstStyle/>
          <a:p>
            <a:endParaRPr lang="de-DE"/>
          </a:p>
        </p:txBody>
      </p:sp>
      <p:sp>
        <p:nvSpPr>
          <p:cNvPr id="2" name="Title 1"/>
          <p:cNvSpPr>
            <a:spLocks noGrp="1"/>
          </p:cNvSpPr>
          <p:nvPr>
            <p:ph type="title"/>
          </p:nvPr>
        </p:nvSpPr>
        <p:spPr/>
        <p:txBody>
          <a:bodyPr>
            <a:normAutofit fontScale="90000"/>
          </a:bodyPr>
          <a:lstStyle/>
          <a:p>
            <a:r>
              <a:rPr lang="en-US" dirty="0"/>
              <a:t>Implementing Enterprise Social Networks at Woolworths Group</a:t>
            </a:r>
          </a:p>
        </p:txBody>
      </p:sp>
      <p:sp>
        <p:nvSpPr>
          <p:cNvPr id="4" name="Content Placeholder 3">
            <a:extLst>
              <a:ext uri="{FF2B5EF4-FFF2-40B4-BE49-F238E27FC236}">
                <a16:creationId xmlns:a16="http://schemas.microsoft.com/office/drawing/2014/main" id="{7DC76BC7-944E-40B0-B5DE-6553737468C0}"/>
              </a:ext>
            </a:extLst>
          </p:cNvPr>
          <p:cNvSpPr>
            <a:spLocks noGrp="1"/>
          </p:cNvSpPr>
          <p:nvPr>
            <p:ph sz="quarter" idx="12"/>
          </p:nvPr>
        </p:nvSpPr>
        <p:spPr/>
        <p:txBody>
          <a:bodyPr/>
          <a:lstStyle/>
          <a:p>
            <a:endParaRPr lang="de-DE"/>
          </a:p>
        </p:txBody>
      </p:sp>
      <p:pic>
        <p:nvPicPr>
          <p:cNvPr id="6" name="Picture 2">
            <a:extLst>
              <a:ext uri="{FF2B5EF4-FFF2-40B4-BE49-F238E27FC236}">
                <a16:creationId xmlns:a16="http://schemas.microsoft.com/office/drawing/2014/main" id="{3905EB1E-F7B3-4BB2-BB60-C566252A68F0}"/>
              </a:ext>
            </a:extLst>
          </p:cNvPr>
          <p:cNvPicPr>
            <a:picLocks noChangeAspect="1" noChangeArrowheads="1"/>
          </p:cNvPicPr>
          <p:nvPr/>
        </p:nvPicPr>
        <p:blipFill>
          <a:blip r:embed="rId3" cstate="print"/>
          <a:srcRect/>
          <a:stretch>
            <a:fillRect/>
          </a:stretch>
        </p:blipFill>
        <p:spPr bwMode="auto">
          <a:xfrm>
            <a:off x="-1" y="0"/>
            <a:ext cx="12192001" cy="6858000"/>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5708779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960946"/>
          </a:xfrm>
          <a:prstGeom prst="rect">
            <a:avLst/>
          </a:prstGeom>
          <a:solidFill>
            <a:schemeClr val="bg1"/>
          </a:solidFill>
          <a:ln>
            <a:noFill/>
          </a:ln>
        </p:spPr>
      </p:pic>
      <p:pic>
        <p:nvPicPr>
          <p:cNvPr id="31748" name="Picture 4" descr="\\staffhome.qut.edu.au\staffgroupr$\recker\Desktop\tra.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504" y="339400"/>
            <a:ext cx="10657184" cy="6504914"/>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86008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1748"/>
                                        </p:tgtEl>
                                        <p:attrNameLst>
                                          <p:attrName>style.visibility</p:attrName>
                                        </p:attrNameLst>
                                      </p:cBhvr>
                                      <p:to>
                                        <p:strVal val="visible"/>
                                      </p:to>
                                    </p:set>
                                    <p:animEffect transition="in" filter="wipe(down)">
                                      <p:cBhvr>
                                        <p:cTn id="7" dur="500"/>
                                        <p:tgtEl>
                                          <p:spTgt spid="317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Question 3:</a:t>
            </a:r>
          </a:p>
        </p:txBody>
      </p:sp>
      <p:sp>
        <p:nvSpPr>
          <p:cNvPr id="4" name="Content Placeholder 3">
            <a:extLst>
              <a:ext uri="{FF2B5EF4-FFF2-40B4-BE49-F238E27FC236}">
                <a16:creationId xmlns:a16="http://schemas.microsoft.com/office/drawing/2014/main" id="{444B425F-0F12-4B0E-B735-DCB57A2DAB9D}"/>
              </a:ext>
            </a:extLst>
          </p:cNvPr>
          <p:cNvSpPr>
            <a:spLocks noGrp="1"/>
          </p:cNvSpPr>
          <p:nvPr>
            <p:ph sz="quarter" idx="12"/>
          </p:nvPr>
        </p:nvSpPr>
        <p:spPr/>
        <p:txBody>
          <a:bodyPr/>
          <a:lstStyle/>
          <a:p>
            <a:endParaRPr lang="de-DE"/>
          </a:p>
        </p:txBody>
      </p:sp>
      <p:sp>
        <p:nvSpPr>
          <p:cNvPr id="5" name="Rectangle 4"/>
          <p:cNvSpPr/>
          <p:nvPr/>
        </p:nvSpPr>
        <p:spPr>
          <a:xfrm>
            <a:off x="5076395" y="6309321"/>
            <a:ext cx="7068277" cy="461665"/>
          </a:xfrm>
          <a:prstGeom prst="rect">
            <a:avLst/>
          </a:prstGeom>
        </p:spPr>
        <p:txBody>
          <a:bodyPr wrap="square">
            <a:spAutoFit/>
          </a:bodyPr>
          <a:lstStyle/>
          <a:p>
            <a:r>
              <a:rPr lang="en-US" sz="1200" dirty="0" err="1">
                <a:latin typeface="Calibri" panose="020F0502020204030204" pitchFamily="34" charset="0"/>
              </a:rPr>
              <a:t>Schmiedel</a:t>
            </a:r>
            <a:r>
              <a:rPr lang="en-US" sz="1200" dirty="0">
                <a:latin typeface="Calibri" panose="020F0502020204030204" pitchFamily="34" charset="0"/>
              </a:rPr>
              <a:t>, T., vom Brocke, J., &amp; Recker, J. (2014). Development and Validation of an Instrument to Measure Organizational Cultures’ Support of Business Process Management. </a:t>
            </a:r>
            <a:r>
              <a:rPr lang="en-US" sz="1200" i="1" dirty="0">
                <a:latin typeface="Calibri" panose="020F0502020204030204" pitchFamily="34" charset="0"/>
              </a:rPr>
              <a:t>Information &amp; Management, 51(1), 43-56. </a:t>
            </a:r>
          </a:p>
        </p:txBody>
      </p:sp>
      <p:sp>
        <p:nvSpPr>
          <p:cNvPr id="7" name="TextBox 6">
            <a:extLst>
              <a:ext uri="{FF2B5EF4-FFF2-40B4-BE49-F238E27FC236}">
                <a16:creationId xmlns:a16="http://schemas.microsoft.com/office/drawing/2014/main" id="{1B3432D1-74A7-427D-AABA-709A662D6869}"/>
              </a:ext>
            </a:extLst>
          </p:cNvPr>
          <p:cNvSpPr txBox="1"/>
          <p:nvPr/>
        </p:nvSpPr>
        <p:spPr>
          <a:xfrm>
            <a:off x="431371" y="2773600"/>
            <a:ext cx="4512501" cy="1200329"/>
          </a:xfrm>
          <a:prstGeom prst="rect">
            <a:avLst/>
          </a:prstGeom>
          <a:noFill/>
        </p:spPr>
        <p:txBody>
          <a:bodyPr wrap="square">
            <a:spAutoFit/>
          </a:bodyPr>
          <a:lstStyle/>
          <a:p>
            <a:r>
              <a:rPr lang="en-US" sz="2400" i="1" dirty="0"/>
              <a:t>Can we measure whether an organization’s culture is ready for Business Process Management?</a:t>
            </a:r>
            <a:endParaRPr lang="de-DE" sz="2400" i="1" dirty="0"/>
          </a:p>
        </p:txBody>
      </p:sp>
      <p:pic>
        <p:nvPicPr>
          <p:cNvPr id="6" name="Picture 5">
            <a:extLst>
              <a:ext uri="{FF2B5EF4-FFF2-40B4-BE49-F238E27FC236}">
                <a16:creationId xmlns:a16="http://schemas.microsoft.com/office/drawing/2014/main" id="{E4C94DFF-798F-4E57-8689-F36661E4F83D}"/>
              </a:ext>
            </a:extLst>
          </p:cNvPr>
          <p:cNvPicPr>
            <a:picLocks noChangeAspect="1"/>
          </p:cNvPicPr>
          <p:nvPr/>
        </p:nvPicPr>
        <p:blipFill>
          <a:blip r:embed="rId3"/>
          <a:stretch>
            <a:fillRect/>
          </a:stretch>
        </p:blipFill>
        <p:spPr>
          <a:xfrm>
            <a:off x="7248131" y="1508787"/>
            <a:ext cx="4283984" cy="4550925"/>
          </a:xfrm>
          <a:prstGeom prst="rect">
            <a:avLst/>
          </a:prstGeom>
          <a:ln>
            <a:noFill/>
          </a:ln>
          <a:effectLst>
            <a:outerShdw blurRad="292100" dist="139700" dir="2700000" algn="tl" rotWithShape="0">
              <a:srgbClr val="333333">
                <a:alpha val="65000"/>
              </a:srgbClr>
            </a:outerShdw>
          </a:effectLst>
        </p:spPr>
      </p:pic>
      <p:sp>
        <p:nvSpPr>
          <p:cNvPr id="8" name="TextBox 7">
            <a:extLst>
              <a:ext uri="{FF2B5EF4-FFF2-40B4-BE49-F238E27FC236}">
                <a16:creationId xmlns:a16="http://schemas.microsoft.com/office/drawing/2014/main" id="{6D934528-AF8C-4720-8AAF-9B7BF729827F}"/>
              </a:ext>
            </a:extLst>
          </p:cNvPr>
          <p:cNvSpPr txBox="1"/>
          <p:nvPr/>
        </p:nvSpPr>
        <p:spPr>
          <a:xfrm>
            <a:off x="735688" y="2033895"/>
            <a:ext cx="3995955" cy="461665"/>
          </a:xfrm>
          <a:prstGeom prst="rect">
            <a:avLst/>
          </a:prstGeom>
          <a:noFill/>
        </p:spPr>
        <p:txBody>
          <a:bodyPr wrap="square">
            <a:spAutoFit/>
          </a:bodyPr>
          <a:lstStyle/>
          <a:p>
            <a:r>
              <a:rPr lang="de-DE" sz="2400" dirty="0">
                <a:hlinkClick r:id="rId4"/>
              </a:rPr>
              <a:t>http://www.bpm-culture.org</a:t>
            </a:r>
            <a:r>
              <a:rPr lang="de-DE" sz="2400" dirty="0"/>
              <a:t> </a:t>
            </a:r>
          </a:p>
        </p:txBody>
      </p:sp>
    </p:spTree>
    <p:extLst>
      <p:ext uri="{BB962C8B-B14F-4D97-AF65-F5344CB8AC3E}">
        <p14:creationId xmlns:p14="http://schemas.microsoft.com/office/powerpoint/2010/main" val="42662858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B8DDDA4-E2EE-4A41-89F5-170F3BD37F29}"/>
              </a:ext>
            </a:extLst>
          </p:cNvPr>
          <p:cNvSpPr>
            <a:spLocks noGrp="1"/>
          </p:cNvSpPr>
          <p:nvPr>
            <p:ph sz="quarter" idx="11"/>
          </p:nvPr>
        </p:nvSpPr>
        <p:spPr/>
        <p:txBody>
          <a:bodyPr>
            <a:normAutofit fontScale="92500" lnSpcReduction="20000"/>
          </a:bodyPr>
          <a:lstStyle/>
          <a:p>
            <a:pPr defTabSz="1219170" eaLnBrk="0" fontAlgn="base" hangingPunct="0">
              <a:lnSpc>
                <a:spcPct val="100000"/>
              </a:lnSpc>
              <a:spcBef>
                <a:spcPct val="0"/>
              </a:spcBef>
              <a:spcAft>
                <a:spcPct val="0"/>
              </a:spcAft>
            </a:pPr>
            <a:r>
              <a:rPr lang="de-DE" altLang="de-DE" dirty="0">
                <a:latin typeface="Arial" panose="020B0604020202020204" pitchFamily="34" charset="0"/>
              </a:rPr>
              <a:t>The </a:t>
            </a:r>
            <a:r>
              <a:rPr lang="de-DE" altLang="de-DE" dirty="0" err="1">
                <a:latin typeface="Arial" panose="020B0604020202020204" pitchFamily="34" charset="0"/>
              </a:rPr>
              <a:t>following</a:t>
            </a:r>
            <a:r>
              <a:rPr lang="de-DE" altLang="de-DE" dirty="0">
                <a:latin typeface="Arial" panose="020B0604020202020204" pitchFamily="34" charset="0"/>
              </a:rPr>
              <a:t> </a:t>
            </a:r>
            <a:r>
              <a:rPr lang="de-DE" altLang="de-DE" dirty="0" err="1">
                <a:latin typeface="Arial" panose="020B0604020202020204" pitchFamily="34" charset="0"/>
              </a:rPr>
              <a:t>four</a:t>
            </a:r>
            <a:r>
              <a:rPr lang="de-DE" altLang="de-DE" dirty="0">
                <a:latin typeface="Arial" panose="020B0604020202020204" pitchFamily="34" charset="0"/>
              </a:rPr>
              <a:t> </a:t>
            </a:r>
            <a:r>
              <a:rPr lang="de-DE" altLang="de-DE" dirty="0" err="1">
                <a:latin typeface="Arial" panose="020B0604020202020204" pitchFamily="34" charset="0"/>
              </a:rPr>
              <a:t>cultural</a:t>
            </a:r>
            <a:r>
              <a:rPr lang="de-DE" altLang="de-DE" dirty="0">
                <a:latin typeface="Arial" panose="020B0604020202020204" pitchFamily="34" charset="0"/>
              </a:rPr>
              <a:t> </a:t>
            </a:r>
            <a:r>
              <a:rPr lang="de-DE" altLang="de-DE" dirty="0" err="1">
                <a:latin typeface="Arial" panose="020B0604020202020204" pitchFamily="34" charset="0"/>
              </a:rPr>
              <a:t>values</a:t>
            </a:r>
            <a:r>
              <a:rPr lang="de-DE" altLang="de-DE" dirty="0">
                <a:latin typeface="Arial" panose="020B0604020202020204" pitchFamily="34" charset="0"/>
              </a:rPr>
              <a:t> and </a:t>
            </a:r>
            <a:r>
              <a:rPr lang="de-DE" altLang="de-DE" dirty="0" err="1">
                <a:latin typeface="Arial" panose="020B0604020202020204" pitchFamily="34" charset="0"/>
              </a:rPr>
              <a:t>their</a:t>
            </a:r>
            <a:r>
              <a:rPr lang="de-DE" altLang="de-DE" dirty="0">
                <a:latin typeface="Arial" panose="020B0604020202020204" pitchFamily="34" charset="0"/>
              </a:rPr>
              <a:t> </a:t>
            </a:r>
            <a:r>
              <a:rPr lang="de-DE" altLang="de-DE" dirty="0" err="1">
                <a:latin typeface="Arial" panose="020B0604020202020204" pitchFamily="34" charset="0"/>
              </a:rPr>
              <a:t>subdimensions</a:t>
            </a:r>
            <a:r>
              <a:rPr lang="de-DE" altLang="de-DE" dirty="0">
                <a:latin typeface="Arial" panose="020B0604020202020204" pitchFamily="34" charset="0"/>
              </a:rPr>
              <a:t> </a:t>
            </a:r>
            <a:r>
              <a:rPr lang="de-DE" altLang="de-DE" dirty="0" err="1">
                <a:latin typeface="Arial" panose="020B0604020202020204" pitchFamily="34" charset="0"/>
              </a:rPr>
              <a:t>are</a:t>
            </a:r>
            <a:r>
              <a:rPr lang="de-DE" altLang="de-DE" dirty="0">
                <a:latin typeface="Arial" panose="020B0604020202020204" pitchFamily="34" charset="0"/>
              </a:rPr>
              <a:t> </a:t>
            </a:r>
            <a:r>
              <a:rPr lang="de-DE" altLang="de-DE" dirty="0" err="1">
                <a:latin typeface="Arial" panose="020B0604020202020204" pitchFamily="34" charset="0"/>
              </a:rPr>
              <a:t>critical</a:t>
            </a:r>
            <a:r>
              <a:rPr lang="de-DE" altLang="de-DE" dirty="0">
                <a:latin typeface="Arial" panose="020B0604020202020204" pitchFamily="34" charset="0"/>
              </a:rPr>
              <a:t> </a:t>
            </a:r>
            <a:r>
              <a:rPr lang="de-DE" altLang="de-DE" dirty="0" err="1">
                <a:latin typeface="Arial" panose="020B0604020202020204" pitchFamily="34" charset="0"/>
              </a:rPr>
              <a:t>to</a:t>
            </a:r>
            <a:r>
              <a:rPr lang="de-DE" altLang="de-DE" dirty="0">
                <a:latin typeface="Arial" panose="020B0604020202020204" pitchFamily="34" charset="0"/>
              </a:rPr>
              <a:t> </a:t>
            </a:r>
            <a:r>
              <a:rPr lang="de-DE" altLang="de-DE" dirty="0" err="1">
                <a:latin typeface="Arial" panose="020B0604020202020204" pitchFamily="34" charset="0"/>
              </a:rPr>
              <a:t>the</a:t>
            </a:r>
            <a:r>
              <a:rPr lang="de-DE" altLang="de-DE" dirty="0">
                <a:latin typeface="Arial" panose="020B0604020202020204" pitchFamily="34" charset="0"/>
              </a:rPr>
              <a:t> </a:t>
            </a:r>
            <a:r>
              <a:rPr lang="de-DE" altLang="de-DE" dirty="0" err="1">
                <a:latin typeface="Arial" panose="020B0604020202020204" pitchFamily="34" charset="0"/>
              </a:rPr>
              <a:t>success</a:t>
            </a:r>
            <a:r>
              <a:rPr lang="de-DE" altLang="de-DE" dirty="0">
                <a:latin typeface="Arial" panose="020B0604020202020204" pitchFamily="34" charset="0"/>
              </a:rPr>
              <a:t> of BPM initiatives:</a:t>
            </a:r>
          </a:p>
          <a:p>
            <a:pPr defTabSz="1219170" eaLnBrk="0" fontAlgn="base" hangingPunct="0">
              <a:lnSpc>
                <a:spcPct val="100000"/>
              </a:lnSpc>
              <a:spcBef>
                <a:spcPct val="0"/>
              </a:spcBef>
              <a:spcAft>
                <a:spcPct val="0"/>
              </a:spcAft>
            </a:pPr>
            <a:endParaRPr lang="de-DE" altLang="de-DE" dirty="0">
              <a:latin typeface="Arial" panose="020B0604020202020204" pitchFamily="34" charset="0"/>
            </a:endParaRPr>
          </a:p>
          <a:p>
            <a:pPr marL="457189" indent="-457189" defTabSz="1219170" eaLnBrk="0" fontAlgn="base" hangingPunct="0">
              <a:lnSpc>
                <a:spcPct val="100000"/>
              </a:lnSpc>
              <a:spcBef>
                <a:spcPct val="0"/>
              </a:spcBef>
              <a:spcAft>
                <a:spcPct val="0"/>
              </a:spcAft>
              <a:buFont typeface="Arial" panose="020B0604020202020204" pitchFamily="34" charset="0"/>
              <a:buChar char="•"/>
            </a:pPr>
            <a:r>
              <a:rPr lang="de-DE" altLang="de-DE" b="1" dirty="0">
                <a:latin typeface="Arial" panose="020B0604020202020204" pitchFamily="34" charset="0"/>
              </a:rPr>
              <a:t>Customer Orientation</a:t>
            </a:r>
            <a:br>
              <a:rPr lang="de-DE" altLang="de-DE" b="1" dirty="0">
                <a:latin typeface="Arial" panose="020B0604020202020204" pitchFamily="34" charset="0"/>
              </a:rPr>
            </a:br>
            <a:r>
              <a:rPr lang="de-DE" altLang="de-DE" dirty="0" err="1">
                <a:latin typeface="Arial" panose="020B0604020202020204" pitchFamily="34" charset="0"/>
              </a:rPr>
              <a:t>To</a:t>
            </a:r>
            <a:r>
              <a:rPr lang="de-DE" altLang="de-DE" dirty="0">
                <a:latin typeface="Arial" panose="020B0604020202020204" pitchFamily="34" charset="0"/>
              </a:rPr>
              <a:t> </a:t>
            </a:r>
            <a:r>
              <a:rPr lang="de-DE" altLang="de-DE" dirty="0" err="1">
                <a:latin typeface="Arial" panose="020B0604020202020204" pitchFamily="34" charset="0"/>
              </a:rPr>
              <a:t>what</a:t>
            </a:r>
            <a:r>
              <a:rPr lang="de-DE" altLang="de-DE" dirty="0">
                <a:latin typeface="Arial" panose="020B0604020202020204" pitchFamily="34" charset="0"/>
              </a:rPr>
              <a:t> </a:t>
            </a:r>
            <a:r>
              <a:rPr lang="de-DE" altLang="de-DE" dirty="0" err="1">
                <a:latin typeface="Arial" panose="020B0604020202020204" pitchFamily="34" charset="0"/>
              </a:rPr>
              <a:t>extent</a:t>
            </a:r>
            <a:r>
              <a:rPr lang="de-DE" altLang="de-DE" dirty="0">
                <a:latin typeface="Arial" panose="020B0604020202020204" pitchFamily="34" charset="0"/>
              </a:rPr>
              <a:t> </a:t>
            </a:r>
            <a:r>
              <a:rPr lang="de-DE" altLang="de-DE" dirty="0" err="1">
                <a:latin typeface="Arial" panose="020B0604020202020204" pitchFamily="34" charset="0"/>
              </a:rPr>
              <a:t>does</a:t>
            </a:r>
            <a:r>
              <a:rPr lang="de-DE" altLang="de-DE" dirty="0">
                <a:latin typeface="Arial" panose="020B0604020202020204" pitchFamily="34" charset="0"/>
              </a:rPr>
              <a:t> </a:t>
            </a:r>
            <a:r>
              <a:rPr lang="de-DE" altLang="de-DE" dirty="0" err="1">
                <a:latin typeface="Arial" panose="020B0604020202020204" pitchFamily="34" charset="0"/>
              </a:rPr>
              <a:t>the</a:t>
            </a:r>
            <a:r>
              <a:rPr lang="de-DE" altLang="de-DE" dirty="0">
                <a:latin typeface="Arial" panose="020B0604020202020204" pitchFamily="34" charset="0"/>
              </a:rPr>
              <a:t> </a:t>
            </a:r>
            <a:r>
              <a:rPr lang="de-DE" altLang="de-DE" dirty="0" err="1">
                <a:latin typeface="Arial" panose="020B0604020202020204" pitchFamily="34" charset="0"/>
              </a:rPr>
              <a:t>organization</a:t>
            </a:r>
            <a:r>
              <a:rPr lang="de-DE" altLang="de-DE" dirty="0">
                <a:latin typeface="Arial" panose="020B0604020202020204" pitchFamily="34" charset="0"/>
              </a:rPr>
              <a:t> </a:t>
            </a:r>
            <a:r>
              <a:rPr lang="de-DE" altLang="de-DE" dirty="0" err="1">
                <a:latin typeface="Arial" panose="020B0604020202020204" pitchFamily="34" charset="0"/>
              </a:rPr>
              <a:t>take</a:t>
            </a:r>
            <a:r>
              <a:rPr lang="de-DE" altLang="de-DE" dirty="0">
                <a:latin typeface="Arial" panose="020B0604020202020204" pitchFamily="34" charset="0"/>
              </a:rPr>
              <a:t> </a:t>
            </a:r>
            <a:r>
              <a:rPr lang="de-DE" altLang="de-DE" dirty="0" err="1">
                <a:latin typeface="Arial" panose="020B0604020202020204" pitchFamily="34" charset="0"/>
              </a:rPr>
              <a:t>the</a:t>
            </a:r>
            <a:r>
              <a:rPr lang="de-DE" altLang="de-DE" dirty="0">
                <a:latin typeface="Arial" panose="020B0604020202020204" pitchFamily="34" charset="0"/>
              </a:rPr>
              <a:t> </a:t>
            </a:r>
            <a:r>
              <a:rPr lang="de-DE" altLang="de-DE" dirty="0" err="1">
                <a:latin typeface="Arial" panose="020B0604020202020204" pitchFamily="34" charset="0"/>
              </a:rPr>
              <a:t>perspective</a:t>
            </a:r>
            <a:r>
              <a:rPr lang="de-DE" altLang="de-DE" dirty="0">
                <a:latin typeface="Arial" panose="020B0604020202020204" pitchFamily="34" charset="0"/>
              </a:rPr>
              <a:t> of </a:t>
            </a:r>
            <a:r>
              <a:rPr lang="de-DE" altLang="de-DE" b="1" dirty="0">
                <a:latin typeface="Arial" panose="020B0604020202020204" pitchFamily="34" charset="0"/>
              </a:rPr>
              <a:t>external </a:t>
            </a:r>
            <a:r>
              <a:rPr lang="de-DE" altLang="de-DE" b="1" dirty="0" err="1">
                <a:latin typeface="Arial" panose="020B0604020202020204" pitchFamily="34" charset="0"/>
              </a:rPr>
              <a:t>customers</a:t>
            </a:r>
            <a:r>
              <a:rPr lang="de-DE" altLang="de-DE" dirty="0">
                <a:latin typeface="Arial" panose="020B0604020202020204" pitchFamily="34" charset="0"/>
              </a:rPr>
              <a:t>?</a:t>
            </a:r>
            <a:br>
              <a:rPr lang="de-DE" altLang="de-DE" dirty="0">
                <a:latin typeface="Arial" panose="020B0604020202020204" pitchFamily="34" charset="0"/>
              </a:rPr>
            </a:br>
            <a:r>
              <a:rPr lang="de-DE" altLang="de-DE" dirty="0" err="1">
                <a:latin typeface="Arial" panose="020B0604020202020204" pitchFamily="34" charset="0"/>
              </a:rPr>
              <a:t>To</a:t>
            </a:r>
            <a:r>
              <a:rPr lang="de-DE" altLang="de-DE" dirty="0">
                <a:latin typeface="Arial" panose="020B0604020202020204" pitchFamily="34" charset="0"/>
              </a:rPr>
              <a:t> </a:t>
            </a:r>
            <a:r>
              <a:rPr lang="de-DE" altLang="de-DE" dirty="0" err="1">
                <a:latin typeface="Arial" panose="020B0604020202020204" pitchFamily="34" charset="0"/>
              </a:rPr>
              <a:t>what</a:t>
            </a:r>
            <a:r>
              <a:rPr lang="de-DE" altLang="de-DE" dirty="0">
                <a:latin typeface="Arial" panose="020B0604020202020204" pitchFamily="34" charset="0"/>
              </a:rPr>
              <a:t> </a:t>
            </a:r>
            <a:r>
              <a:rPr lang="de-DE" altLang="de-DE" dirty="0" err="1">
                <a:latin typeface="Arial" panose="020B0604020202020204" pitchFamily="34" charset="0"/>
              </a:rPr>
              <a:t>extent</a:t>
            </a:r>
            <a:r>
              <a:rPr lang="de-DE" altLang="de-DE" dirty="0">
                <a:latin typeface="Arial" panose="020B0604020202020204" pitchFamily="34" charset="0"/>
              </a:rPr>
              <a:t> </a:t>
            </a:r>
            <a:r>
              <a:rPr lang="de-DE" altLang="de-DE" dirty="0" err="1">
                <a:latin typeface="Arial" panose="020B0604020202020204" pitchFamily="34" charset="0"/>
              </a:rPr>
              <a:t>does</a:t>
            </a:r>
            <a:r>
              <a:rPr lang="de-DE" altLang="de-DE" dirty="0">
                <a:latin typeface="Arial" panose="020B0604020202020204" pitchFamily="34" charset="0"/>
              </a:rPr>
              <a:t> </a:t>
            </a:r>
            <a:r>
              <a:rPr lang="de-DE" altLang="de-DE" dirty="0" err="1">
                <a:latin typeface="Arial" panose="020B0604020202020204" pitchFamily="34" charset="0"/>
              </a:rPr>
              <a:t>the</a:t>
            </a:r>
            <a:r>
              <a:rPr lang="de-DE" altLang="de-DE" dirty="0">
                <a:latin typeface="Arial" panose="020B0604020202020204" pitchFamily="34" charset="0"/>
              </a:rPr>
              <a:t> </a:t>
            </a:r>
            <a:r>
              <a:rPr lang="de-DE" altLang="de-DE" dirty="0" err="1">
                <a:latin typeface="Arial" panose="020B0604020202020204" pitchFamily="34" charset="0"/>
              </a:rPr>
              <a:t>organization</a:t>
            </a:r>
            <a:r>
              <a:rPr lang="de-DE" altLang="de-DE" dirty="0">
                <a:latin typeface="Arial" panose="020B0604020202020204" pitchFamily="34" charset="0"/>
              </a:rPr>
              <a:t> </a:t>
            </a:r>
            <a:r>
              <a:rPr lang="de-DE" altLang="de-DE" dirty="0" err="1">
                <a:latin typeface="Arial" panose="020B0604020202020204" pitchFamily="34" charset="0"/>
              </a:rPr>
              <a:t>take</a:t>
            </a:r>
            <a:r>
              <a:rPr lang="de-DE" altLang="de-DE" dirty="0">
                <a:latin typeface="Arial" panose="020B0604020202020204" pitchFamily="34" charset="0"/>
              </a:rPr>
              <a:t> </a:t>
            </a:r>
            <a:r>
              <a:rPr lang="de-DE" altLang="de-DE" dirty="0" err="1">
                <a:latin typeface="Arial" panose="020B0604020202020204" pitchFamily="34" charset="0"/>
              </a:rPr>
              <a:t>the</a:t>
            </a:r>
            <a:r>
              <a:rPr lang="de-DE" altLang="de-DE" dirty="0">
                <a:latin typeface="Arial" panose="020B0604020202020204" pitchFamily="34" charset="0"/>
              </a:rPr>
              <a:t> </a:t>
            </a:r>
            <a:r>
              <a:rPr lang="de-DE" altLang="de-DE" dirty="0" err="1">
                <a:latin typeface="Arial" panose="020B0604020202020204" pitchFamily="34" charset="0"/>
              </a:rPr>
              <a:t>perspective</a:t>
            </a:r>
            <a:r>
              <a:rPr lang="de-DE" altLang="de-DE" dirty="0">
                <a:latin typeface="Arial" panose="020B0604020202020204" pitchFamily="34" charset="0"/>
              </a:rPr>
              <a:t> of </a:t>
            </a:r>
            <a:r>
              <a:rPr lang="de-DE" altLang="de-DE" b="1" dirty="0">
                <a:latin typeface="Arial" panose="020B0604020202020204" pitchFamily="34" charset="0"/>
              </a:rPr>
              <a:t>internal </a:t>
            </a:r>
            <a:r>
              <a:rPr lang="de-DE" altLang="de-DE" b="1" dirty="0" err="1">
                <a:latin typeface="Arial" panose="020B0604020202020204" pitchFamily="34" charset="0"/>
              </a:rPr>
              <a:t>customers</a:t>
            </a:r>
            <a:r>
              <a:rPr lang="de-DE" altLang="de-DE" dirty="0">
                <a:latin typeface="Arial" panose="020B0604020202020204" pitchFamily="34" charset="0"/>
              </a:rPr>
              <a:t>? </a:t>
            </a:r>
          </a:p>
          <a:p>
            <a:pPr marL="457189" indent="-457189" defTabSz="1219170" eaLnBrk="0" fontAlgn="base" hangingPunct="0">
              <a:lnSpc>
                <a:spcPct val="100000"/>
              </a:lnSpc>
              <a:spcBef>
                <a:spcPct val="0"/>
              </a:spcBef>
              <a:spcAft>
                <a:spcPct val="0"/>
              </a:spcAft>
              <a:buFont typeface="Arial" panose="020B0604020202020204" pitchFamily="34" charset="0"/>
              <a:buChar char="•"/>
            </a:pPr>
            <a:r>
              <a:rPr lang="de-DE" altLang="de-DE" b="1" dirty="0">
                <a:latin typeface="Arial" panose="020B0604020202020204" pitchFamily="34" charset="0"/>
              </a:rPr>
              <a:t>Excellence</a:t>
            </a:r>
            <a:br>
              <a:rPr lang="de-DE" altLang="de-DE" b="1" dirty="0">
                <a:latin typeface="Arial" panose="020B0604020202020204" pitchFamily="34" charset="0"/>
              </a:rPr>
            </a:br>
            <a:r>
              <a:rPr lang="de-DE" altLang="de-DE" dirty="0" err="1">
                <a:latin typeface="Arial" panose="020B0604020202020204" pitchFamily="34" charset="0"/>
              </a:rPr>
              <a:t>To</a:t>
            </a:r>
            <a:r>
              <a:rPr lang="de-DE" altLang="de-DE" dirty="0">
                <a:latin typeface="Arial" panose="020B0604020202020204" pitchFamily="34" charset="0"/>
              </a:rPr>
              <a:t> </a:t>
            </a:r>
            <a:r>
              <a:rPr lang="de-DE" altLang="de-DE" dirty="0" err="1">
                <a:latin typeface="Arial" panose="020B0604020202020204" pitchFamily="34" charset="0"/>
              </a:rPr>
              <a:t>what</a:t>
            </a:r>
            <a:r>
              <a:rPr lang="de-DE" altLang="de-DE" dirty="0">
                <a:latin typeface="Arial" panose="020B0604020202020204" pitchFamily="34" charset="0"/>
              </a:rPr>
              <a:t> </a:t>
            </a:r>
            <a:r>
              <a:rPr lang="de-DE" altLang="de-DE" dirty="0" err="1">
                <a:latin typeface="Arial" panose="020B0604020202020204" pitchFamily="34" charset="0"/>
              </a:rPr>
              <a:t>extent</a:t>
            </a:r>
            <a:r>
              <a:rPr lang="de-DE" altLang="de-DE" dirty="0">
                <a:latin typeface="Arial" panose="020B0604020202020204" pitchFamily="34" charset="0"/>
              </a:rPr>
              <a:t> </a:t>
            </a:r>
            <a:r>
              <a:rPr lang="de-DE" altLang="de-DE" dirty="0" err="1">
                <a:latin typeface="Arial" panose="020B0604020202020204" pitchFamily="34" charset="0"/>
              </a:rPr>
              <a:t>is</a:t>
            </a:r>
            <a:r>
              <a:rPr lang="de-DE" altLang="de-DE" dirty="0">
                <a:latin typeface="Arial" panose="020B0604020202020204" pitchFamily="34" charset="0"/>
              </a:rPr>
              <a:t> </a:t>
            </a:r>
            <a:r>
              <a:rPr lang="de-DE" altLang="de-DE" dirty="0" err="1">
                <a:latin typeface="Arial" panose="020B0604020202020204" pitchFamily="34" charset="0"/>
              </a:rPr>
              <a:t>the</a:t>
            </a:r>
            <a:r>
              <a:rPr lang="de-DE" altLang="de-DE" dirty="0">
                <a:latin typeface="Arial" panose="020B0604020202020204" pitchFamily="34" charset="0"/>
              </a:rPr>
              <a:t> </a:t>
            </a:r>
            <a:r>
              <a:rPr lang="de-DE" altLang="de-DE" dirty="0" err="1">
                <a:latin typeface="Arial" panose="020B0604020202020204" pitchFamily="34" charset="0"/>
              </a:rPr>
              <a:t>organization</a:t>
            </a:r>
            <a:r>
              <a:rPr lang="de-DE" altLang="de-DE" dirty="0">
                <a:latin typeface="Arial" panose="020B0604020202020204" pitchFamily="34" charset="0"/>
              </a:rPr>
              <a:t> open </a:t>
            </a:r>
            <a:r>
              <a:rPr lang="de-DE" altLang="de-DE" dirty="0" err="1">
                <a:latin typeface="Arial" panose="020B0604020202020204" pitchFamily="34" charset="0"/>
              </a:rPr>
              <a:t>for</a:t>
            </a:r>
            <a:r>
              <a:rPr lang="de-DE" altLang="de-DE" dirty="0">
                <a:latin typeface="Arial" panose="020B0604020202020204" pitchFamily="34" charset="0"/>
              </a:rPr>
              <a:t> </a:t>
            </a:r>
            <a:r>
              <a:rPr lang="de-DE" altLang="de-DE" dirty="0" err="1">
                <a:latin typeface="Arial" panose="020B0604020202020204" pitchFamily="34" charset="0"/>
              </a:rPr>
              <a:t>continuous</a:t>
            </a:r>
            <a:r>
              <a:rPr lang="de-DE" altLang="de-DE" dirty="0">
                <a:latin typeface="Arial" panose="020B0604020202020204" pitchFamily="34" charset="0"/>
              </a:rPr>
              <a:t> </a:t>
            </a:r>
            <a:r>
              <a:rPr lang="de-DE" altLang="de-DE" dirty="0" err="1">
                <a:latin typeface="Arial" panose="020B0604020202020204" pitchFamily="34" charset="0"/>
              </a:rPr>
              <a:t>process</a:t>
            </a:r>
            <a:r>
              <a:rPr lang="de-DE" altLang="de-DE" dirty="0">
                <a:latin typeface="Arial" panose="020B0604020202020204" pitchFamily="34" charset="0"/>
              </a:rPr>
              <a:t> </a:t>
            </a:r>
            <a:r>
              <a:rPr lang="de-DE" altLang="de-DE" b="1" dirty="0" err="1">
                <a:latin typeface="Arial" panose="020B0604020202020204" pitchFamily="34" charset="0"/>
              </a:rPr>
              <a:t>improvement</a:t>
            </a:r>
            <a:r>
              <a:rPr lang="de-DE" altLang="de-DE" dirty="0">
                <a:latin typeface="Arial" panose="020B0604020202020204" pitchFamily="34" charset="0"/>
              </a:rPr>
              <a:t>?</a:t>
            </a:r>
            <a:br>
              <a:rPr lang="de-DE" altLang="de-DE" dirty="0">
                <a:latin typeface="Arial" panose="020B0604020202020204" pitchFamily="34" charset="0"/>
              </a:rPr>
            </a:br>
            <a:r>
              <a:rPr lang="de-DE" altLang="de-DE" dirty="0" err="1">
                <a:latin typeface="Arial" panose="020B0604020202020204" pitchFamily="34" charset="0"/>
              </a:rPr>
              <a:t>To</a:t>
            </a:r>
            <a:r>
              <a:rPr lang="de-DE" altLang="de-DE" dirty="0">
                <a:latin typeface="Arial" panose="020B0604020202020204" pitchFamily="34" charset="0"/>
              </a:rPr>
              <a:t> </a:t>
            </a:r>
            <a:r>
              <a:rPr lang="de-DE" altLang="de-DE" dirty="0" err="1">
                <a:latin typeface="Arial" panose="020B0604020202020204" pitchFamily="34" charset="0"/>
              </a:rPr>
              <a:t>what</a:t>
            </a:r>
            <a:r>
              <a:rPr lang="de-DE" altLang="de-DE" dirty="0">
                <a:latin typeface="Arial" panose="020B0604020202020204" pitchFamily="34" charset="0"/>
              </a:rPr>
              <a:t> </a:t>
            </a:r>
            <a:r>
              <a:rPr lang="de-DE" altLang="de-DE" dirty="0" err="1">
                <a:latin typeface="Arial" panose="020B0604020202020204" pitchFamily="34" charset="0"/>
              </a:rPr>
              <a:t>extent</a:t>
            </a:r>
            <a:r>
              <a:rPr lang="de-DE" altLang="de-DE" dirty="0">
                <a:latin typeface="Arial" panose="020B0604020202020204" pitchFamily="34" charset="0"/>
              </a:rPr>
              <a:t> </a:t>
            </a:r>
            <a:r>
              <a:rPr lang="de-DE" altLang="de-DE" dirty="0" err="1">
                <a:latin typeface="Arial" panose="020B0604020202020204" pitchFamily="34" charset="0"/>
              </a:rPr>
              <a:t>is</a:t>
            </a:r>
            <a:r>
              <a:rPr lang="de-DE" altLang="de-DE" dirty="0">
                <a:latin typeface="Arial" panose="020B0604020202020204" pitchFamily="34" charset="0"/>
              </a:rPr>
              <a:t> </a:t>
            </a:r>
            <a:r>
              <a:rPr lang="de-DE" altLang="de-DE" dirty="0" err="1">
                <a:latin typeface="Arial" panose="020B0604020202020204" pitchFamily="34" charset="0"/>
              </a:rPr>
              <a:t>the</a:t>
            </a:r>
            <a:r>
              <a:rPr lang="de-DE" altLang="de-DE" dirty="0">
                <a:latin typeface="Arial" panose="020B0604020202020204" pitchFamily="34" charset="0"/>
              </a:rPr>
              <a:t> </a:t>
            </a:r>
            <a:r>
              <a:rPr lang="de-DE" altLang="de-DE" dirty="0" err="1">
                <a:latin typeface="Arial" panose="020B0604020202020204" pitchFamily="34" charset="0"/>
              </a:rPr>
              <a:t>organization</a:t>
            </a:r>
            <a:r>
              <a:rPr lang="de-DE" altLang="de-DE" dirty="0">
                <a:latin typeface="Arial" panose="020B0604020202020204" pitchFamily="34" charset="0"/>
              </a:rPr>
              <a:t> open </a:t>
            </a:r>
            <a:r>
              <a:rPr lang="de-DE" altLang="de-DE" dirty="0" err="1">
                <a:latin typeface="Arial" panose="020B0604020202020204" pitchFamily="34" charset="0"/>
              </a:rPr>
              <a:t>for</a:t>
            </a:r>
            <a:r>
              <a:rPr lang="de-DE" altLang="de-DE" dirty="0">
                <a:latin typeface="Arial" panose="020B0604020202020204" pitchFamily="34" charset="0"/>
              </a:rPr>
              <a:t> </a:t>
            </a:r>
            <a:r>
              <a:rPr lang="de-DE" altLang="de-DE" dirty="0" err="1">
                <a:latin typeface="Arial" panose="020B0604020202020204" pitchFamily="34" charset="0"/>
              </a:rPr>
              <a:t>process</a:t>
            </a:r>
            <a:r>
              <a:rPr lang="de-DE" altLang="de-DE" dirty="0">
                <a:latin typeface="Arial" panose="020B0604020202020204" pitchFamily="34" charset="0"/>
              </a:rPr>
              <a:t> </a:t>
            </a:r>
            <a:r>
              <a:rPr lang="de-DE" altLang="de-DE" b="1" dirty="0" err="1">
                <a:latin typeface="Arial" panose="020B0604020202020204" pitchFamily="34" charset="0"/>
              </a:rPr>
              <a:t>innovations</a:t>
            </a:r>
            <a:r>
              <a:rPr lang="de-DE" altLang="de-DE" dirty="0">
                <a:latin typeface="Arial" panose="020B0604020202020204" pitchFamily="34" charset="0"/>
              </a:rPr>
              <a:t>? </a:t>
            </a:r>
          </a:p>
          <a:p>
            <a:pPr marL="457189" indent="-457189" defTabSz="1219170" eaLnBrk="0" fontAlgn="base" hangingPunct="0">
              <a:lnSpc>
                <a:spcPct val="100000"/>
              </a:lnSpc>
              <a:spcBef>
                <a:spcPct val="0"/>
              </a:spcBef>
              <a:spcAft>
                <a:spcPct val="0"/>
              </a:spcAft>
              <a:buFont typeface="Arial" panose="020B0604020202020204" pitchFamily="34" charset="0"/>
              <a:buChar char="•"/>
            </a:pPr>
            <a:r>
              <a:rPr lang="de-DE" altLang="de-DE" b="1" dirty="0" err="1">
                <a:latin typeface="Arial" panose="020B0604020202020204" pitchFamily="34" charset="0"/>
              </a:rPr>
              <a:t>Responsibility</a:t>
            </a:r>
            <a:r>
              <a:rPr lang="de-DE" altLang="de-DE" b="1" dirty="0">
                <a:latin typeface="Arial" panose="020B0604020202020204" pitchFamily="34" charset="0"/>
              </a:rPr>
              <a:t/>
            </a:r>
            <a:br>
              <a:rPr lang="de-DE" altLang="de-DE" b="1" dirty="0">
                <a:latin typeface="Arial" panose="020B0604020202020204" pitchFamily="34" charset="0"/>
              </a:rPr>
            </a:br>
            <a:r>
              <a:rPr lang="de-DE" altLang="de-DE" dirty="0" err="1">
                <a:latin typeface="Arial" panose="020B0604020202020204" pitchFamily="34" charset="0"/>
              </a:rPr>
              <a:t>To</a:t>
            </a:r>
            <a:r>
              <a:rPr lang="de-DE" altLang="de-DE" dirty="0">
                <a:latin typeface="Arial" panose="020B0604020202020204" pitchFamily="34" charset="0"/>
              </a:rPr>
              <a:t> </a:t>
            </a:r>
            <a:r>
              <a:rPr lang="de-DE" altLang="de-DE" dirty="0" err="1">
                <a:latin typeface="Arial" panose="020B0604020202020204" pitchFamily="34" charset="0"/>
              </a:rPr>
              <a:t>what</a:t>
            </a:r>
            <a:r>
              <a:rPr lang="de-DE" altLang="de-DE" dirty="0">
                <a:latin typeface="Arial" panose="020B0604020202020204" pitchFamily="34" charset="0"/>
              </a:rPr>
              <a:t> </a:t>
            </a:r>
            <a:r>
              <a:rPr lang="de-DE" altLang="de-DE" dirty="0" err="1">
                <a:latin typeface="Arial" panose="020B0604020202020204" pitchFamily="34" charset="0"/>
              </a:rPr>
              <a:t>extent</a:t>
            </a:r>
            <a:r>
              <a:rPr lang="de-DE" altLang="de-DE" dirty="0">
                <a:latin typeface="Arial" panose="020B0604020202020204" pitchFamily="34" charset="0"/>
              </a:rPr>
              <a:t> </a:t>
            </a:r>
            <a:r>
              <a:rPr lang="de-DE" altLang="de-DE" dirty="0" err="1">
                <a:latin typeface="Arial" panose="020B0604020202020204" pitchFamily="34" charset="0"/>
              </a:rPr>
              <a:t>does</a:t>
            </a:r>
            <a:r>
              <a:rPr lang="de-DE" altLang="de-DE" dirty="0">
                <a:latin typeface="Arial" panose="020B0604020202020204" pitchFamily="34" charset="0"/>
              </a:rPr>
              <a:t> </a:t>
            </a:r>
            <a:r>
              <a:rPr lang="de-DE" altLang="de-DE" dirty="0" err="1">
                <a:latin typeface="Arial" panose="020B0604020202020204" pitchFamily="34" charset="0"/>
              </a:rPr>
              <a:t>the</a:t>
            </a:r>
            <a:r>
              <a:rPr lang="de-DE" altLang="de-DE" dirty="0">
                <a:latin typeface="Arial" panose="020B0604020202020204" pitchFamily="34" charset="0"/>
              </a:rPr>
              <a:t> </a:t>
            </a:r>
            <a:r>
              <a:rPr lang="de-DE" altLang="de-DE" dirty="0" err="1">
                <a:latin typeface="Arial" panose="020B0604020202020204" pitchFamily="34" charset="0"/>
              </a:rPr>
              <a:t>organization</a:t>
            </a:r>
            <a:r>
              <a:rPr lang="de-DE" altLang="de-DE" dirty="0">
                <a:latin typeface="Arial" panose="020B0604020202020204" pitchFamily="34" charset="0"/>
              </a:rPr>
              <a:t> </a:t>
            </a:r>
            <a:r>
              <a:rPr lang="de-DE" altLang="de-DE" dirty="0" err="1">
                <a:latin typeface="Arial" panose="020B0604020202020204" pitchFamily="34" charset="0"/>
              </a:rPr>
              <a:t>foster</a:t>
            </a:r>
            <a:r>
              <a:rPr lang="de-DE" altLang="de-DE" dirty="0">
                <a:latin typeface="Arial" panose="020B0604020202020204" pitchFamily="34" charset="0"/>
              </a:rPr>
              <a:t> </a:t>
            </a:r>
            <a:r>
              <a:rPr lang="de-DE" altLang="de-DE" b="1" dirty="0" err="1">
                <a:latin typeface="Arial" panose="020B0604020202020204" pitchFamily="34" charset="0"/>
              </a:rPr>
              <a:t>accountability</a:t>
            </a:r>
            <a:r>
              <a:rPr lang="de-DE" altLang="de-DE" dirty="0">
                <a:latin typeface="Arial" panose="020B0604020202020204" pitchFamily="34" charset="0"/>
              </a:rPr>
              <a:t> </a:t>
            </a:r>
            <a:r>
              <a:rPr lang="de-DE" altLang="de-DE" dirty="0" err="1">
                <a:latin typeface="Arial" panose="020B0604020202020204" pitchFamily="34" charset="0"/>
              </a:rPr>
              <a:t>to</a:t>
            </a:r>
            <a:r>
              <a:rPr lang="de-DE" altLang="de-DE" dirty="0">
                <a:latin typeface="Arial" panose="020B0604020202020204" pitchFamily="34" charset="0"/>
              </a:rPr>
              <a:t> </a:t>
            </a:r>
            <a:r>
              <a:rPr lang="de-DE" altLang="de-DE" dirty="0" err="1">
                <a:latin typeface="Arial" panose="020B0604020202020204" pitchFamily="34" charset="0"/>
              </a:rPr>
              <a:t>process</a:t>
            </a:r>
            <a:r>
              <a:rPr lang="de-DE" altLang="de-DE" dirty="0">
                <a:latin typeface="Arial" panose="020B0604020202020204" pitchFamily="34" charset="0"/>
              </a:rPr>
              <a:t> </a:t>
            </a:r>
            <a:r>
              <a:rPr lang="de-DE" altLang="de-DE" dirty="0" err="1">
                <a:latin typeface="Arial" panose="020B0604020202020204" pitchFamily="34" charset="0"/>
              </a:rPr>
              <a:t>objectives</a:t>
            </a:r>
            <a:r>
              <a:rPr lang="de-DE" altLang="de-DE" dirty="0">
                <a:latin typeface="Arial" panose="020B0604020202020204" pitchFamily="34" charset="0"/>
              </a:rPr>
              <a:t>?</a:t>
            </a:r>
            <a:br>
              <a:rPr lang="de-DE" altLang="de-DE" dirty="0">
                <a:latin typeface="Arial" panose="020B0604020202020204" pitchFamily="34" charset="0"/>
              </a:rPr>
            </a:br>
            <a:r>
              <a:rPr lang="de-DE" altLang="de-DE" dirty="0" err="1">
                <a:latin typeface="Arial" panose="020B0604020202020204" pitchFamily="34" charset="0"/>
              </a:rPr>
              <a:t>To</a:t>
            </a:r>
            <a:r>
              <a:rPr lang="de-DE" altLang="de-DE" dirty="0">
                <a:latin typeface="Arial" panose="020B0604020202020204" pitchFamily="34" charset="0"/>
              </a:rPr>
              <a:t> </a:t>
            </a:r>
            <a:r>
              <a:rPr lang="de-DE" altLang="de-DE" dirty="0" err="1">
                <a:latin typeface="Arial" panose="020B0604020202020204" pitchFamily="34" charset="0"/>
              </a:rPr>
              <a:t>what</a:t>
            </a:r>
            <a:r>
              <a:rPr lang="de-DE" altLang="de-DE" dirty="0">
                <a:latin typeface="Arial" panose="020B0604020202020204" pitchFamily="34" charset="0"/>
              </a:rPr>
              <a:t> </a:t>
            </a:r>
            <a:r>
              <a:rPr lang="de-DE" altLang="de-DE" dirty="0" err="1">
                <a:latin typeface="Arial" panose="020B0604020202020204" pitchFamily="34" charset="0"/>
              </a:rPr>
              <a:t>extent</a:t>
            </a:r>
            <a:r>
              <a:rPr lang="de-DE" altLang="de-DE" dirty="0">
                <a:latin typeface="Arial" panose="020B0604020202020204" pitchFamily="34" charset="0"/>
              </a:rPr>
              <a:t> </a:t>
            </a:r>
            <a:r>
              <a:rPr lang="de-DE" altLang="de-DE" dirty="0" err="1">
                <a:latin typeface="Arial" panose="020B0604020202020204" pitchFamily="34" charset="0"/>
              </a:rPr>
              <a:t>does</a:t>
            </a:r>
            <a:r>
              <a:rPr lang="de-DE" altLang="de-DE" dirty="0">
                <a:latin typeface="Arial" panose="020B0604020202020204" pitchFamily="34" charset="0"/>
              </a:rPr>
              <a:t> </a:t>
            </a:r>
            <a:r>
              <a:rPr lang="de-DE" altLang="de-DE" dirty="0" err="1">
                <a:latin typeface="Arial" panose="020B0604020202020204" pitchFamily="34" charset="0"/>
              </a:rPr>
              <a:t>the</a:t>
            </a:r>
            <a:r>
              <a:rPr lang="de-DE" altLang="de-DE" dirty="0">
                <a:latin typeface="Arial" panose="020B0604020202020204" pitchFamily="34" charset="0"/>
              </a:rPr>
              <a:t> </a:t>
            </a:r>
            <a:r>
              <a:rPr lang="de-DE" altLang="de-DE" dirty="0" err="1">
                <a:latin typeface="Arial" panose="020B0604020202020204" pitchFamily="34" charset="0"/>
              </a:rPr>
              <a:t>organization</a:t>
            </a:r>
            <a:r>
              <a:rPr lang="de-DE" altLang="de-DE" dirty="0">
                <a:latin typeface="Arial" panose="020B0604020202020204" pitchFamily="34" charset="0"/>
              </a:rPr>
              <a:t> </a:t>
            </a:r>
            <a:r>
              <a:rPr lang="de-DE" altLang="de-DE" dirty="0" err="1">
                <a:latin typeface="Arial" panose="020B0604020202020204" pitchFamily="34" charset="0"/>
              </a:rPr>
              <a:t>foster</a:t>
            </a:r>
            <a:r>
              <a:rPr lang="de-DE" altLang="de-DE" dirty="0">
                <a:latin typeface="Arial" panose="020B0604020202020204" pitchFamily="34" charset="0"/>
              </a:rPr>
              <a:t> </a:t>
            </a:r>
            <a:r>
              <a:rPr lang="de-DE" altLang="de-DE" b="1" dirty="0" err="1">
                <a:latin typeface="Arial" panose="020B0604020202020204" pitchFamily="34" charset="0"/>
              </a:rPr>
              <a:t>commitment</a:t>
            </a:r>
            <a:r>
              <a:rPr lang="de-DE" altLang="de-DE" dirty="0">
                <a:latin typeface="Arial" panose="020B0604020202020204" pitchFamily="34" charset="0"/>
              </a:rPr>
              <a:t> </a:t>
            </a:r>
            <a:r>
              <a:rPr lang="de-DE" altLang="de-DE" dirty="0" err="1">
                <a:latin typeface="Arial" panose="020B0604020202020204" pitchFamily="34" charset="0"/>
              </a:rPr>
              <a:t>to</a:t>
            </a:r>
            <a:r>
              <a:rPr lang="de-DE" altLang="de-DE" dirty="0">
                <a:latin typeface="Arial" panose="020B0604020202020204" pitchFamily="34" charset="0"/>
              </a:rPr>
              <a:t> </a:t>
            </a:r>
            <a:r>
              <a:rPr lang="de-DE" altLang="de-DE" dirty="0" err="1">
                <a:latin typeface="Arial" panose="020B0604020202020204" pitchFamily="34" charset="0"/>
              </a:rPr>
              <a:t>process</a:t>
            </a:r>
            <a:r>
              <a:rPr lang="de-DE" altLang="de-DE" dirty="0">
                <a:latin typeface="Arial" panose="020B0604020202020204" pitchFamily="34" charset="0"/>
              </a:rPr>
              <a:t> </a:t>
            </a:r>
            <a:r>
              <a:rPr lang="de-DE" altLang="de-DE" dirty="0" err="1">
                <a:latin typeface="Arial" panose="020B0604020202020204" pitchFamily="34" charset="0"/>
              </a:rPr>
              <a:t>objectives</a:t>
            </a:r>
            <a:r>
              <a:rPr lang="de-DE" altLang="de-DE" dirty="0">
                <a:latin typeface="Arial" panose="020B0604020202020204" pitchFamily="34" charset="0"/>
              </a:rPr>
              <a:t>? </a:t>
            </a:r>
          </a:p>
          <a:p>
            <a:pPr marL="457189" indent="-457189" defTabSz="1219170" eaLnBrk="0" fontAlgn="base" hangingPunct="0">
              <a:lnSpc>
                <a:spcPct val="100000"/>
              </a:lnSpc>
              <a:spcBef>
                <a:spcPct val="0"/>
              </a:spcBef>
              <a:spcAft>
                <a:spcPct val="0"/>
              </a:spcAft>
              <a:buFont typeface="Arial" panose="020B0604020202020204" pitchFamily="34" charset="0"/>
              <a:buChar char="•"/>
            </a:pPr>
            <a:r>
              <a:rPr lang="de-DE" altLang="de-DE" b="1" dirty="0">
                <a:latin typeface="Arial" panose="020B0604020202020204" pitchFamily="34" charset="0"/>
              </a:rPr>
              <a:t>Teamwork</a:t>
            </a:r>
            <a:r>
              <a:rPr lang="de-DE" altLang="de-DE" dirty="0">
                <a:latin typeface="Arial" panose="020B0604020202020204" pitchFamily="34" charset="0"/>
              </a:rPr>
              <a:t/>
            </a:r>
            <a:br>
              <a:rPr lang="de-DE" altLang="de-DE" dirty="0">
                <a:latin typeface="Arial" panose="020B0604020202020204" pitchFamily="34" charset="0"/>
              </a:rPr>
            </a:br>
            <a:r>
              <a:rPr lang="de-DE" altLang="de-DE" dirty="0" err="1">
                <a:latin typeface="Arial" panose="020B0604020202020204" pitchFamily="34" charset="0"/>
              </a:rPr>
              <a:t>To</a:t>
            </a:r>
            <a:r>
              <a:rPr lang="de-DE" altLang="de-DE" dirty="0">
                <a:latin typeface="Arial" panose="020B0604020202020204" pitchFamily="34" charset="0"/>
              </a:rPr>
              <a:t> </a:t>
            </a:r>
            <a:r>
              <a:rPr lang="de-DE" altLang="de-DE" dirty="0" err="1">
                <a:latin typeface="Arial" panose="020B0604020202020204" pitchFamily="34" charset="0"/>
              </a:rPr>
              <a:t>what</a:t>
            </a:r>
            <a:r>
              <a:rPr lang="de-DE" altLang="de-DE" dirty="0">
                <a:latin typeface="Arial" panose="020B0604020202020204" pitchFamily="34" charset="0"/>
              </a:rPr>
              <a:t> </a:t>
            </a:r>
            <a:r>
              <a:rPr lang="de-DE" altLang="de-DE" dirty="0" err="1">
                <a:latin typeface="Arial" panose="020B0604020202020204" pitchFamily="34" charset="0"/>
              </a:rPr>
              <a:t>extent</a:t>
            </a:r>
            <a:r>
              <a:rPr lang="de-DE" altLang="de-DE" dirty="0">
                <a:latin typeface="Arial" panose="020B0604020202020204" pitchFamily="34" charset="0"/>
              </a:rPr>
              <a:t> do </a:t>
            </a:r>
            <a:r>
              <a:rPr lang="de-DE" altLang="de-DE" b="1" dirty="0">
                <a:latin typeface="Arial" panose="020B0604020202020204" pitchFamily="34" charset="0"/>
              </a:rPr>
              <a:t>formal </a:t>
            </a:r>
            <a:r>
              <a:rPr lang="de-DE" altLang="de-DE" b="1" dirty="0" err="1">
                <a:latin typeface="Arial" panose="020B0604020202020204" pitchFamily="34" charset="0"/>
              </a:rPr>
              <a:t>structures</a:t>
            </a:r>
            <a:r>
              <a:rPr lang="de-DE" altLang="de-DE" dirty="0">
                <a:latin typeface="Arial" panose="020B0604020202020204" pitchFamily="34" charset="0"/>
              </a:rPr>
              <a:t> support </a:t>
            </a:r>
            <a:r>
              <a:rPr lang="de-DE" altLang="de-DE" dirty="0" err="1">
                <a:latin typeface="Arial" panose="020B0604020202020204" pitchFamily="34" charset="0"/>
              </a:rPr>
              <a:t>cross-departmental</a:t>
            </a:r>
            <a:r>
              <a:rPr lang="de-DE" altLang="de-DE" dirty="0">
                <a:latin typeface="Arial" panose="020B0604020202020204" pitchFamily="34" charset="0"/>
              </a:rPr>
              <a:t> </a:t>
            </a:r>
            <a:r>
              <a:rPr lang="de-DE" altLang="de-DE" dirty="0" err="1">
                <a:latin typeface="Arial" panose="020B0604020202020204" pitchFamily="34" charset="0"/>
              </a:rPr>
              <a:t>teamwork</a:t>
            </a:r>
            <a:r>
              <a:rPr lang="de-DE" altLang="de-DE" dirty="0">
                <a:latin typeface="Arial" panose="020B0604020202020204" pitchFamily="34" charset="0"/>
              </a:rPr>
              <a:t>?</a:t>
            </a:r>
            <a:br>
              <a:rPr lang="de-DE" altLang="de-DE" dirty="0">
                <a:latin typeface="Arial" panose="020B0604020202020204" pitchFamily="34" charset="0"/>
              </a:rPr>
            </a:br>
            <a:r>
              <a:rPr lang="de-DE" altLang="de-DE" dirty="0" err="1">
                <a:latin typeface="Arial" panose="020B0604020202020204" pitchFamily="34" charset="0"/>
              </a:rPr>
              <a:t>To</a:t>
            </a:r>
            <a:r>
              <a:rPr lang="de-DE" altLang="de-DE" dirty="0">
                <a:latin typeface="Arial" panose="020B0604020202020204" pitchFamily="34" charset="0"/>
              </a:rPr>
              <a:t> </a:t>
            </a:r>
            <a:r>
              <a:rPr lang="de-DE" altLang="de-DE" dirty="0" err="1">
                <a:latin typeface="Arial" panose="020B0604020202020204" pitchFamily="34" charset="0"/>
              </a:rPr>
              <a:t>what</a:t>
            </a:r>
            <a:r>
              <a:rPr lang="de-DE" altLang="de-DE" dirty="0">
                <a:latin typeface="Arial" panose="020B0604020202020204" pitchFamily="34" charset="0"/>
              </a:rPr>
              <a:t> </a:t>
            </a:r>
            <a:r>
              <a:rPr lang="de-DE" altLang="de-DE" dirty="0" err="1">
                <a:latin typeface="Arial" panose="020B0604020202020204" pitchFamily="34" charset="0"/>
              </a:rPr>
              <a:t>extent</a:t>
            </a:r>
            <a:r>
              <a:rPr lang="de-DE" altLang="de-DE" dirty="0">
                <a:latin typeface="Arial" panose="020B0604020202020204" pitchFamily="34" charset="0"/>
              </a:rPr>
              <a:t> do </a:t>
            </a:r>
            <a:r>
              <a:rPr lang="de-DE" altLang="de-DE" b="1" dirty="0">
                <a:latin typeface="Arial" panose="020B0604020202020204" pitchFamily="34" charset="0"/>
              </a:rPr>
              <a:t>informal </a:t>
            </a:r>
            <a:r>
              <a:rPr lang="de-DE" altLang="de-DE" b="1" dirty="0" err="1">
                <a:latin typeface="Arial" panose="020B0604020202020204" pitchFamily="34" charset="0"/>
              </a:rPr>
              <a:t>structures</a:t>
            </a:r>
            <a:r>
              <a:rPr lang="de-DE" altLang="de-DE" dirty="0">
                <a:latin typeface="Arial" panose="020B0604020202020204" pitchFamily="34" charset="0"/>
              </a:rPr>
              <a:t> support </a:t>
            </a:r>
            <a:r>
              <a:rPr lang="de-DE" altLang="de-DE" dirty="0" err="1">
                <a:latin typeface="Arial" panose="020B0604020202020204" pitchFamily="34" charset="0"/>
              </a:rPr>
              <a:t>cross-departmental</a:t>
            </a:r>
            <a:r>
              <a:rPr lang="de-DE" altLang="de-DE" dirty="0">
                <a:latin typeface="Arial" panose="020B0604020202020204" pitchFamily="34" charset="0"/>
              </a:rPr>
              <a:t> </a:t>
            </a:r>
            <a:r>
              <a:rPr lang="de-DE" altLang="de-DE" dirty="0" err="1">
                <a:latin typeface="Arial" panose="020B0604020202020204" pitchFamily="34" charset="0"/>
              </a:rPr>
              <a:t>teamwork</a:t>
            </a:r>
            <a:r>
              <a:rPr lang="de-DE" altLang="de-DE" dirty="0">
                <a:latin typeface="Arial" panose="020B0604020202020204" pitchFamily="34" charset="0"/>
              </a:rPr>
              <a:t>?</a:t>
            </a:r>
            <a:endParaRPr lang="de-DE" dirty="0"/>
          </a:p>
        </p:txBody>
      </p:sp>
      <p:sp>
        <p:nvSpPr>
          <p:cNvPr id="2" name="Title 1"/>
          <p:cNvSpPr>
            <a:spLocks noGrp="1"/>
          </p:cNvSpPr>
          <p:nvPr>
            <p:ph type="title"/>
          </p:nvPr>
        </p:nvSpPr>
        <p:spPr/>
        <p:txBody>
          <a:bodyPr/>
          <a:lstStyle/>
          <a:p>
            <a:r>
              <a:rPr lang="en-US" dirty="0"/>
              <a:t>Example Question 3:</a:t>
            </a:r>
          </a:p>
        </p:txBody>
      </p:sp>
      <p:sp>
        <p:nvSpPr>
          <p:cNvPr id="4" name="Content Placeholder 3">
            <a:extLst>
              <a:ext uri="{FF2B5EF4-FFF2-40B4-BE49-F238E27FC236}">
                <a16:creationId xmlns:a16="http://schemas.microsoft.com/office/drawing/2014/main" id="{0F27EF45-F619-4832-B0DE-921EB81C2584}"/>
              </a:ext>
            </a:extLst>
          </p:cNvPr>
          <p:cNvSpPr>
            <a:spLocks noGrp="1"/>
          </p:cNvSpPr>
          <p:nvPr>
            <p:ph sz="quarter" idx="12"/>
          </p:nvPr>
        </p:nvSpPr>
        <p:spPr/>
        <p:txBody>
          <a:bodyPr/>
          <a:lstStyle/>
          <a:p>
            <a:endParaRPr lang="de-DE"/>
          </a:p>
        </p:txBody>
      </p:sp>
      <p:sp>
        <p:nvSpPr>
          <p:cNvPr id="5" name="Rectangle 4"/>
          <p:cNvSpPr/>
          <p:nvPr/>
        </p:nvSpPr>
        <p:spPr>
          <a:xfrm>
            <a:off x="5076395" y="6309321"/>
            <a:ext cx="7068277" cy="461665"/>
          </a:xfrm>
          <a:prstGeom prst="rect">
            <a:avLst/>
          </a:prstGeom>
        </p:spPr>
        <p:txBody>
          <a:bodyPr wrap="square">
            <a:spAutoFit/>
          </a:bodyPr>
          <a:lstStyle/>
          <a:p>
            <a:r>
              <a:rPr lang="en-US" sz="1200" dirty="0" err="1">
                <a:latin typeface="Calibri" panose="020F0502020204030204" pitchFamily="34" charset="0"/>
              </a:rPr>
              <a:t>Schmiedel</a:t>
            </a:r>
            <a:r>
              <a:rPr lang="en-US" sz="1200" dirty="0">
                <a:latin typeface="Calibri" panose="020F0502020204030204" pitchFamily="34" charset="0"/>
              </a:rPr>
              <a:t>, T., vom Brocke, J., &amp; Recker, J. (2014). Development and Validation of an Instrument to Measure Organizational Cultures’ Support of Business Process Management. </a:t>
            </a:r>
            <a:r>
              <a:rPr lang="en-US" sz="1200" i="1" dirty="0">
                <a:latin typeface="Calibri" panose="020F0502020204030204" pitchFamily="34" charset="0"/>
              </a:rPr>
              <a:t>Information &amp; Management, 51(1), 43-56. </a:t>
            </a:r>
          </a:p>
        </p:txBody>
      </p:sp>
    </p:spTree>
    <p:extLst>
      <p:ext uri="{BB962C8B-B14F-4D97-AF65-F5344CB8AC3E}">
        <p14:creationId xmlns:p14="http://schemas.microsoft.com/office/powerpoint/2010/main" val="36147463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Question 3:</a:t>
            </a:r>
          </a:p>
        </p:txBody>
      </p:sp>
      <p:sp>
        <p:nvSpPr>
          <p:cNvPr id="4" name="Content Placeholder 3">
            <a:extLst>
              <a:ext uri="{FF2B5EF4-FFF2-40B4-BE49-F238E27FC236}">
                <a16:creationId xmlns:a16="http://schemas.microsoft.com/office/drawing/2014/main" id="{E1CB0E8A-BE2E-4032-8EFD-66B4262833C1}"/>
              </a:ext>
            </a:extLst>
          </p:cNvPr>
          <p:cNvSpPr>
            <a:spLocks noGrp="1"/>
          </p:cNvSpPr>
          <p:nvPr>
            <p:ph sz="quarter" idx="12"/>
          </p:nvPr>
        </p:nvSpPr>
        <p:spPr/>
        <p:txBody>
          <a:bodyPr/>
          <a:lstStyle/>
          <a:p>
            <a:endParaRPr lang="de-DE"/>
          </a:p>
        </p:txBody>
      </p:sp>
      <p:sp>
        <p:nvSpPr>
          <p:cNvPr id="5" name="Rectangle 4"/>
          <p:cNvSpPr/>
          <p:nvPr/>
        </p:nvSpPr>
        <p:spPr>
          <a:xfrm>
            <a:off x="5076395" y="6309321"/>
            <a:ext cx="7068277" cy="461665"/>
          </a:xfrm>
          <a:prstGeom prst="rect">
            <a:avLst/>
          </a:prstGeom>
        </p:spPr>
        <p:txBody>
          <a:bodyPr wrap="square">
            <a:spAutoFit/>
          </a:bodyPr>
          <a:lstStyle/>
          <a:p>
            <a:r>
              <a:rPr lang="en-US" sz="1200" dirty="0" err="1">
                <a:latin typeface="Calibri" panose="020F0502020204030204" pitchFamily="34" charset="0"/>
              </a:rPr>
              <a:t>Schmiedel</a:t>
            </a:r>
            <a:r>
              <a:rPr lang="en-US" sz="1200" dirty="0">
                <a:latin typeface="Calibri" panose="020F0502020204030204" pitchFamily="34" charset="0"/>
              </a:rPr>
              <a:t>, T., vom Brocke, J., &amp; Recker, J. (2014). Development and Validation of an Instrument to Measure Organizational Cultures’ Support of Business Process Management. </a:t>
            </a:r>
            <a:r>
              <a:rPr lang="en-US" sz="1200" i="1" dirty="0">
                <a:latin typeface="Calibri" panose="020F0502020204030204" pitchFamily="34" charset="0"/>
              </a:rPr>
              <a:t>Information &amp; Management, 51(1), 43-56. </a:t>
            </a:r>
          </a:p>
        </p:txBody>
      </p:sp>
      <p:pic>
        <p:nvPicPr>
          <p:cNvPr id="8" name="Picture 7" descr="Chart, radar chart&#10;&#10;Description automatically generated">
            <a:extLst>
              <a:ext uri="{FF2B5EF4-FFF2-40B4-BE49-F238E27FC236}">
                <a16:creationId xmlns:a16="http://schemas.microsoft.com/office/drawing/2014/main" id="{F532BD5E-4528-4440-8779-9903DFCFE8AF}"/>
              </a:ext>
            </a:extLst>
          </p:cNvPr>
          <p:cNvPicPr>
            <a:picLocks noChangeAspect="1"/>
          </p:cNvPicPr>
          <p:nvPr/>
        </p:nvPicPr>
        <p:blipFill>
          <a:blip r:embed="rId3"/>
          <a:stretch>
            <a:fillRect/>
          </a:stretch>
        </p:blipFill>
        <p:spPr>
          <a:xfrm>
            <a:off x="5949695" y="1719384"/>
            <a:ext cx="6242304" cy="4639056"/>
          </a:xfrm>
          <a:prstGeom prst="rect">
            <a:avLst/>
          </a:prstGeom>
        </p:spPr>
      </p:pic>
      <p:sp>
        <p:nvSpPr>
          <p:cNvPr id="10" name="TextBox 9">
            <a:extLst>
              <a:ext uri="{FF2B5EF4-FFF2-40B4-BE49-F238E27FC236}">
                <a16:creationId xmlns:a16="http://schemas.microsoft.com/office/drawing/2014/main" id="{612D6070-4C3E-45AD-9D1C-5C86B63BAFD6}"/>
              </a:ext>
            </a:extLst>
          </p:cNvPr>
          <p:cNvSpPr txBox="1"/>
          <p:nvPr/>
        </p:nvSpPr>
        <p:spPr>
          <a:xfrm>
            <a:off x="113904" y="2645972"/>
            <a:ext cx="6104467" cy="297454"/>
          </a:xfrm>
          <a:prstGeom prst="rect">
            <a:avLst/>
          </a:prstGeom>
          <a:noFill/>
        </p:spPr>
        <p:txBody>
          <a:bodyPr wrap="square">
            <a:spAutoFit/>
          </a:bodyPr>
          <a:lstStyle/>
          <a:p>
            <a:r>
              <a:rPr lang="de-DE" sz="1333" dirty="0">
                <a:hlinkClick r:id="rId4"/>
              </a:rPr>
              <a:t>http://www.bpm-culture.org/limesurvey3/index.php/275895?newtest=Y&amp;lang=en</a:t>
            </a:r>
            <a:r>
              <a:rPr lang="de-DE" sz="1333" dirty="0"/>
              <a:t> </a:t>
            </a:r>
          </a:p>
        </p:txBody>
      </p:sp>
      <p:sp>
        <p:nvSpPr>
          <p:cNvPr id="12" name="TextBox 11">
            <a:extLst>
              <a:ext uri="{FF2B5EF4-FFF2-40B4-BE49-F238E27FC236}">
                <a16:creationId xmlns:a16="http://schemas.microsoft.com/office/drawing/2014/main" id="{AE975EC1-D04A-488A-8F9A-6E62C2B1EC67}"/>
              </a:ext>
            </a:extLst>
          </p:cNvPr>
          <p:cNvSpPr txBox="1"/>
          <p:nvPr/>
        </p:nvSpPr>
        <p:spPr>
          <a:xfrm>
            <a:off x="286357" y="2970756"/>
            <a:ext cx="2592288" cy="1815882"/>
          </a:xfrm>
          <a:prstGeom prst="rect">
            <a:avLst/>
          </a:prstGeom>
          <a:noFill/>
        </p:spPr>
        <p:txBody>
          <a:bodyPr wrap="square">
            <a:spAutoFit/>
          </a:bodyPr>
          <a:lstStyle/>
          <a:p>
            <a:pPr marL="228594" indent="-228594">
              <a:buFont typeface="Wingdings" panose="05000000000000000000" pitchFamily="2" charset="2"/>
              <a:buChar char="ü"/>
            </a:pPr>
            <a:r>
              <a:rPr lang="de-DE" sz="1600" dirty="0"/>
              <a:t>Hilti</a:t>
            </a:r>
          </a:p>
          <a:p>
            <a:pPr marL="228594" indent="-228594">
              <a:buFont typeface="Wingdings" panose="05000000000000000000" pitchFamily="2" charset="2"/>
              <a:buChar char="ü"/>
            </a:pPr>
            <a:r>
              <a:rPr lang="de-DE" sz="1600" dirty="0"/>
              <a:t>Ivoclar Vivadent</a:t>
            </a:r>
          </a:p>
          <a:p>
            <a:pPr marL="228594" indent="-228594">
              <a:buFont typeface="Wingdings" panose="05000000000000000000" pitchFamily="2" charset="2"/>
              <a:buChar char="ü"/>
            </a:pPr>
            <a:r>
              <a:rPr lang="de-DE" sz="1600" dirty="0"/>
              <a:t>Landesbank Berlin</a:t>
            </a:r>
          </a:p>
          <a:p>
            <a:pPr marL="228594" indent="-228594">
              <a:buFont typeface="Wingdings" panose="05000000000000000000" pitchFamily="2" charset="2"/>
              <a:buChar char="ü"/>
            </a:pPr>
            <a:r>
              <a:rPr lang="de-DE" sz="1600" dirty="0"/>
              <a:t>Lufthansa Technik</a:t>
            </a:r>
          </a:p>
          <a:p>
            <a:pPr marL="228594" indent="-228594">
              <a:buFont typeface="Wingdings" panose="05000000000000000000" pitchFamily="2" charset="2"/>
              <a:buChar char="ü"/>
            </a:pPr>
            <a:r>
              <a:rPr lang="de-DE" sz="1600" dirty="0"/>
              <a:t>Oerlikon Balzers</a:t>
            </a:r>
          </a:p>
          <a:p>
            <a:pPr marL="228594" indent="-228594">
              <a:buFont typeface="Wingdings" panose="05000000000000000000" pitchFamily="2" charset="2"/>
              <a:buChar char="ü"/>
            </a:pPr>
            <a:r>
              <a:rPr lang="de-DE" sz="1600" dirty="0"/>
              <a:t>Oerlikon </a:t>
            </a:r>
            <a:r>
              <a:rPr lang="de-DE" sz="1600" dirty="0" err="1"/>
              <a:t>Mechatronics</a:t>
            </a:r>
            <a:endParaRPr lang="de-DE" sz="1600" dirty="0"/>
          </a:p>
          <a:p>
            <a:pPr marL="228594" indent="-228594">
              <a:buFont typeface="Wingdings" panose="05000000000000000000" pitchFamily="2" charset="2"/>
              <a:buChar char="ü"/>
            </a:pPr>
            <a:r>
              <a:rPr lang="de-DE" sz="1600" dirty="0"/>
              <a:t>ThyssenKrupp Presta</a:t>
            </a:r>
          </a:p>
        </p:txBody>
      </p:sp>
    </p:spTree>
    <p:extLst>
      <p:ext uri="{BB962C8B-B14F-4D97-AF65-F5344CB8AC3E}">
        <p14:creationId xmlns:p14="http://schemas.microsoft.com/office/powerpoint/2010/main" val="31503716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one can do with better measures</a:t>
            </a:r>
          </a:p>
        </p:txBody>
      </p:sp>
      <p:sp>
        <p:nvSpPr>
          <p:cNvPr id="6" name="Content Placeholder 5">
            <a:extLst>
              <a:ext uri="{FF2B5EF4-FFF2-40B4-BE49-F238E27FC236}">
                <a16:creationId xmlns:a16="http://schemas.microsoft.com/office/drawing/2014/main" id="{E4D5EAA8-D7FA-4B42-A489-7373F4F8A06F}"/>
              </a:ext>
            </a:extLst>
          </p:cNvPr>
          <p:cNvSpPr>
            <a:spLocks noGrp="1"/>
          </p:cNvSpPr>
          <p:nvPr>
            <p:ph sz="quarter" idx="12"/>
          </p:nvPr>
        </p:nvSpPr>
        <p:spPr/>
        <p:txBody>
          <a:bodyPr/>
          <a:lstStyle/>
          <a:p>
            <a:endParaRPr lang="de-DE"/>
          </a:p>
        </p:txBody>
      </p:sp>
      <p:sp>
        <p:nvSpPr>
          <p:cNvPr id="5" name="Rectangle 4"/>
          <p:cNvSpPr/>
          <p:nvPr/>
        </p:nvSpPr>
        <p:spPr>
          <a:xfrm>
            <a:off x="5519936" y="6119337"/>
            <a:ext cx="6672064" cy="707694"/>
          </a:xfrm>
          <a:prstGeom prst="rect">
            <a:avLst/>
          </a:prstGeom>
        </p:spPr>
        <p:txBody>
          <a:bodyPr wrap="square">
            <a:spAutoFit/>
          </a:bodyPr>
          <a:lstStyle/>
          <a:p>
            <a:r>
              <a:rPr lang="de-DE" sz="1333" dirty="0">
                <a:latin typeface="Calibri" panose="020F0502020204030204" pitchFamily="34" charset="0"/>
              </a:rPr>
              <a:t>Schmiedel, T., Recker, J., &amp; vom Brocke, J. (2020). The Relation </a:t>
            </a:r>
            <a:r>
              <a:rPr lang="de-DE" sz="1333" dirty="0" err="1">
                <a:latin typeface="Calibri" panose="020F0502020204030204" pitchFamily="34" charset="0"/>
              </a:rPr>
              <a:t>between</a:t>
            </a:r>
            <a:r>
              <a:rPr lang="de-DE" sz="1333" dirty="0">
                <a:latin typeface="Calibri" panose="020F0502020204030204" pitchFamily="34" charset="0"/>
              </a:rPr>
              <a:t> BPM Culture, BPM Methods, and </a:t>
            </a:r>
            <a:r>
              <a:rPr lang="de-DE" sz="1333" dirty="0" err="1">
                <a:latin typeface="Calibri" panose="020F0502020204030204" pitchFamily="34" charset="0"/>
              </a:rPr>
              <a:t>Process</a:t>
            </a:r>
            <a:r>
              <a:rPr lang="de-DE" sz="1333" dirty="0">
                <a:latin typeface="Calibri" panose="020F0502020204030204" pitchFamily="34" charset="0"/>
              </a:rPr>
              <a:t> Performance: </a:t>
            </a:r>
            <a:r>
              <a:rPr lang="de-DE" sz="1333" dirty="0" err="1">
                <a:latin typeface="Calibri" panose="020F0502020204030204" pitchFamily="34" charset="0"/>
              </a:rPr>
              <a:t>Evidence</a:t>
            </a:r>
            <a:r>
              <a:rPr lang="de-DE" sz="1333" dirty="0">
                <a:latin typeface="Calibri" panose="020F0502020204030204" pitchFamily="34" charset="0"/>
              </a:rPr>
              <a:t> </a:t>
            </a:r>
            <a:r>
              <a:rPr lang="de-DE" sz="1333" dirty="0" err="1">
                <a:latin typeface="Calibri" panose="020F0502020204030204" pitchFamily="34" charset="0"/>
              </a:rPr>
              <a:t>from</a:t>
            </a:r>
            <a:r>
              <a:rPr lang="de-DE" sz="1333" dirty="0">
                <a:latin typeface="Calibri" panose="020F0502020204030204" pitchFamily="34" charset="0"/>
              </a:rPr>
              <a:t> Quantitative Field Studies. </a:t>
            </a:r>
            <a:r>
              <a:rPr lang="de-DE" sz="1333" i="1" dirty="0">
                <a:latin typeface="Calibri" panose="020F0502020204030204" pitchFamily="34" charset="0"/>
              </a:rPr>
              <a:t>Information &amp; Management, 57(2), 103175. </a:t>
            </a:r>
            <a:r>
              <a:rPr lang="de-DE" sz="1333" i="1" dirty="0">
                <a:latin typeface="Calibri" panose="020F0502020204030204" pitchFamily="34" charset="0"/>
                <a:hlinkClick r:id="rId3"/>
              </a:rPr>
              <a:t>https://doi.org/10.1016/j.im.2019.103175</a:t>
            </a:r>
            <a:r>
              <a:rPr lang="de-DE" sz="1333" i="1" dirty="0">
                <a:latin typeface="Calibri" panose="020F0502020204030204" pitchFamily="34" charset="0"/>
              </a:rPr>
              <a:t>  </a:t>
            </a:r>
          </a:p>
        </p:txBody>
      </p:sp>
      <p:sp>
        <p:nvSpPr>
          <p:cNvPr id="4" name="Rectangle 3">
            <a:extLst>
              <a:ext uri="{FF2B5EF4-FFF2-40B4-BE49-F238E27FC236}">
                <a16:creationId xmlns:a16="http://schemas.microsoft.com/office/drawing/2014/main" id="{A10ABB1B-8E67-4869-991A-D48BDB3A2876}"/>
              </a:ext>
            </a:extLst>
          </p:cNvPr>
          <p:cNvSpPr/>
          <p:nvPr/>
        </p:nvSpPr>
        <p:spPr>
          <a:xfrm>
            <a:off x="2063552" y="3140968"/>
            <a:ext cx="2592288" cy="576064"/>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de-DE" sz="1867" dirty="0">
                <a:solidFill>
                  <a:schemeClr val="tx2"/>
                </a:solidFill>
              </a:rPr>
              <a:t>BPM Culture</a:t>
            </a:r>
          </a:p>
        </p:txBody>
      </p:sp>
      <p:sp>
        <p:nvSpPr>
          <p:cNvPr id="15" name="Rectangle 14">
            <a:extLst>
              <a:ext uri="{FF2B5EF4-FFF2-40B4-BE49-F238E27FC236}">
                <a16:creationId xmlns:a16="http://schemas.microsoft.com/office/drawing/2014/main" id="{DBB0E5E1-FA7C-48CB-90E7-87E5D93B7A3D}"/>
              </a:ext>
            </a:extLst>
          </p:cNvPr>
          <p:cNvSpPr/>
          <p:nvPr/>
        </p:nvSpPr>
        <p:spPr>
          <a:xfrm>
            <a:off x="2063552" y="4589661"/>
            <a:ext cx="2592288" cy="576064"/>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de-DE" sz="1867" dirty="0">
                <a:solidFill>
                  <a:schemeClr val="tx2"/>
                </a:solidFill>
              </a:rPr>
              <a:t>BPM Methods</a:t>
            </a:r>
          </a:p>
        </p:txBody>
      </p:sp>
      <p:sp>
        <p:nvSpPr>
          <p:cNvPr id="16" name="Rectangle 15">
            <a:extLst>
              <a:ext uri="{FF2B5EF4-FFF2-40B4-BE49-F238E27FC236}">
                <a16:creationId xmlns:a16="http://schemas.microsoft.com/office/drawing/2014/main" id="{EAEA1BF4-11E4-4646-9F2F-D35CF4A95608}"/>
              </a:ext>
            </a:extLst>
          </p:cNvPr>
          <p:cNvSpPr/>
          <p:nvPr/>
        </p:nvSpPr>
        <p:spPr>
          <a:xfrm>
            <a:off x="6263680" y="3140968"/>
            <a:ext cx="2592288" cy="576064"/>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de-DE" sz="1867" dirty="0" err="1">
                <a:solidFill>
                  <a:schemeClr val="tx2"/>
                </a:solidFill>
              </a:rPr>
              <a:t>Process</a:t>
            </a:r>
            <a:r>
              <a:rPr lang="de-DE" sz="1867" dirty="0">
                <a:solidFill>
                  <a:schemeClr val="tx2"/>
                </a:solidFill>
              </a:rPr>
              <a:t> </a:t>
            </a:r>
            <a:r>
              <a:rPr lang="de-DE" sz="1867" dirty="0" err="1">
                <a:solidFill>
                  <a:schemeClr val="tx2"/>
                </a:solidFill>
              </a:rPr>
              <a:t>performance</a:t>
            </a:r>
            <a:endParaRPr lang="de-DE" sz="1867" dirty="0">
              <a:solidFill>
                <a:schemeClr val="tx2"/>
              </a:solidFill>
            </a:endParaRPr>
          </a:p>
        </p:txBody>
      </p:sp>
      <p:cxnSp>
        <p:nvCxnSpPr>
          <p:cNvPr id="17" name="Straight Arrow Connector 16">
            <a:extLst>
              <a:ext uri="{FF2B5EF4-FFF2-40B4-BE49-F238E27FC236}">
                <a16:creationId xmlns:a16="http://schemas.microsoft.com/office/drawing/2014/main" id="{1CAA9E3C-2EBB-4289-866C-0CE074FCBD60}"/>
              </a:ext>
            </a:extLst>
          </p:cNvPr>
          <p:cNvCxnSpPr>
            <a:stCxn id="4" idx="3"/>
            <a:endCxn id="16" idx="1"/>
          </p:cNvCxnSpPr>
          <p:nvPr/>
        </p:nvCxnSpPr>
        <p:spPr>
          <a:xfrm>
            <a:off x="4655840" y="3429000"/>
            <a:ext cx="1607840" cy="0"/>
          </a:xfrm>
          <a:prstGeom prst="straightConnector1">
            <a:avLst/>
          </a:prstGeom>
          <a:ln>
            <a:tailEnd type="triangle"/>
          </a:ln>
        </p:spPr>
        <p:style>
          <a:lnRef idx="1">
            <a:schemeClr val="accent3"/>
          </a:lnRef>
          <a:fillRef idx="0">
            <a:schemeClr val="accent3"/>
          </a:fillRef>
          <a:effectRef idx="0">
            <a:schemeClr val="accent3"/>
          </a:effectRef>
          <a:fontRef idx="minor">
            <a:schemeClr val="tx1"/>
          </a:fontRef>
        </p:style>
      </p:cxnSp>
      <p:cxnSp>
        <p:nvCxnSpPr>
          <p:cNvPr id="18" name="Straight Arrow Connector 17">
            <a:extLst>
              <a:ext uri="{FF2B5EF4-FFF2-40B4-BE49-F238E27FC236}">
                <a16:creationId xmlns:a16="http://schemas.microsoft.com/office/drawing/2014/main" id="{6C10AD7A-77A9-43F1-BDD7-15B2BD4739EA}"/>
              </a:ext>
            </a:extLst>
          </p:cNvPr>
          <p:cNvCxnSpPr>
            <a:cxnSpLocks/>
            <a:stCxn id="15" idx="3"/>
            <a:endCxn id="16" idx="1"/>
          </p:cNvCxnSpPr>
          <p:nvPr/>
        </p:nvCxnSpPr>
        <p:spPr>
          <a:xfrm flipV="1">
            <a:off x="4655840" y="3429000"/>
            <a:ext cx="1607840" cy="1448693"/>
          </a:xfrm>
          <a:prstGeom prst="straightConnector1">
            <a:avLst/>
          </a:prstGeom>
          <a:ln>
            <a:tailEnd type="triangle"/>
          </a:ln>
        </p:spPr>
        <p:style>
          <a:lnRef idx="1">
            <a:schemeClr val="accent3"/>
          </a:lnRef>
          <a:fillRef idx="0">
            <a:schemeClr val="accent3"/>
          </a:fillRef>
          <a:effectRef idx="0">
            <a:schemeClr val="accent3"/>
          </a:effectRef>
          <a:fontRef idx="minor">
            <a:schemeClr val="tx1"/>
          </a:fontRef>
        </p:style>
      </p:cxnSp>
      <p:cxnSp>
        <p:nvCxnSpPr>
          <p:cNvPr id="22" name="Straight Arrow Connector 21">
            <a:extLst>
              <a:ext uri="{FF2B5EF4-FFF2-40B4-BE49-F238E27FC236}">
                <a16:creationId xmlns:a16="http://schemas.microsoft.com/office/drawing/2014/main" id="{6A4DBA62-C25A-46B3-8A9C-28BDFA31A0EB}"/>
              </a:ext>
            </a:extLst>
          </p:cNvPr>
          <p:cNvCxnSpPr>
            <a:cxnSpLocks/>
            <a:stCxn id="15" idx="0"/>
            <a:endCxn id="4" idx="2"/>
          </p:cNvCxnSpPr>
          <p:nvPr/>
        </p:nvCxnSpPr>
        <p:spPr>
          <a:xfrm flipV="1">
            <a:off x="3359696" y="3717032"/>
            <a:ext cx="0" cy="872629"/>
          </a:xfrm>
          <a:prstGeom prst="straightConnector1">
            <a:avLst/>
          </a:prstGeom>
          <a:ln>
            <a:headEnd type="triangle" w="med" len="med"/>
            <a:tailEnd type="triangle" w="med" len="med"/>
          </a:ln>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2452575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5" grpId="0" animBg="1"/>
      <p:bldP spid="1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one can do with better measures</a:t>
            </a:r>
          </a:p>
        </p:txBody>
      </p:sp>
      <p:sp>
        <p:nvSpPr>
          <p:cNvPr id="4" name="Content Placeholder 3">
            <a:extLst>
              <a:ext uri="{FF2B5EF4-FFF2-40B4-BE49-F238E27FC236}">
                <a16:creationId xmlns:a16="http://schemas.microsoft.com/office/drawing/2014/main" id="{9EAB8E48-D688-4574-88B9-37422FE184F6}"/>
              </a:ext>
            </a:extLst>
          </p:cNvPr>
          <p:cNvSpPr>
            <a:spLocks noGrp="1"/>
          </p:cNvSpPr>
          <p:nvPr>
            <p:ph sz="quarter" idx="12"/>
          </p:nvPr>
        </p:nvSpPr>
        <p:spPr/>
        <p:txBody>
          <a:bodyPr/>
          <a:lstStyle/>
          <a:p>
            <a:endParaRPr lang="de-DE"/>
          </a:p>
        </p:txBody>
      </p:sp>
      <p:sp>
        <p:nvSpPr>
          <p:cNvPr id="5" name="Rectangle 4"/>
          <p:cNvSpPr/>
          <p:nvPr/>
        </p:nvSpPr>
        <p:spPr>
          <a:xfrm>
            <a:off x="5519936" y="6119337"/>
            <a:ext cx="6672064" cy="707694"/>
          </a:xfrm>
          <a:prstGeom prst="rect">
            <a:avLst/>
          </a:prstGeom>
        </p:spPr>
        <p:txBody>
          <a:bodyPr wrap="square">
            <a:spAutoFit/>
          </a:bodyPr>
          <a:lstStyle/>
          <a:p>
            <a:r>
              <a:rPr lang="de-DE" sz="1333" dirty="0">
                <a:latin typeface="Calibri" panose="020F0502020204030204" pitchFamily="34" charset="0"/>
              </a:rPr>
              <a:t>Schmiedel, T., Recker, J., &amp; vom Brocke, J. (2020). The Relation </a:t>
            </a:r>
            <a:r>
              <a:rPr lang="de-DE" sz="1333" dirty="0" err="1">
                <a:latin typeface="Calibri" panose="020F0502020204030204" pitchFamily="34" charset="0"/>
              </a:rPr>
              <a:t>between</a:t>
            </a:r>
            <a:r>
              <a:rPr lang="de-DE" sz="1333" dirty="0">
                <a:latin typeface="Calibri" panose="020F0502020204030204" pitchFamily="34" charset="0"/>
              </a:rPr>
              <a:t> BPM Culture, BPM Methods, and </a:t>
            </a:r>
            <a:r>
              <a:rPr lang="de-DE" sz="1333" dirty="0" err="1">
                <a:latin typeface="Calibri" panose="020F0502020204030204" pitchFamily="34" charset="0"/>
              </a:rPr>
              <a:t>Process</a:t>
            </a:r>
            <a:r>
              <a:rPr lang="de-DE" sz="1333" dirty="0">
                <a:latin typeface="Calibri" panose="020F0502020204030204" pitchFamily="34" charset="0"/>
              </a:rPr>
              <a:t> Performance: </a:t>
            </a:r>
            <a:r>
              <a:rPr lang="de-DE" sz="1333" dirty="0" err="1">
                <a:latin typeface="Calibri" panose="020F0502020204030204" pitchFamily="34" charset="0"/>
              </a:rPr>
              <a:t>Evidence</a:t>
            </a:r>
            <a:r>
              <a:rPr lang="de-DE" sz="1333" dirty="0">
                <a:latin typeface="Calibri" panose="020F0502020204030204" pitchFamily="34" charset="0"/>
              </a:rPr>
              <a:t> </a:t>
            </a:r>
            <a:r>
              <a:rPr lang="de-DE" sz="1333" dirty="0" err="1">
                <a:latin typeface="Calibri" panose="020F0502020204030204" pitchFamily="34" charset="0"/>
              </a:rPr>
              <a:t>from</a:t>
            </a:r>
            <a:r>
              <a:rPr lang="de-DE" sz="1333" dirty="0">
                <a:latin typeface="Calibri" panose="020F0502020204030204" pitchFamily="34" charset="0"/>
              </a:rPr>
              <a:t> Quantitative Field Studies. </a:t>
            </a:r>
            <a:r>
              <a:rPr lang="de-DE" sz="1333" i="1" dirty="0">
                <a:latin typeface="Calibri" panose="020F0502020204030204" pitchFamily="34" charset="0"/>
              </a:rPr>
              <a:t>Information &amp; Management, 57(2), 103175. </a:t>
            </a:r>
            <a:r>
              <a:rPr lang="de-DE" sz="1333" i="1" dirty="0">
                <a:latin typeface="Calibri" panose="020F0502020204030204" pitchFamily="34" charset="0"/>
                <a:hlinkClick r:id="rId3"/>
              </a:rPr>
              <a:t>https://doi.org/10.1016/j.im.2019.103175</a:t>
            </a:r>
            <a:r>
              <a:rPr lang="de-DE" sz="1333" i="1" dirty="0">
                <a:latin typeface="Calibri" panose="020F0502020204030204" pitchFamily="34" charset="0"/>
              </a:rPr>
              <a:t>  </a:t>
            </a:r>
          </a:p>
        </p:txBody>
      </p:sp>
      <p:pic>
        <p:nvPicPr>
          <p:cNvPr id="6" name="Grafik 2" descr="Figures_Seite_19">
            <a:extLst>
              <a:ext uri="{FF2B5EF4-FFF2-40B4-BE49-F238E27FC236}">
                <a16:creationId xmlns:a16="http://schemas.microsoft.com/office/drawing/2014/main" id="{DBB2C36C-B5E6-4E7B-BF64-E2CF8955167E}"/>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730023" y="2705232"/>
            <a:ext cx="7670800" cy="2590800"/>
          </a:xfrm>
          <a:prstGeom prst="rect">
            <a:avLst/>
          </a:prstGeom>
          <a:noFill/>
          <a:ln>
            <a:noFill/>
          </a:ln>
        </p:spPr>
      </p:pic>
    </p:spTree>
    <p:extLst>
      <p:ext uri="{BB962C8B-B14F-4D97-AF65-F5344CB8AC3E}">
        <p14:creationId xmlns:p14="http://schemas.microsoft.com/office/powerpoint/2010/main" val="24571697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1"/>
          </p:nvPr>
        </p:nvSpPr>
        <p:spPr/>
        <p:txBody>
          <a:bodyPr/>
          <a:lstStyle/>
          <a:p>
            <a:r>
              <a:rPr lang="en-AU"/>
              <a:t>Let’s start with understanding the vocabulary</a:t>
            </a:r>
            <a:endParaRPr lang="en-AU" dirty="0"/>
          </a:p>
        </p:txBody>
      </p:sp>
      <p:sp>
        <p:nvSpPr>
          <p:cNvPr id="2" name="Title 1"/>
          <p:cNvSpPr>
            <a:spLocks noGrp="1"/>
          </p:cNvSpPr>
          <p:nvPr>
            <p:ph type="title"/>
          </p:nvPr>
        </p:nvSpPr>
        <p:spPr/>
        <p:txBody>
          <a:bodyPr/>
          <a:lstStyle/>
          <a:p>
            <a:r>
              <a:rPr lang="en-AU"/>
              <a:t>Doing IS Research “Scientifically”</a:t>
            </a:r>
            <a:endParaRPr lang="en-AU" dirty="0"/>
          </a:p>
        </p:txBody>
      </p:sp>
      <p:sp>
        <p:nvSpPr>
          <p:cNvPr id="4" name="Content Placeholder 3">
            <a:extLst>
              <a:ext uri="{FF2B5EF4-FFF2-40B4-BE49-F238E27FC236}">
                <a16:creationId xmlns:a16="http://schemas.microsoft.com/office/drawing/2014/main" id="{08C38867-14FE-40D8-AC0B-D8EA0E31631A}"/>
              </a:ext>
            </a:extLst>
          </p:cNvPr>
          <p:cNvSpPr>
            <a:spLocks noGrp="1"/>
          </p:cNvSpPr>
          <p:nvPr>
            <p:ph sz="quarter" idx="12"/>
          </p:nvPr>
        </p:nvSpPr>
        <p:spPr/>
        <p:txBody>
          <a:bodyPr/>
          <a:lstStyle/>
          <a:p>
            <a:endParaRPr lang="de-DE"/>
          </a:p>
        </p:txBody>
      </p:sp>
      <p:pic>
        <p:nvPicPr>
          <p:cNvPr id="3074" name="Picture 2" descr="http://www.wfsj.org/course/en/L5/5Academic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92011" y="3044957"/>
            <a:ext cx="4286251" cy="34956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83606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1"/>
          </p:nvPr>
        </p:nvSpPr>
        <p:spPr/>
        <p:txBody>
          <a:bodyPr/>
          <a:lstStyle/>
          <a:p>
            <a:pPr marL="342891" lvl="1" indent="-342891">
              <a:buFontTx/>
              <a:buChar char="•"/>
            </a:pPr>
            <a:r>
              <a:rPr lang="en-US" sz="2000" i="1" dirty="0"/>
              <a:t>“the intellectual and practical activity encompassing the systematic study of the structure and behavior of the physical and natural world through observation and experiment.”</a:t>
            </a:r>
          </a:p>
          <a:p>
            <a:pPr marL="342891" lvl="1" indent="-342891">
              <a:buFontTx/>
              <a:buChar char="•"/>
            </a:pPr>
            <a:endParaRPr lang="en-AU" sz="2000" i="1" dirty="0"/>
          </a:p>
          <a:p>
            <a:r>
              <a:rPr lang="en-AU" sz="2000" dirty="0"/>
              <a:t>The </a:t>
            </a:r>
            <a:r>
              <a:rPr lang="en-AU" sz="2000" b="1" dirty="0"/>
              <a:t>goal of science </a:t>
            </a:r>
            <a:r>
              <a:rPr lang="en-AU" sz="2000" dirty="0"/>
              <a:t>is to discover laws and propose theories that can explain [natural or social, tangential or latent] phenomena in the worlds that concern us.</a:t>
            </a:r>
          </a:p>
          <a:p>
            <a:endParaRPr lang="en-AU" sz="2000" dirty="0"/>
          </a:p>
          <a:p>
            <a:pPr lvl="1"/>
            <a:r>
              <a:rPr lang="en-AU" sz="1800" dirty="0"/>
              <a:t>Mostly real worlds but also imaginary, virtual or perceived worlds.</a:t>
            </a:r>
          </a:p>
          <a:p>
            <a:pPr lvl="1"/>
            <a:endParaRPr lang="en-AU" sz="1800" dirty="0"/>
          </a:p>
          <a:p>
            <a:r>
              <a:rPr lang="en-AU" sz="2000" dirty="0"/>
              <a:t>Scientific inquiry attempts to provide </a:t>
            </a:r>
            <a:r>
              <a:rPr lang="en-AU" sz="2000" b="1" dirty="0"/>
              <a:t>principles that govern the research process</a:t>
            </a:r>
            <a:r>
              <a:rPr lang="en-AU" sz="2000" dirty="0"/>
              <a:t> and allow you to distinguish science from other forms of research.</a:t>
            </a:r>
          </a:p>
          <a:p>
            <a:endParaRPr lang="en-AU" sz="2000" dirty="0"/>
          </a:p>
          <a:p>
            <a:pPr lvl="1"/>
            <a:endParaRPr lang="en-AU" sz="1800" dirty="0"/>
          </a:p>
        </p:txBody>
      </p:sp>
      <p:sp>
        <p:nvSpPr>
          <p:cNvPr id="2" name="Title 1"/>
          <p:cNvSpPr>
            <a:spLocks noGrp="1"/>
          </p:cNvSpPr>
          <p:nvPr>
            <p:ph type="title"/>
          </p:nvPr>
        </p:nvSpPr>
        <p:spPr/>
        <p:txBody>
          <a:bodyPr/>
          <a:lstStyle/>
          <a:p>
            <a:r>
              <a:rPr lang="en-AU" dirty="0"/>
              <a:t>What is Science</a:t>
            </a:r>
          </a:p>
        </p:txBody>
      </p:sp>
      <p:sp>
        <p:nvSpPr>
          <p:cNvPr id="4" name="Content Placeholder 3">
            <a:extLst>
              <a:ext uri="{FF2B5EF4-FFF2-40B4-BE49-F238E27FC236}">
                <a16:creationId xmlns:a16="http://schemas.microsoft.com/office/drawing/2014/main" id="{D599D3C8-CE0E-48ED-8BAC-65CD6B15F56D}"/>
              </a:ext>
            </a:extLst>
          </p:cNvPr>
          <p:cNvSpPr>
            <a:spLocks noGrp="1"/>
          </p:cNvSpPr>
          <p:nvPr>
            <p:ph sz="quarter" idx="12"/>
          </p:nvPr>
        </p:nvSpPr>
        <p:spPr/>
        <p:txBody>
          <a:bodyPr/>
          <a:lstStyle/>
          <a:p>
            <a:endParaRPr lang="de-DE"/>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1"/>
          </p:nvPr>
        </p:nvSpPr>
        <p:spPr/>
        <p:txBody>
          <a:bodyPr/>
          <a:lstStyle/>
          <a:p>
            <a:pPr marL="342891" lvl="1" indent="-342891">
              <a:buFontTx/>
              <a:buChar char="•"/>
            </a:pPr>
            <a:r>
              <a:rPr lang="en-AU" sz="3600" i="1" dirty="0"/>
              <a:t>What is important to realize:</a:t>
            </a:r>
          </a:p>
          <a:p>
            <a:pPr marL="342891" lvl="1" indent="-342891">
              <a:buFontTx/>
              <a:buChar char="•"/>
            </a:pPr>
            <a:endParaRPr lang="en-AU" sz="3600" i="1" dirty="0"/>
          </a:p>
          <a:p>
            <a:pPr marL="742932" lvl="2" indent="-342891"/>
            <a:r>
              <a:rPr lang="en-AU" sz="2800" i="1" dirty="0"/>
              <a:t>Science is both a </a:t>
            </a:r>
            <a:r>
              <a:rPr lang="en-AU" sz="2800" b="1" i="1" dirty="0"/>
              <a:t>product</a:t>
            </a:r>
            <a:r>
              <a:rPr lang="en-AU" sz="2800" i="1" dirty="0"/>
              <a:t> and a </a:t>
            </a:r>
            <a:r>
              <a:rPr lang="en-AU" sz="2800" b="1" i="1" dirty="0"/>
              <a:t>process</a:t>
            </a:r>
          </a:p>
          <a:p>
            <a:pPr marL="1200121" lvl="3" indent="-342891"/>
            <a:r>
              <a:rPr lang="en-AU" sz="2400" i="1" dirty="0"/>
              <a:t>Product: the body of knowledge</a:t>
            </a:r>
          </a:p>
          <a:p>
            <a:pPr marL="1200121" lvl="3" indent="-342891"/>
            <a:r>
              <a:rPr lang="en-AU" sz="2400" i="1" dirty="0"/>
              <a:t>Process: doing things scientifically</a:t>
            </a:r>
          </a:p>
          <a:p>
            <a:pPr marL="742932" lvl="2" indent="-342891"/>
            <a:r>
              <a:rPr lang="en-AU" sz="2400" i="1" dirty="0"/>
              <a:t>It is exciting (science = discovery of new)</a:t>
            </a:r>
          </a:p>
          <a:p>
            <a:pPr marL="742932" lvl="2" indent="-342891"/>
            <a:r>
              <a:rPr lang="en-AU" sz="2400" i="1" dirty="0"/>
              <a:t>It is ongoing (science = never finished)</a:t>
            </a:r>
            <a:endParaRPr lang="en-AU" sz="2400" dirty="0"/>
          </a:p>
        </p:txBody>
      </p:sp>
      <p:sp>
        <p:nvSpPr>
          <p:cNvPr id="2" name="Title 1"/>
          <p:cNvSpPr>
            <a:spLocks noGrp="1"/>
          </p:cNvSpPr>
          <p:nvPr>
            <p:ph type="title"/>
          </p:nvPr>
        </p:nvSpPr>
        <p:spPr/>
        <p:txBody>
          <a:bodyPr/>
          <a:lstStyle/>
          <a:p>
            <a:r>
              <a:rPr lang="en-AU" dirty="0"/>
              <a:t>What is Science</a:t>
            </a:r>
          </a:p>
        </p:txBody>
      </p:sp>
      <p:sp>
        <p:nvSpPr>
          <p:cNvPr id="4" name="Content Placeholder 3">
            <a:extLst>
              <a:ext uri="{FF2B5EF4-FFF2-40B4-BE49-F238E27FC236}">
                <a16:creationId xmlns:a16="http://schemas.microsoft.com/office/drawing/2014/main" id="{8AF55E25-3872-4634-8D7C-486690849554}"/>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891422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1"/>
          </p:nvPr>
        </p:nvSpPr>
        <p:spPr/>
        <p:txBody>
          <a:bodyPr>
            <a:normAutofit lnSpcReduction="10000"/>
          </a:bodyPr>
          <a:lstStyle/>
          <a:p>
            <a:r>
              <a:rPr lang="en-AU" sz="2400" dirty="0"/>
              <a:t>IS research is a </a:t>
            </a:r>
            <a:r>
              <a:rPr lang="en-AU" sz="2400" b="1" dirty="0"/>
              <a:t>social science</a:t>
            </a:r>
          </a:p>
          <a:p>
            <a:pPr lvl="1"/>
            <a:r>
              <a:rPr lang="en-AU" sz="2000" dirty="0"/>
              <a:t>involves people, and the relationships between them and other things (in particular IT artefacts)</a:t>
            </a:r>
          </a:p>
          <a:p>
            <a:pPr lvl="1"/>
            <a:r>
              <a:rPr lang="en-AU" sz="2000" dirty="0"/>
              <a:t>studies “IT in (social) use”: individuals, groups, organizations, networks, communities, societies</a:t>
            </a:r>
          </a:p>
          <a:p>
            <a:pPr lvl="1"/>
            <a:r>
              <a:rPr lang="en-AU" sz="2000" dirty="0"/>
              <a:t>invariably includes measurement error</a:t>
            </a:r>
          </a:p>
          <a:p>
            <a:pPr lvl="2"/>
            <a:r>
              <a:rPr lang="en-AU" sz="1800" dirty="0"/>
              <a:t>Phenomena as well as measurements are often vague, imprecise, non-deterministic, and ambiguous.</a:t>
            </a:r>
          </a:p>
          <a:p>
            <a:pPr lvl="1"/>
            <a:endParaRPr lang="en-AU" sz="2000" dirty="0"/>
          </a:p>
          <a:p>
            <a:pPr lvl="1"/>
            <a:r>
              <a:rPr lang="en-AU" sz="2000" dirty="0"/>
              <a:t>is open to methodological and paradigmatic pluralism:</a:t>
            </a:r>
          </a:p>
          <a:p>
            <a:pPr lvl="2"/>
            <a:r>
              <a:rPr lang="en-AU" sz="1800" dirty="0"/>
              <a:t>quantitative and qualitative</a:t>
            </a:r>
          </a:p>
          <a:p>
            <a:pPr lvl="2"/>
            <a:r>
              <a:rPr lang="en-AU" sz="1800" dirty="0"/>
              <a:t>positivist and interpretive</a:t>
            </a:r>
          </a:p>
          <a:p>
            <a:pPr lvl="2"/>
            <a:r>
              <a:rPr lang="en-AU" sz="1800" dirty="0"/>
              <a:t>Descriptive, explanatory, predictive, and prescriptive</a:t>
            </a:r>
          </a:p>
          <a:p>
            <a:pPr lvl="1"/>
            <a:endParaRPr lang="en-AU" sz="2000" dirty="0"/>
          </a:p>
        </p:txBody>
      </p:sp>
      <p:sp>
        <p:nvSpPr>
          <p:cNvPr id="2" name="Title 1"/>
          <p:cNvSpPr>
            <a:spLocks noGrp="1"/>
          </p:cNvSpPr>
          <p:nvPr>
            <p:ph type="title"/>
          </p:nvPr>
        </p:nvSpPr>
        <p:spPr>
          <a:xfrm>
            <a:off x="1599637" y="522287"/>
            <a:ext cx="10592363" cy="868407"/>
          </a:xfrm>
        </p:spPr>
        <p:txBody>
          <a:bodyPr>
            <a:normAutofit fontScale="90000"/>
          </a:bodyPr>
          <a:lstStyle/>
          <a:p>
            <a:r>
              <a:rPr lang="en-AU" dirty="0"/>
              <a:t>Information Systems Research as a Science is a product.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1"/>
          </p:nvPr>
        </p:nvSpPr>
        <p:spPr/>
        <p:txBody>
          <a:bodyPr>
            <a:normAutofit/>
          </a:bodyPr>
          <a:lstStyle/>
          <a:p>
            <a:r>
              <a:rPr lang="en-AU" b="1" dirty="0"/>
              <a:t>Science is ongoing</a:t>
            </a:r>
            <a:r>
              <a:rPr lang="en-AU" dirty="0"/>
              <a:t>:</a:t>
            </a:r>
          </a:p>
          <a:p>
            <a:r>
              <a:rPr lang="en-AU" dirty="0"/>
              <a:t>All scientific knowledge is a set of suggestions.</a:t>
            </a:r>
          </a:p>
          <a:p>
            <a:pPr lvl="1"/>
            <a:r>
              <a:rPr lang="en-AU" dirty="0"/>
              <a:t>Describes the current accumulation of what we know, what we can measure, what we purport to explain.</a:t>
            </a:r>
          </a:p>
          <a:p>
            <a:pPr lvl="1"/>
            <a:endParaRPr lang="en-AU" dirty="0"/>
          </a:p>
          <a:p>
            <a:r>
              <a:rPr lang="en-AU" dirty="0"/>
              <a:t>Examples:</a:t>
            </a:r>
          </a:p>
          <a:p>
            <a:pPr lvl="1"/>
            <a:r>
              <a:rPr lang="en-AU" dirty="0"/>
              <a:t>Is the earth flat? Is it round?</a:t>
            </a:r>
          </a:p>
          <a:p>
            <a:pPr lvl="1"/>
            <a:r>
              <a:rPr lang="en-AU" dirty="0"/>
              <a:t>Is Pluto a planet?</a:t>
            </a:r>
          </a:p>
        </p:txBody>
      </p:sp>
      <p:sp>
        <p:nvSpPr>
          <p:cNvPr id="2" name="Title 1"/>
          <p:cNvSpPr>
            <a:spLocks noGrp="1"/>
          </p:cNvSpPr>
          <p:nvPr>
            <p:ph type="title"/>
          </p:nvPr>
        </p:nvSpPr>
        <p:spPr/>
        <p:txBody>
          <a:bodyPr>
            <a:normAutofit fontScale="90000"/>
          </a:bodyPr>
          <a:lstStyle/>
          <a:p>
            <a:r>
              <a:rPr lang="en-AU" dirty="0"/>
              <a:t>Information Systems Research as a Science is a product.</a:t>
            </a:r>
          </a:p>
        </p:txBody>
      </p:sp>
      <p:sp>
        <p:nvSpPr>
          <p:cNvPr id="4" name="Content Placeholder 3">
            <a:extLst>
              <a:ext uri="{FF2B5EF4-FFF2-40B4-BE49-F238E27FC236}">
                <a16:creationId xmlns:a16="http://schemas.microsoft.com/office/drawing/2014/main" id="{0A772554-7F1C-40E5-86AF-3CE79D3CB1A1}"/>
              </a:ext>
            </a:extLst>
          </p:cNvPr>
          <p:cNvSpPr>
            <a:spLocks noGrp="1"/>
          </p:cNvSpPr>
          <p:nvPr>
            <p:ph sz="quarter" idx="12"/>
          </p:nvPr>
        </p:nvSpPr>
        <p:spPr/>
        <p:txBody>
          <a:bodyPr/>
          <a:lstStyle/>
          <a:p>
            <a:endParaRPr lang="de-DE"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calarcoscience9.files.wordpress.com/2014/02/shutterstock_49425991.jpg"/>
          <p:cNvPicPr>
            <a:picLocks noGrp="1" noChangeAspect="1" noChangeArrowheads="1"/>
          </p:cNvPicPr>
          <p:nvPr>
            <p:ph sz="quarter" idx="11"/>
          </p:nvPr>
        </p:nvPicPr>
        <p:blipFill>
          <a:blip r:embed="rId2" cstate="print">
            <a:extLst>
              <a:ext uri="{28A0092B-C50C-407E-A947-70E740481C1C}">
                <a14:useLocalDpi xmlns:a14="http://schemas.microsoft.com/office/drawing/2010/main" val="0"/>
              </a:ext>
            </a:extLst>
          </a:blip>
          <a:stretch>
            <a:fillRect/>
          </a:stretch>
        </p:blipFill>
        <p:spPr bwMode="auto">
          <a:xfrm>
            <a:off x="8063938" y="4160966"/>
            <a:ext cx="3886200" cy="256032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normAutofit fontScale="90000"/>
          </a:bodyPr>
          <a:lstStyle/>
          <a:p>
            <a:r>
              <a:rPr lang="en-AU" dirty="0"/>
              <a:t>Information Systems Research as a Science is a process.</a:t>
            </a:r>
          </a:p>
        </p:txBody>
      </p:sp>
      <p:sp>
        <p:nvSpPr>
          <p:cNvPr id="3" name="Content Placeholder 2"/>
          <p:cNvSpPr>
            <a:spLocks noGrp="1"/>
          </p:cNvSpPr>
          <p:nvPr>
            <p:ph sz="quarter" idx="12"/>
          </p:nvPr>
        </p:nvSpPr>
        <p:spPr>
          <a:xfrm>
            <a:off x="352177" y="2226490"/>
            <a:ext cx="6981190" cy="3617191"/>
          </a:xfrm>
        </p:spPr>
        <p:txBody>
          <a:bodyPr/>
          <a:lstStyle/>
          <a:p>
            <a:pPr marL="342900" indent="-342900">
              <a:buFont typeface="Arial" panose="020B0604020202020204" pitchFamily="34" charset="0"/>
              <a:buChar char="•"/>
            </a:pPr>
            <a:r>
              <a:rPr lang="en-US" sz="2000" dirty="0"/>
              <a:t>How do we do science?</a:t>
            </a:r>
          </a:p>
          <a:p>
            <a:pPr marL="342900" indent="-342900">
              <a:buFont typeface="Arial" panose="020B0604020202020204" pitchFamily="34" charset="0"/>
              <a:buChar char="•"/>
            </a:pPr>
            <a:r>
              <a:rPr lang="en-US" sz="2000" dirty="0"/>
              <a:t>Scientists have developed a pattern for doing science. This pattern relies on systematically testing to see if what we think about the universe, is in fact, real.</a:t>
            </a:r>
          </a:p>
          <a:p>
            <a:pPr marL="342900" indent="-342900">
              <a:buFont typeface="Arial" panose="020B0604020202020204" pitchFamily="34" charset="0"/>
              <a:buChar char="•"/>
            </a:pPr>
            <a:r>
              <a:rPr lang="en-US" sz="2000" dirty="0"/>
              <a:t>What are the characteristics of these patterns/the ‘scientific way of doing things’?</a:t>
            </a:r>
            <a:endParaRPr lang="en-AU" sz="2000" dirty="0"/>
          </a:p>
        </p:txBody>
      </p:sp>
    </p:spTree>
    <p:extLst>
      <p:ext uri="{BB962C8B-B14F-4D97-AF65-F5344CB8AC3E}">
        <p14:creationId xmlns:p14="http://schemas.microsoft.com/office/powerpoint/2010/main" val="2301765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1"/>
          </p:nvPr>
        </p:nvSpPr>
        <p:spPr/>
        <p:txBody>
          <a:bodyPr>
            <a:normAutofit/>
          </a:bodyPr>
          <a:lstStyle/>
          <a:p>
            <a:r>
              <a:rPr lang="en-AU" dirty="0" err="1"/>
              <a:t>Replicability</a:t>
            </a:r>
            <a:endParaRPr lang="en-AU" dirty="0"/>
          </a:p>
          <a:p>
            <a:pPr lvl="1"/>
            <a:r>
              <a:rPr lang="en-AU" dirty="0"/>
              <a:t>the procedures by which research outputs are created should be conducted and documented in a manner that allows others outside the research team to independently repeat the procedures and obtain similar, if not identical, results. </a:t>
            </a:r>
          </a:p>
          <a:p>
            <a:endParaRPr lang="en-AU" dirty="0"/>
          </a:p>
          <a:p>
            <a:r>
              <a:rPr lang="en-AU" dirty="0"/>
              <a:t>Where is this of relevance? Do we know famous examples?</a:t>
            </a:r>
          </a:p>
        </p:txBody>
      </p:sp>
      <p:sp>
        <p:nvSpPr>
          <p:cNvPr id="2" name="Title 1"/>
          <p:cNvSpPr>
            <a:spLocks noGrp="1"/>
          </p:cNvSpPr>
          <p:nvPr>
            <p:ph type="title"/>
          </p:nvPr>
        </p:nvSpPr>
        <p:spPr/>
        <p:txBody>
          <a:bodyPr/>
          <a:lstStyle/>
          <a:p>
            <a:r>
              <a:rPr lang="en-AU" dirty="0"/>
              <a:t>What are principles of science?</a:t>
            </a:r>
          </a:p>
        </p:txBody>
      </p:sp>
      <p:sp>
        <p:nvSpPr>
          <p:cNvPr id="4" name="Content Placeholder 3">
            <a:extLst>
              <a:ext uri="{FF2B5EF4-FFF2-40B4-BE49-F238E27FC236}">
                <a16:creationId xmlns:a16="http://schemas.microsoft.com/office/drawing/2014/main" id="{BDE12012-377D-4D53-B259-FBDB14A48E91}"/>
              </a:ext>
            </a:extLst>
          </p:cNvPr>
          <p:cNvSpPr>
            <a:spLocks noGrp="1"/>
          </p:cNvSpPr>
          <p:nvPr>
            <p:ph sz="quarter" idx="12"/>
          </p:nvPr>
        </p:nvSpPr>
        <p:spPr/>
        <p:txBody>
          <a:bodyPr/>
          <a:lstStyle/>
          <a:p>
            <a:endParaRPr lang="de-DE"/>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sz="quarter" idx="11"/>
          </p:nvPr>
        </p:nvPicPr>
        <p:blipFill>
          <a:blip r:embed="rId2">
            <a:extLst>
              <a:ext uri="{28A0092B-C50C-407E-A947-70E740481C1C}">
                <a14:useLocalDpi xmlns:a14="http://schemas.microsoft.com/office/drawing/2010/main" val="0"/>
              </a:ext>
            </a:extLst>
          </a:blip>
          <a:stretch>
            <a:fillRect/>
          </a:stretch>
        </p:blipFill>
        <p:spPr bwMode="auto">
          <a:xfrm>
            <a:off x="3474180" y="1998663"/>
            <a:ext cx="5629403" cy="4337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p:txBody>
          <a:bodyPr/>
          <a:lstStyle/>
          <a:p>
            <a:r>
              <a:rPr lang="en-AU" dirty="0"/>
              <a:t>Replicability</a:t>
            </a:r>
          </a:p>
        </p:txBody>
      </p:sp>
      <p:sp>
        <p:nvSpPr>
          <p:cNvPr id="5" name="Content Placeholder 4">
            <a:extLst>
              <a:ext uri="{FF2B5EF4-FFF2-40B4-BE49-F238E27FC236}">
                <a16:creationId xmlns:a16="http://schemas.microsoft.com/office/drawing/2014/main" id="{F3E6FDE3-6C89-47FC-A4F6-FAC3C51DF4A2}"/>
              </a:ext>
            </a:extLst>
          </p:cNvPr>
          <p:cNvSpPr>
            <a:spLocks noGrp="1"/>
          </p:cNvSpPr>
          <p:nvPr>
            <p:ph sz="quarter" idx="12"/>
          </p:nvPr>
        </p:nvSpPr>
        <p:spPr/>
        <p:txBody>
          <a:bodyPr/>
          <a:lstStyle/>
          <a:p>
            <a:endParaRPr lang="de-DE"/>
          </a:p>
        </p:txBody>
      </p:sp>
      <p:sp>
        <p:nvSpPr>
          <p:cNvPr id="4" name="Rectangle 3"/>
          <p:cNvSpPr/>
          <p:nvPr/>
        </p:nvSpPr>
        <p:spPr>
          <a:xfrm>
            <a:off x="1822451" y="1352137"/>
            <a:ext cx="8547100" cy="338554"/>
          </a:xfrm>
          <a:prstGeom prst="rect">
            <a:avLst/>
          </a:prstGeom>
        </p:spPr>
        <p:txBody>
          <a:bodyPr wrap="square">
            <a:spAutoFit/>
          </a:bodyPr>
          <a:lstStyle/>
          <a:p>
            <a:r>
              <a:rPr lang="en-AU" sz="1600" dirty="0">
                <a:hlinkClick r:id="rId3"/>
              </a:rPr>
              <a:t>http://www.nature.com/news/over-half-of-psychology-studies-fail-reproducibility-test-1.18248</a:t>
            </a:r>
            <a:r>
              <a:rPr lang="en-AU" sz="1600" dirty="0"/>
              <a:t> </a:t>
            </a:r>
          </a:p>
        </p:txBody>
      </p:sp>
      <p:sp>
        <p:nvSpPr>
          <p:cNvPr id="3" name="Rectangle 2"/>
          <p:cNvSpPr/>
          <p:nvPr/>
        </p:nvSpPr>
        <p:spPr bwMode="auto">
          <a:xfrm>
            <a:off x="3486042" y="2924423"/>
            <a:ext cx="3524359" cy="749300"/>
          </a:xfrm>
          <a:prstGeom prst="rect">
            <a:avLst/>
          </a:prstGeom>
          <a:noFill/>
          <a:ln w="571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en-AU" sz="2200">
              <a:latin typeface="Arial" pitchFamily="34" charset="0"/>
              <a:ea typeface="ＭＳ Ｐゴシック" pitchFamily="-110" charset="-128"/>
            </a:endParaRPr>
          </a:p>
        </p:txBody>
      </p:sp>
    </p:spTree>
    <p:extLst>
      <p:ext uri="{BB962C8B-B14F-4D97-AF65-F5344CB8AC3E}">
        <p14:creationId xmlns:p14="http://schemas.microsoft.com/office/powerpoint/2010/main" val="23614342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2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Replicability in IS</a:t>
            </a:r>
          </a:p>
        </p:txBody>
      </p:sp>
      <p:sp>
        <p:nvSpPr>
          <p:cNvPr id="5" name="Content Placeholder 4">
            <a:extLst>
              <a:ext uri="{FF2B5EF4-FFF2-40B4-BE49-F238E27FC236}">
                <a16:creationId xmlns:a16="http://schemas.microsoft.com/office/drawing/2014/main" id="{5A812C76-9CFD-4185-8456-1A719AF20F2C}"/>
              </a:ext>
            </a:extLst>
          </p:cNvPr>
          <p:cNvSpPr>
            <a:spLocks noGrp="1"/>
          </p:cNvSpPr>
          <p:nvPr>
            <p:ph sz="quarter" idx="12"/>
          </p:nvPr>
        </p:nvSpPr>
        <p:spPr/>
        <p:txBody>
          <a:bodyPr/>
          <a:lstStyle/>
          <a:p>
            <a:endParaRPr lang="de-DE"/>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16290" y="1823095"/>
            <a:ext cx="5235088" cy="41148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a:extLst>
              <a:ext uri="{FF2B5EF4-FFF2-40B4-BE49-F238E27FC236}">
                <a16:creationId xmlns:a16="http://schemas.microsoft.com/office/drawing/2014/main" id="{4CEB849C-96B8-472A-89E1-C018F8B5AE1A}"/>
              </a:ext>
            </a:extLst>
          </p:cNvPr>
          <p:cNvSpPr txBox="1"/>
          <p:nvPr/>
        </p:nvSpPr>
        <p:spPr>
          <a:xfrm>
            <a:off x="6442075" y="6358494"/>
            <a:ext cx="4899025" cy="369332"/>
          </a:xfrm>
          <a:prstGeom prst="rect">
            <a:avLst/>
          </a:prstGeom>
          <a:noFill/>
        </p:spPr>
        <p:txBody>
          <a:bodyPr wrap="square">
            <a:spAutoFit/>
          </a:bodyPr>
          <a:lstStyle/>
          <a:p>
            <a:r>
              <a:rPr lang="en-AU" sz="1800" dirty="0">
                <a:hlinkClick r:id="rId3"/>
              </a:rPr>
              <a:t>http://aisel.aisnet.org/trr/</a:t>
            </a:r>
            <a:r>
              <a:rPr lang="en-AU" sz="1800" dirty="0"/>
              <a:t> </a:t>
            </a:r>
            <a:endParaRPr lang="de-DE" dirty="0"/>
          </a:p>
        </p:txBody>
      </p:sp>
      <p:pic>
        <p:nvPicPr>
          <p:cNvPr id="8" name="Content Placeholder 5">
            <a:extLst>
              <a:ext uri="{FF2B5EF4-FFF2-40B4-BE49-F238E27FC236}">
                <a16:creationId xmlns:a16="http://schemas.microsoft.com/office/drawing/2014/main" id="{F94A23A4-5F8F-4029-B0DE-00F71A6F0399}"/>
              </a:ext>
            </a:extLst>
          </p:cNvPr>
          <p:cNvPicPr>
            <a:picLocks noGrp="1" noChangeAspect="1"/>
          </p:cNvPicPr>
          <p:nvPr>
            <p:ph sz="quarter" idx="11"/>
          </p:nvPr>
        </p:nvPicPr>
        <p:blipFill>
          <a:blip r:embed="rId4"/>
          <a:stretch>
            <a:fillRect/>
          </a:stretch>
        </p:blipFill>
        <p:spPr>
          <a:xfrm>
            <a:off x="407642" y="1814233"/>
            <a:ext cx="5310878" cy="433705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2725283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1"/>
          </p:nvPr>
        </p:nvSpPr>
        <p:spPr/>
        <p:txBody>
          <a:bodyPr>
            <a:normAutofit/>
          </a:bodyPr>
          <a:lstStyle/>
          <a:p>
            <a:r>
              <a:rPr lang="en-AU" dirty="0"/>
              <a:t>Independence</a:t>
            </a:r>
          </a:p>
          <a:p>
            <a:pPr lvl="1"/>
            <a:r>
              <a:rPr lang="en-AU" dirty="0"/>
              <a:t>concerns the extent to which the research conduct is impartial and freed from any subjective judgment or other bias stemming from the researcher or research team itself. </a:t>
            </a:r>
          </a:p>
          <a:p>
            <a:pPr lvl="1"/>
            <a:endParaRPr lang="en-AU" dirty="0"/>
          </a:p>
          <a:p>
            <a:r>
              <a:rPr lang="en-AU" dirty="0"/>
              <a:t>Where is this of relevance? Do we know famous examples?</a:t>
            </a:r>
          </a:p>
          <a:p>
            <a:endParaRPr lang="en-AU" dirty="0"/>
          </a:p>
        </p:txBody>
      </p:sp>
      <p:sp>
        <p:nvSpPr>
          <p:cNvPr id="2" name="Title 1"/>
          <p:cNvSpPr>
            <a:spLocks noGrp="1"/>
          </p:cNvSpPr>
          <p:nvPr>
            <p:ph type="title"/>
          </p:nvPr>
        </p:nvSpPr>
        <p:spPr/>
        <p:txBody>
          <a:bodyPr/>
          <a:lstStyle/>
          <a:p>
            <a:r>
              <a:rPr lang="en-AU" dirty="0"/>
              <a:t>What are principles of science?</a:t>
            </a:r>
          </a:p>
        </p:txBody>
      </p:sp>
      <p:sp>
        <p:nvSpPr>
          <p:cNvPr id="4" name="Content Placeholder 3">
            <a:extLst>
              <a:ext uri="{FF2B5EF4-FFF2-40B4-BE49-F238E27FC236}">
                <a16:creationId xmlns:a16="http://schemas.microsoft.com/office/drawing/2014/main" id="{0A0B1BA7-BBC7-416A-883E-9B8E22EDE97A}"/>
              </a:ext>
            </a:extLst>
          </p:cNvPr>
          <p:cNvSpPr>
            <a:spLocks noGrp="1"/>
          </p:cNvSpPr>
          <p:nvPr>
            <p:ph sz="quarter" idx="12"/>
          </p:nvPr>
        </p:nvSpPr>
        <p:spPr/>
        <p:txBody>
          <a:bodyPr/>
          <a:lstStyle/>
          <a:p>
            <a:endParaRPr lang="de-DE"/>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sz="quarter" idx="11"/>
          </p:nvPr>
        </p:nvPicPr>
        <p:blipFill>
          <a:blip r:embed="rId2">
            <a:extLst>
              <a:ext uri="{28A0092B-C50C-407E-A947-70E740481C1C}">
                <a14:useLocalDpi xmlns:a14="http://schemas.microsoft.com/office/drawing/2010/main" val="0"/>
              </a:ext>
            </a:extLst>
          </a:blip>
          <a:stretch>
            <a:fillRect/>
          </a:stretch>
        </p:blipFill>
        <p:spPr bwMode="auto">
          <a:xfrm>
            <a:off x="3589053" y="1998663"/>
            <a:ext cx="5399656" cy="4337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p:txBody>
          <a:bodyPr>
            <a:normAutofit fontScale="90000"/>
          </a:bodyPr>
          <a:lstStyle/>
          <a:p>
            <a:r>
              <a:rPr lang="en-AU" dirty="0"/>
              <a:t>Independence Example: Research or Consulting?</a:t>
            </a:r>
          </a:p>
        </p:txBody>
      </p:sp>
      <p:sp>
        <p:nvSpPr>
          <p:cNvPr id="3" name="Content Placeholder 2">
            <a:extLst>
              <a:ext uri="{FF2B5EF4-FFF2-40B4-BE49-F238E27FC236}">
                <a16:creationId xmlns:a16="http://schemas.microsoft.com/office/drawing/2014/main" id="{764C4026-207E-4FB0-A13B-0FF6082A63BC}"/>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3590140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p:cNvPicPr>
            <a:picLocks noGrp="1" noChangeAspect="1"/>
          </p:cNvPicPr>
          <p:nvPr>
            <p:ph sz="quarter" idx="11"/>
          </p:nvPr>
        </p:nvPicPr>
        <p:blipFill>
          <a:blip r:embed="rId2"/>
          <a:stretch>
            <a:fillRect/>
          </a:stretch>
        </p:blipFill>
        <p:spPr>
          <a:xfrm>
            <a:off x="4343760" y="1998663"/>
            <a:ext cx="3890242" cy="4337050"/>
          </a:xfrm>
          <a:prstGeom prst="rect">
            <a:avLst/>
          </a:prstGeom>
          <a:ln>
            <a:noFill/>
          </a:ln>
          <a:effectLst>
            <a:outerShdw blurRad="190500" algn="tl" rotWithShape="0">
              <a:srgbClr val="000000">
                <a:alpha val="70000"/>
              </a:srgbClr>
            </a:outerShdw>
          </a:effectLst>
        </p:spPr>
      </p:pic>
      <p:sp>
        <p:nvSpPr>
          <p:cNvPr id="2" name="Title 1"/>
          <p:cNvSpPr>
            <a:spLocks noGrp="1"/>
          </p:cNvSpPr>
          <p:nvPr>
            <p:ph type="title"/>
          </p:nvPr>
        </p:nvSpPr>
        <p:spPr/>
        <p:txBody>
          <a:bodyPr/>
          <a:lstStyle/>
          <a:p>
            <a:r>
              <a:rPr lang="de-DE" dirty="0"/>
              <a:t>Independence in IS</a:t>
            </a:r>
            <a:endParaRPr lang="en-US" dirty="0"/>
          </a:p>
        </p:txBody>
      </p:sp>
      <p:pic>
        <p:nvPicPr>
          <p:cNvPr id="9" name="Content Placeholder 8"/>
          <p:cNvPicPr>
            <a:picLocks noGrp="1" noChangeAspect="1"/>
          </p:cNvPicPr>
          <p:nvPr>
            <p:ph sz="quarter" idx="12"/>
          </p:nvPr>
        </p:nvPicPr>
        <p:blipFill>
          <a:blip r:embed="rId3"/>
          <a:stretch>
            <a:fillRect/>
          </a:stretch>
        </p:blipFill>
        <p:spPr>
          <a:xfrm>
            <a:off x="6696747" y="1136650"/>
            <a:ext cx="398705" cy="469900"/>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595940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1"/>
          </p:nvPr>
        </p:nvSpPr>
        <p:spPr/>
        <p:txBody>
          <a:bodyPr>
            <a:normAutofit/>
          </a:bodyPr>
          <a:lstStyle/>
          <a:p>
            <a:r>
              <a:rPr lang="en-AU" dirty="0"/>
              <a:t>Precision</a:t>
            </a:r>
          </a:p>
          <a:p>
            <a:pPr lvl="1"/>
            <a:r>
              <a:rPr lang="en-AU" dirty="0"/>
              <a:t>in all scientific research the concepts, constructs, and measurements should be as carefully and precisely defined as possible to allow others to use, apply, and challenge the definitions, concepts, and results in their own work. </a:t>
            </a:r>
          </a:p>
          <a:p>
            <a:endParaRPr lang="en-AU" dirty="0"/>
          </a:p>
          <a:p>
            <a:r>
              <a:rPr lang="en-AU" dirty="0"/>
              <a:t>Where is this of relevance? Do we know famous examples?</a:t>
            </a:r>
          </a:p>
        </p:txBody>
      </p:sp>
      <p:sp>
        <p:nvSpPr>
          <p:cNvPr id="2" name="Title 1"/>
          <p:cNvSpPr>
            <a:spLocks noGrp="1"/>
          </p:cNvSpPr>
          <p:nvPr>
            <p:ph type="title"/>
          </p:nvPr>
        </p:nvSpPr>
        <p:spPr/>
        <p:txBody>
          <a:bodyPr/>
          <a:lstStyle/>
          <a:p>
            <a:r>
              <a:rPr lang="en-AU" dirty="0"/>
              <a:t>What are principles of science?</a:t>
            </a:r>
          </a:p>
        </p:txBody>
      </p:sp>
      <p:sp>
        <p:nvSpPr>
          <p:cNvPr id="4" name="Content Placeholder 3">
            <a:extLst>
              <a:ext uri="{FF2B5EF4-FFF2-40B4-BE49-F238E27FC236}">
                <a16:creationId xmlns:a16="http://schemas.microsoft.com/office/drawing/2014/main" id="{52C5CE23-07CE-42B6-BC7F-E978A9FEF3D7}"/>
              </a:ext>
            </a:extLst>
          </p:cNvPr>
          <p:cNvSpPr>
            <a:spLocks noGrp="1"/>
          </p:cNvSpPr>
          <p:nvPr>
            <p:ph sz="quarter" idx="12"/>
          </p:nvPr>
        </p:nvSpPr>
        <p:spPr/>
        <p:txBody>
          <a:bodyPr/>
          <a:lstStyle/>
          <a:p>
            <a:endParaRPr lang="de-DE"/>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Galileo's Telescope"/>
          <p:cNvPicPr>
            <a:picLocks noGrp="1" noChangeAspect="1" noChangeArrowheads="1"/>
          </p:cNvPicPr>
          <p:nvPr>
            <p:ph sz="quarter" idx="11"/>
          </p:nvPr>
        </p:nvPicPr>
        <p:blipFill>
          <a:blip r:embed="rId2">
            <a:extLst>
              <a:ext uri="{28A0092B-C50C-407E-A947-70E740481C1C}">
                <a14:useLocalDpi xmlns:a14="http://schemas.microsoft.com/office/drawing/2010/main" val="0"/>
              </a:ext>
            </a:extLst>
          </a:blip>
          <a:stretch>
            <a:fillRect/>
          </a:stretch>
        </p:blipFill>
        <p:spPr bwMode="auto">
          <a:xfrm>
            <a:off x="2603350" y="2541588"/>
            <a:ext cx="2286000" cy="34036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AU" dirty="0"/>
              <a:t>Precision: Example</a:t>
            </a:r>
          </a:p>
        </p:txBody>
      </p:sp>
      <p:sp>
        <p:nvSpPr>
          <p:cNvPr id="4" name="Content Placeholder 3">
            <a:extLst>
              <a:ext uri="{FF2B5EF4-FFF2-40B4-BE49-F238E27FC236}">
                <a16:creationId xmlns:a16="http://schemas.microsoft.com/office/drawing/2014/main" id="{8E08703E-3645-49CC-9F82-9535808D510F}"/>
              </a:ext>
            </a:extLst>
          </p:cNvPr>
          <p:cNvSpPr>
            <a:spLocks noGrp="1"/>
          </p:cNvSpPr>
          <p:nvPr>
            <p:ph sz="quarter" idx="12"/>
          </p:nvPr>
        </p:nvSpPr>
        <p:spPr/>
        <p:txBody>
          <a:bodyPr/>
          <a:lstStyle/>
          <a:p>
            <a:endParaRPr lang="de-DE"/>
          </a:p>
        </p:txBody>
      </p:sp>
      <p:pic>
        <p:nvPicPr>
          <p:cNvPr id="3076" name="Picture 4" descr="Galileo's drawings of the Mo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88607" y="3430752"/>
            <a:ext cx="3900043" cy="18224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453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7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sz="quarter" idx="11"/>
          </p:nvPr>
        </p:nvPicPr>
        <p:blipFill>
          <a:blip r:embed="rId2"/>
          <a:stretch>
            <a:fillRect/>
          </a:stretch>
        </p:blipFill>
        <p:spPr>
          <a:xfrm>
            <a:off x="2540452" y="2068557"/>
            <a:ext cx="3928158" cy="4337050"/>
          </a:xfrm>
          <a:prstGeom prst="rect">
            <a:avLst/>
          </a:prstGeom>
          <a:ln>
            <a:noFill/>
          </a:ln>
          <a:effectLst>
            <a:outerShdw blurRad="190500" algn="tl" rotWithShape="0">
              <a:srgbClr val="000000">
                <a:alpha val="70000"/>
              </a:srgbClr>
            </a:outerShdw>
          </a:effectLst>
        </p:spPr>
      </p:pic>
      <p:sp>
        <p:nvSpPr>
          <p:cNvPr id="2" name="Title 1"/>
          <p:cNvSpPr>
            <a:spLocks noGrp="1"/>
          </p:cNvSpPr>
          <p:nvPr>
            <p:ph type="title"/>
          </p:nvPr>
        </p:nvSpPr>
        <p:spPr/>
        <p:txBody>
          <a:bodyPr/>
          <a:lstStyle/>
          <a:p>
            <a:r>
              <a:rPr lang="de-DE" dirty="0"/>
              <a:t>Precision in IS</a:t>
            </a:r>
            <a:endParaRPr lang="en-US" dirty="0"/>
          </a:p>
        </p:txBody>
      </p:sp>
      <p:pic>
        <p:nvPicPr>
          <p:cNvPr id="8" name="Content Placeholder 7"/>
          <p:cNvPicPr>
            <a:picLocks noGrp="1" noChangeAspect="1"/>
          </p:cNvPicPr>
          <p:nvPr>
            <p:ph sz="quarter" idx="12"/>
          </p:nvPr>
        </p:nvPicPr>
        <p:blipFill>
          <a:blip r:embed="rId3"/>
          <a:stretch>
            <a:fillRect/>
          </a:stretch>
        </p:blipFill>
        <p:spPr>
          <a:xfrm>
            <a:off x="6775097" y="4718051"/>
            <a:ext cx="5574054" cy="1941556"/>
          </a:xfrm>
          <a:prstGeom prst="rect">
            <a:avLst/>
          </a:prstGeom>
        </p:spPr>
      </p:pic>
      <p:pic>
        <p:nvPicPr>
          <p:cNvPr id="9" name="Picture 8"/>
          <p:cNvPicPr>
            <a:picLocks noChangeAspect="1"/>
          </p:cNvPicPr>
          <p:nvPr/>
        </p:nvPicPr>
        <p:blipFill>
          <a:blip r:embed="rId4"/>
          <a:stretch>
            <a:fillRect/>
          </a:stretch>
        </p:blipFill>
        <p:spPr>
          <a:xfrm>
            <a:off x="6899066" y="2005058"/>
            <a:ext cx="4457062" cy="2494240"/>
          </a:xfrm>
          <a:prstGeom prst="rect">
            <a:avLst/>
          </a:prstGeom>
        </p:spPr>
      </p:pic>
    </p:spTree>
    <p:extLst>
      <p:ext uri="{BB962C8B-B14F-4D97-AF65-F5344CB8AC3E}">
        <p14:creationId xmlns:p14="http://schemas.microsoft.com/office/powerpoint/2010/main" val="33305388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1"/>
          </p:nvPr>
        </p:nvSpPr>
        <p:spPr/>
        <p:txBody>
          <a:bodyPr>
            <a:normAutofit/>
          </a:bodyPr>
          <a:lstStyle/>
          <a:p>
            <a:r>
              <a:rPr lang="en-AU" dirty="0"/>
              <a:t>Falsification</a:t>
            </a:r>
          </a:p>
          <a:p>
            <a:pPr lvl="1"/>
            <a:r>
              <a:rPr lang="en-AU" dirty="0"/>
              <a:t>describes the logical possibility than an assertion, hypothesis, or theory can be contradicted by an observation or other outcome of a scientific study or experiment. </a:t>
            </a:r>
          </a:p>
          <a:p>
            <a:pPr lvl="1"/>
            <a:endParaRPr lang="en-AU" dirty="0"/>
          </a:p>
          <a:p>
            <a:r>
              <a:rPr lang="en-AU" dirty="0"/>
              <a:t>Where is this of relevance? Do we know famous examples?</a:t>
            </a:r>
          </a:p>
        </p:txBody>
      </p:sp>
      <p:sp>
        <p:nvSpPr>
          <p:cNvPr id="2" name="Title 1"/>
          <p:cNvSpPr>
            <a:spLocks noGrp="1"/>
          </p:cNvSpPr>
          <p:nvPr>
            <p:ph type="title"/>
          </p:nvPr>
        </p:nvSpPr>
        <p:spPr/>
        <p:txBody>
          <a:bodyPr/>
          <a:lstStyle/>
          <a:p>
            <a:r>
              <a:rPr lang="en-AU" dirty="0"/>
              <a:t>What are principles of science?</a:t>
            </a:r>
          </a:p>
        </p:txBody>
      </p:sp>
      <p:sp>
        <p:nvSpPr>
          <p:cNvPr id="4" name="Content Placeholder 3">
            <a:extLst>
              <a:ext uri="{FF2B5EF4-FFF2-40B4-BE49-F238E27FC236}">
                <a16:creationId xmlns:a16="http://schemas.microsoft.com/office/drawing/2014/main" id="{1D2889C5-4D7C-4378-B9D3-8236F5AC936A}"/>
              </a:ext>
            </a:extLst>
          </p:cNvPr>
          <p:cNvSpPr>
            <a:spLocks noGrp="1"/>
          </p:cNvSpPr>
          <p:nvPr>
            <p:ph sz="quarter" idx="12"/>
          </p:nvPr>
        </p:nvSpPr>
        <p:spPr/>
        <p:txBody>
          <a:bodyPr/>
          <a:lstStyle/>
          <a:p>
            <a:endParaRPr lang="de-DE"/>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p:cNvPicPr>
            <a:picLocks noGrp="1" noChangeAspect="1" noChangeArrowheads="1"/>
          </p:cNvPicPr>
          <p:nvPr>
            <p:ph sz="quarter" idx="11"/>
          </p:nvPr>
        </p:nvPicPr>
        <p:blipFill>
          <a:blip r:embed="rId2">
            <a:extLst>
              <a:ext uri="{28A0092B-C50C-407E-A947-70E740481C1C}">
                <a14:useLocalDpi xmlns:a14="http://schemas.microsoft.com/office/drawing/2010/main" val="0"/>
              </a:ext>
            </a:extLst>
          </a:blip>
          <a:stretch>
            <a:fillRect/>
          </a:stretch>
        </p:blipFill>
        <p:spPr bwMode="auto">
          <a:xfrm>
            <a:off x="8275789" y="2004885"/>
            <a:ext cx="3426165" cy="4337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p:txBody>
          <a:bodyPr/>
          <a:lstStyle/>
          <a:p>
            <a:r>
              <a:rPr lang="en-AU"/>
              <a:t>Falsification: Examples</a:t>
            </a:r>
            <a:endParaRPr lang="en-AU" dirty="0"/>
          </a:p>
        </p:txBody>
      </p:sp>
      <p:sp>
        <p:nvSpPr>
          <p:cNvPr id="3" name="Content Placeholder 2"/>
          <p:cNvSpPr>
            <a:spLocks noGrp="1"/>
          </p:cNvSpPr>
          <p:nvPr>
            <p:ph sz="quarter" idx="12"/>
          </p:nvPr>
        </p:nvSpPr>
        <p:spPr>
          <a:xfrm>
            <a:off x="249231" y="2958456"/>
            <a:ext cx="7229471" cy="3012394"/>
          </a:xfrm>
        </p:spPr>
        <p:txBody>
          <a:bodyPr anchor="t"/>
          <a:lstStyle/>
          <a:p>
            <a:pPr marL="457200" indent="-457200">
              <a:buFont typeface="Arial" panose="020B0604020202020204" pitchFamily="34" charset="0"/>
              <a:buChar char="•"/>
            </a:pPr>
            <a:r>
              <a:rPr lang="en-AU" dirty="0"/>
              <a:t>Religion: “God’s love is incomprehensible”</a:t>
            </a:r>
          </a:p>
          <a:p>
            <a:pPr marL="457200" indent="-457200">
              <a:buFont typeface="Arial" panose="020B0604020202020204" pitchFamily="34" charset="0"/>
              <a:buChar char="•"/>
            </a:pPr>
            <a:r>
              <a:rPr lang="en-AU" dirty="0"/>
              <a:t>Rain Dance Ceremony: “if you are pure of heart and you do the rain dance ceremony correctly, it will rain tomorrow”</a:t>
            </a:r>
          </a:p>
          <a:p>
            <a:pPr marL="457200" indent="-457200">
              <a:buFont typeface="Arial" panose="020B0604020202020204" pitchFamily="34" charset="0"/>
              <a:buChar char="•"/>
            </a:pPr>
            <a:r>
              <a:rPr lang="en-AU" dirty="0"/>
              <a:t>Disruptive Innovation</a:t>
            </a:r>
          </a:p>
        </p:txBody>
      </p:sp>
    </p:spTree>
    <p:extLst>
      <p:ext uri="{BB962C8B-B14F-4D97-AF65-F5344CB8AC3E}">
        <p14:creationId xmlns:p14="http://schemas.microsoft.com/office/powerpoint/2010/main" val="23890166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EDC0D64-A807-4E48-9700-AF3EDD43EB22}"/>
              </a:ext>
            </a:extLst>
          </p:cNvPr>
          <p:cNvSpPr>
            <a:spLocks noGrp="1"/>
          </p:cNvSpPr>
          <p:nvPr>
            <p:ph sz="quarter" idx="11"/>
          </p:nvPr>
        </p:nvSpPr>
        <p:spPr/>
        <p:txBody>
          <a:bodyPr/>
          <a:lstStyle/>
          <a:p>
            <a:endParaRPr lang="de-DE"/>
          </a:p>
        </p:txBody>
      </p:sp>
      <p:sp>
        <p:nvSpPr>
          <p:cNvPr id="2" name="Title 1">
            <a:extLst>
              <a:ext uri="{FF2B5EF4-FFF2-40B4-BE49-F238E27FC236}">
                <a16:creationId xmlns:a16="http://schemas.microsoft.com/office/drawing/2014/main" id="{2FF0B36C-F6A4-446E-A994-A28517D544FC}"/>
              </a:ext>
            </a:extLst>
          </p:cNvPr>
          <p:cNvSpPr>
            <a:spLocks noGrp="1"/>
          </p:cNvSpPr>
          <p:nvPr>
            <p:ph type="title"/>
          </p:nvPr>
        </p:nvSpPr>
        <p:spPr/>
        <p:txBody>
          <a:bodyPr/>
          <a:lstStyle/>
          <a:p>
            <a:r>
              <a:rPr lang="de-DE"/>
              <a:t>Research Questions </a:t>
            </a:r>
          </a:p>
        </p:txBody>
      </p:sp>
      <p:sp>
        <p:nvSpPr>
          <p:cNvPr id="4" name="Slide Number Placeholder 3">
            <a:extLst>
              <a:ext uri="{FF2B5EF4-FFF2-40B4-BE49-F238E27FC236}">
                <a16:creationId xmlns:a16="http://schemas.microsoft.com/office/drawing/2014/main" id="{3D73C3AA-EE8B-4250-BD28-A400A0A53FE8}"/>
              </a:ext>
            </a:extLst>
          </p:cNvPr>
          <p:cNvSpPr>
            <a:spLocks noGrp="1"/>
          </p:cNvSpPr>
          <p:nvPr>
            <p:ph type="sldNum" sz="quarter" idx="4"/>
          </p:nvPr>
        </p:nvSpPr>
        <p:spPr/>
        <p:txBody>
          <a:bodyPr/>
          <a:lstStyle/>
          <a:p>
            <a:fld id="{3E01A2B2-10AD-754B-9B4C-E5B6FED423D0}" type="slidenum">
              <a:rPr lang="de-DE" smtClean="0"/>
              <a:pPr/>
              <a:t>35</a:t>
            </a:fld>
            <a:endParaRPr lang="de-DE" dirty="0"/>
          </a:p>
        </p:txBody>
      </p:sp>
      <p:sp>
        <p:nvSpPr>
          <p:cNvPr id="6" name="Content Placeholder 5">
            <a:extLst>
              <a:ext uri="{FF2B5EF4-FFF2-40B4-BE49-F238E27FC236}">
                <a16:creationId xmlns:a16="http://schemas.microsoft.com/office/drawing/2014/main" id="{80513FE0-9F4D-4825-A8D1-CBA30E7C30CD}"/>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353734199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865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83766" y="2084851"/>
            <a:ext cx="5952661" cy="44016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prstGeom prst="rect">
            <a:avLst/>
          </a:prstGeom>
        </p:spPr>
        <p:txBody>
          <a:bodyPr/>
          <a:lstStyle/>
          <a:p>
            <a:r>
              <a:rPr lang="en-AU" dirty="0"/>
              <a:t>Relevant research terminology</a:t>
            </a:r>
          </a:p>
        </p:txBody>
      </p:sp>
      <p:sp>
        <p:nvSpPr>
          <p:cNvPr id="4" name="Content Placeholder 3">
            <a:extLst>
              <a:ext uri="{FF2B5EF4-FFF2-40B4-BE49-F238E27FC236}">
                <a16:creationId xmlns:a16="http://schemas.microsoft.com/office/drawing/2014/main" id="{769E7655-B0F5-43ED-8202-18F3B3CD68D3}"/>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172195331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1"/>
          </p:nvPr>
        </p:nvSpPr>
        <p:spPr/>
        <p:txBody>
          <a:bodyPr>
            <a:normAutofit/>
          </a:bodyPr>
          <a:lstStyle/>
          <a:p>
            <a:r>
              <a:rPr lang="en-AU"/>
              <a:t>Conceptualization</a:t>
            </a:r>
          </a:p>
          <a:p>
            <a:pPr lvl="1"/>
            <a:r>
              <a:rPr lang="en-AU"/>
              <a:t>Is the mental process by which fuzzy and imprecise concepts are their constituent components are defined in precise terms.</a:t>
            </a:r>
          </a:p>
          <a:p>
            <a:pPr lvl="2"/>
            <a:r>
              <a:rPr lang="en-AU"/>
              <a:t>E.g., what does prejudice actually mean to you? Are there different kinds of prejudice (e.g. race, gender, age, religion)?</a:t>
            </a:r>
          </a:p>
          <a:p>
            <a:pPr lvl="1"/>
            <a:r>
              <a:rPr lang="en-AU"/>
              <a:t>Important process in the social sciences because of the imprecision and ambiguity of many concepts</a:t>
            </a:r>
          </a:p>
          <a:p>
            <a:pPr lvl="2"/>
            <a:r>
              <a:rPr lang="en-AU"/>
              <a:t>What is satisfaction?</a:t>
            </a:r>
          </a:p>
          <a:p>
            <a:pPr lvl="2"/>
            <a:r>
              <a:rPr lang="en-AU"/>
              <a:t>What is empathy?</a:t>
            </a:r>
          </a:p>
          <a:p>
            <a:pPr lvl="2"/>
            <a:r>
              <a:rPr lang="en-AU"/>
              <a:t>Is there a difference between empathy and compassion?</a:t>
            </a:r>
            <a:endParaRPr lang="en-AU" dirty="0"/>
          </a:p>
        </p:txBody>
      </p:sp>
      <p:sp>
        <p:nvSpPr>
          <p:cNvPr id="2" name="Title 1"/>
          <p:cNvSpPr>
            <a:spLocks noGrp="1"/>
          </p:cNvSpPr>
          <p:nvPr>
            <p:ph type="title"/>
          </p:nvPr>
        </p:nvSpPr>
        <p:spPr>
          <a:prstGeom prst="rect">
            <a:avLst/>
          </a:prstGeom>
        </p:spPr>
        <p:txBody>
          <a:bodyPr/>
          <a:lstStyle/>
          <a:p>
            <a:r>
              <a:rPr lang="en-AU" dirty="0"/>
              <a:t>Basic Notions</a:t>
            </a:r>
          </a:p>
        </p:txBody>
      </p:sp>
      <p:sp>
        <p:nvSpPr>
          <p:cNvPr id="4" name="Content Placeholder 3">
            <a:extLst>
              <a:ext uri="{FF2B5EF4-FFF2-40B4-BE49-F238E27FC236}">
                <a16:creationId xmlns:a16="http://schemas.microsoft.com/office/drawing/2014/main" id="{9074CD20-D6C4-4867-ADA1-ED11621F76B3}"/>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258069979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quarter" idx="11"/>
          </p:nvPr>
        </p:nvSpPr>
        <p:spPr/>
        <p:txBody>
          <a:bodyPr/>
          <a:lstStyle/>
          <a:p>
            <a:r>
              <a:rPr lang="en-AU" sz="2400" dirty="0"/>
              <a:t>Concept</a:t>
            </a:r>
          </a:p>
          <a:p>
            <a:pPr lvl="1"/>
            <a:r>
              <a:rPr lang="en-AU" sz="2000" dirty="0"/>
              <a:t>describes an abstract or general idea inferred or derived from specific instances that we perceive in the real world. Concepts are thus mental representations that we develop, typically based on experience.</a:t>
            </a:r>
          </a:p>
          <a:p>
            <a:pPr lvl="1"/>
            <a:r>
              <a:rPr lang="en-AU" sz="2000" dirty="0"/>
              <a:t>can be of real phenomena (dogs, clouds, pain) as well as of some latent phenomena that we can agree upon (truth, beauty, prejudice, usefulness, value, and so forth).</a:t>
            </a:r>
          </a:p>
          <a:p>
            <a:pPr lvl="1"/>
            <a:r>
              <a:rPr lang="en-AU" sz="2000" dirty="0"/>
              <a:t>give us a vocabulary to reason about some real-world phenomena and a means to ascribe characteristics or properties to those phenomena and their relationships.</a:t>
            </a:r>
          </a:p>
          <a:p>
            <a:pPr lvl="1"/>
            <a:r>
              <a:rPr lang="en-AU" sz="2000" dirty="0"/>
              <a:t>can be linked to one another via propositions </a:t>
            </a:r>
          </a:p>
        </p:txBody>
      </p:sp>
      <p:sp>
        <p:nvSpPr>
          <p:cNvPr id="2" name="Title 1"/>
          <p:cNvSpPr>
            <a:spLocks noGrp="1"/>
          </p:cNvSpPr>
          <p:nvPr>
            <p:ph type="title"/>
          </p:nvPr>
        </p:nvSpPr>
        <p:spPr>
          <a:prstGeom prst="rect">
            <a:avLst/>
          </a:prstGeom>
        </p:spPr>
        <p:txBody>
          <a:bodyPr/>
          <a:lstStyle/>
          <a:p>
            <a:r>
              <a:rPr lang="en-AU" dirty="0"/>
              <a:t>Basic Notions</a:t>
            </a:r>
          </a:p>
        </p:txBody>
      </p:sp>
      <p:sp>
        <p:nvSpPr>
          <p:cNvPr id="3" name="Content Placeholder 2">
            <a:extLst>
              <a:ext uri="{FF2B5EF4-FFF2-40B4-BE49-F238E27FC236}">
                <a16:creationId xmlns:a16="http://schemas.microsoft.com/office/drawing/2014/main" id="{783C50A4-7C1A-4AF9-9573-331587231C70}"/>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150081693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quarter" idx="11"/>
          </p:nvPr>
        </p:nvSpPr>
        <p:spPr/>
        <p:txBody>
          <a:bodyPr/>
          <a:lstStyle/>
          <a:p>
            <a:r>
              <a:rPr lang="en-AU" sz="2400" dirty="0"/>
              <a:t>Propositions</a:t>
            </a:r>
          </a:p>
          <a:p>
            <a:pPr lvl="1"/>
            <a:r>
              <a:rPr lang="en-AU" sz="2000" dirty="0"/>
              <a:t>link concepts to one another</a:t>
            </a:r>
          </a:p>
          <a:p>
            <a:pPr lvl="1"/>
            <a:r>
              <a:rPr lang="en-AU" sz="2000" dirty="0"/>
              <a:t>suggested tentative or conjectured relationships between two or more concepts that are stated in a declarative manner</a:t>
            </a:r>
          </a:p>
          <a:p>
            <a:pPr lvl="1"/>
            <a:r>
              <a:rPr lang="en-AU" sz="2000" dirty="0"/>
              <a:t>Typically linked via some justificatory mechanism </a:t>
            </a:r>
            <a:r>
              <a:rPr lang="en-AU" sz="2000" dirty="0">
                <a:sym typeface="Wingdings" panose="05000000000000000000" pitchFamily="2" charset="2"/>
              </a:rPr>
              <a:t> then we are talking theorizing!</a:t>
            </a:r>
            <a:endParaRPr lang="en-AU" sz="2000" dirty="0"/>
          </a:p>
        </p:txBody>
      </p:sp>
      <p:sp>
        <p:nvSpPr>
          <p:cNvPr id="2" name="Title 1"/>
          <p:cNvSpPr>
            <a:spLocks noGrp="1"/>
          </p:cNvSpPr>
          <p:nvPr>
            <p:ph type="title"/>
          </p:nvPr>
        </p:nvSpPr>
        <p:spPr>
          <a:prstGeom prst="rect">
            <a:avLst/>
          </a:prstGeom>
        </p:spPr>
        <p:txBody>
          <a:bodyPr/>
          <a:lstStyle/>
          <a:p>
            <a:r>
              <a:rPr lang="en-AU" dirty="0"/>
              <a:t>Basic Notions</a:t>
            </a:r>
          </a:p>
        </p:txBody>
      </p:sp>
      <p:sp>
        <p:nvSpPr>
          <p:cNvPr id="3" name="Content Placeholder 2">
            <a:extLst>
              <a:ext uri="{FF2B5EF4-FFF2-40B4-BE49-F238E27FC236}">
                <a16:creationId xmlns:a16="http://schemas.microsoft.com/office/drawing/2014/main" id="{72AE51A0-106C-42D2-BC6D-30D486615F20}"/>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37849059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1"/>
          </p:nvPr>
        </p:nvSpPr>
        <p:spPr>
          <a:prstGeom prst="rect">
            <a:avLst/>
          </a:prstGeom>
        </p:spPr>
        <p:txBody>
          <a:bodyPr/>
          <a:lstStyle/>
          <a:p>
            <a:r>
              <a:rPr lang="en-US" i="1" dirty="0"/>
              <a:t>I believe that the </a:t>
            </a:r>
            <a:r>
              <a:rPr lang="en-US" i="1" dirty="0">
                <a:solidFill>
                  <a:srgbClr val="FF0000"/>
                </a:solidFill>
              </a:rPr>
              <a:t>choice of research problem </a:t>
            </a:r>
            <a:r>
              <a:rPr lang="en-US" i="1" dirty="0"/>
              <a:t>– choosing the phenomena we wish to explain or predict – is the most important decision we make as a researcher. We can learn research method. Albeit with greater difficulty, we can also learn theory-building skills. With some tutoring and experience, we can also learn to carve out large numbers of problems that we might research. Unfortunately, teasing out deep, substantive research problems is another matter. It remains a dark art.</a:t>
            </a:r>
            <a:endParaRPr lang="en-AU" i="1" dirty="0"/>
          </a:p>
        </p:txBody>
      </p:sp>
      <p:sp>
        <p:nvSpPr>
          <p:cNvPr id="2" name="Title 1"/>
          <p:cNvSpPr>
            <a:spLocks noGrp="1"/>
          </p:cNvSpPr>
          <p:nvPr>
            <p:ph type="title"/>
          </p:nvPr>
        </p:nvSpPr>
        <p:spPr>
          <a:prstGeom prst="rect">
            <a:avLst/>
          </a:prstGeom>
        </p:spPr>
        <p:txBody>
          <a:bodyPr/>
          <a:lstStyle/>
          <a:p>
            <a:r>
              <a:rPr lang="en-AU" dirty="0"/>
              <a:t>What are Research Questions</a:t>
            </a:r>
          </a:p>
        </p:txBody>
      </p:sp>
      <p:sp>
        <p:nvSpPr>
          <p:cNvPr id="4" name="Content Placeholder 3">
            <a:extLst>
              <a:ext uri="{FF2B5EF4-FFF2-40B4-BE49-F238E27FC236}">
                <a16:creationId xmlns:a16="http://schemas.microsoft.com/office/drawing/2014/main" id="{0BA2CDA9-C786-4E4D-AA75-A6BFAFE6C043}"/>
              </a:ext>
            </a:extLst>
          </p:cNvPr>
          <p:cNvSpPr>
            <a:spLocks noGrp="1"/>
          </p:cNvSpPr>
          <p:nvPr>
            <p:ph sz="quarter" idx="12"/>
          </p:nvPr>
        </p:nvSpPr>
        <p:spPr/>
        <p:txBody>
          <a:bodyPr/>
          <a:lstStyle/>
          <a:p>
            <a:endParaRPr lang="de-DE"/>
          </a:p>
        </p:txBody>
      </p:sp>
      <p:sp>
        <p:nvSpPr>
          <p:cNvPr id="5" name="Rectangle 4"/>
          <p:cNvSpPr/>
          <p:nvPr/>
        </p:nvSpPr>
        <p:spPr>
          <a:xfrm>
            <a:off x="5975487" y="6248183"/>
            <a:ext cx="4298164" cy="369332"/>
          </a:xfrm>
          <a:prstGeom prst="rect">
            <a:avLst/>
          </a:prstGeom>
        </p:spPr>
        <p:txBody>
          <a:bodyPr wrap="none">
            <a:spAutoFit/>
          </a:bodyPr>
          <a:lstStyle/>
          <a:p>
            <a:r>
              <a:rPr lang="en-US" i="1" dirty="0"/>
              <a:t>Ron Weber, former EIC MIS Quarterly (2003)</a:t>
            </a:r>
            <a:endParaRPr lang="en-AU" dirty="0"/>
          </a:p>
        </p:txBody>
      </p:sp>
      <p:pic>
        <p:nvPicPr>
          <p:cNvPr id="14346" name="Picture 10" descr="Professor Ron Weber, Pro Vice-Chancellor and President, Monash South Africa"/>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442244" y="4463392"/>
            <a:ext cx="1584176" cy="23762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726261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1"/>
          </p:nvPr>
        </p:nvSpPr>
        <p:spPr/>
        <p:txBody>
          <a:bodyPr/>
          <a:lstStyle/>
          <a:p>
            <a:r>
              <a:rPr lang="en-US" dirty="0"/>
              <a:t>The “</a:t>
            </a:r>
            <a:r>
              <a:rPr lang="en-US" b="1" dirty="0"/>
              <a:t>elevator speech</a:t>
            </a:r>
            <a:r>
              <a:rPr lang="en-US" dirty="0"/>
              <a:t>” problem: You cannot tell me which question you are asking unless you engage in a 5-min monologue. At that time I will have left the elevator.</a:t>
            </a:r>
          </a:p>
          <a:p>
            <a:endParaRPr lang="en-US" dirty="0"/>
          </a:p>
          <a:p>
            <a:endParaRPr lang="en-AU" dirty="0"/>
          </a:p>
        </p:txBody>
      </p:sp>
      <p:sp>
        <p:nvSpPr>
          <p:cNvPr id="2" name="Title 1"/>
          <p:cNvSpPr>
            <a:spLocks noGrp="1"/>
          </p:cNvSpPr>
          <p:nvPr>
            <p:ph type="title"/>
          </p:nvPr>
        </p:nvSpPr>
        <p:spPr>
          <a:prstGeom prst="rect">
            <a:avLst/>
          </a:prstGeom>
        </p:spPr>
        <p:txBody>
          <a:bodyPr>
            <a:normAutofit fontScale="90000"/>
          </a:bodyPr>
          <a:lstStyle/>
          <a:p>
            <a:r>
              <a:rPr lang="en-AU" dirty="0"/>
              <a:t>Research questions</a:t>
            </a:r>
            <a:br>
              <a:rPr lang="en-AU" dirty="0"/>
            </a:br>
            <a:r>
              <a:rPr lang="en-AU" dirty="0"/>
              <a:t>- Common Problems</a:t>
            </a:r>
          </a:p>
        </p:txBody>
      </p:sp>
      <p:sp>
        <p:nvSpPr>
          <p:cNvPr id="4" name="Content Placeholder 3">
            <a:extLst>
              <a:ext uri="{FF2B5EF4-FFF2-40B4-BE49-F238E27FC236}">
                <a16:creationId xmlns:a16="http://schemas.microsoft.com/office/drawing/2014/main" id="{FA866F53-FBB3-4FE4-8F7D-23538EFB1C4D}"/>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4209942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1"/>
          </p:nvPr>
        </p:nvSpPr>
        <p:spPr/>
        <p:txBody>
          <a:bodyPr/>
          <a:lstStyle/>
          <a:p>
            <a:r>
              <a:rPr lang="en-US" dirty="0"/>
              <a:t>The “</a:t>
            </a:r>
            <a:r>
              <a:rPr lang="en-US" b="1" dirty="0"/>
              <a:t>so what</a:t>
            </a:r>
            <a:r>
              <a:rPr lang="en-US" dirty="0"/>
              <a:t>” problem: You have a research question, but it simply doesn’t matter to anyone. Research in an applied discipline such as information systems “apply” knowledge to practical problems (for instance, how new technology shapes the work practices of employees).</a:t>
            </a:r>
          </a:p>
        </p:txBody>
      </p:sp>
      <p:sp>
        <p:nvSpPr>
          <p:cNvPr id="2" name="Title 1"/>
          <p:cNvSpPr>
            <a:spLocks noGrp="1"/>
          </p:cNvSpPr>
          <p:nvPr>
            <p:ph type="title"/>
          </p:nvPr>
        </p:nvSpPr>
        <p:spPr>
          <a:prstGeom prst="rect">
            <a:avLst/>
          </a:prstGeom>
        </p:spPr>
        <p:txBody>
          <a:bodyPr>
            <a:normAutofit fontScale="90000"/>
          </a:bodyPr>
          <a:lstStyle/>
          <a:p>
            <a:r>
              <a:rPr lang="en-AU" dirty="0"/>
              <a:t>Research questions</a:t>
            </a:r>
            <a:br>
              <a:rPr lang="en-AU" dirty="0"/>
            </a:br>
            <a:r>
              <a:rPr lang="en-AU" dirty="0"/>
              <a:t>- Common Problems</a:t>
            </a:r>
          </a:p>
        </p:txBody>
      </p:sp>
      <p:sp>
        <p:nvSpPr>
          <p:cNvPr id="4" name="Content Placeholder 3">
            <a:extLst>
              <a:ext uri="{FF2B5EF4-FFF2-40B4-BE49-F238E27FC236}">
                <a16:creationId xmlns:a16="http://schemas.microsoft.com/office/drawing/2014/main" id="{15326A48-9DB0-4066-A8B2-399A7A036899}"/>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3255823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1"/>
          </p:nvPr>
        </p:nvSpPr>
        <p:spPr/>
        <p:txBody>
          <a:bodyPr/>
          <a:lstStyle/>
          <a:p>
            <a:r>
              <a:rPr lang="en-US" dirty="0"/>
              <a:t>The “</a:t>
            </a:r>
            <a:r>
              <a:rPr lang="en-US" b="1" dirty="0"/>
              <a:t>solving-the-world</a:t>
            </a:r>
            <a:r>
              <a:rPr lang="en-US" dirty="0"/>
              <a:t>” problem: Your research question is indeed important. But it simply cannot be answered given the resource constraints – it’s basically only you, and/or the time constraints – you have around 2–3 years, depending on the regulations prescribed by your institution, and typically you don’t know enough yet to find the solution quickly.</a:t>
            </a:r>
          </a:p>
          <a:p>
            <a:endParaRPr lang="en-AU" dirty="0"/>
          </a:p>
        </p:txBody>
      </p:sp>
      <p:sp>
        <p:nvSpPr>
          <p:cNvPr id="2" name="Title 1"/>
          <p:cNvSpPr>
            <a:spLocks noGrp="1"/>
          </p:cNvSpPr>
          <p:nvPr>
            <p:ph type="title"/>
          </p:nvPr>
        </p:nvSpPr>
        <p:spPr>
          <a:prstGeom prst="rect">
            <a:avLst/>
          </a:prstGeom>
        </p:spPr>
        <p:txBody>
          <a:bodyPr>
            <a:normAutofit fontScale="90000"/>
          </a:bodyPr>
          <a:lstStyle/>
          <a:p>
            <a:r>
              <a:rPr lang="en-AU" dirty="0"/>
              <a:t>Research questions</a:t>
            </a:r>
            <a:br>
              <a:rPr lang="en-AU" dirty="0"/>
            </a:br>
            <a:r>
              <a:rPr lang="en-AU" dirty="0"/>
              <a:t>- Common Problems</a:t>
            </a:r>
          </a:p>
        </p:txBody>
      </p:sp>
      <p:sp>
        <p:nvSpPr>
          <p:cNvPr id="4" name="Content Placeholder 3">
            <a:extLst>
              <a:ext uri="{FF2B5EF4-FFF2-40B4-BE49-F238E27FC236}">
                <a16:creationId xmlns:a16="http://schemas.microsoft.com/office/drawing/2014/main" id="{D7063D04-3339-4031-AB46-73BD6156F43B}"/>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2127973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1"/>
          </p:nvPr>
        </p:nvSpPr>
        <p:spPr/>
        <p:txBody>
          <a:bodyPr/>
          <a:lstStyle/>
          <a:p>
            <a:r>
              <a:rPr lang="en-US" dirty="0"/>
              <a:t>The “</a:t>
            </a:r>
            <a:r>
              <a:rPr lang="en-US" b="1" dirty="0"/>
              <a:t>insolvability</a:t>
            </a:r>
            <a:r>
              <a:rPr lang="en-US" dirty="0"/>
              <a:t>” problem: Your question simply cannot be answered meaningfully. Sometimes this is because of a logical problem in the question, because the information needed to answer the question cannot be logically or legally obtained, or because the answer is so hard to obtain that feasibility of the research within the constraints is not possible.</a:t>
            </a:r>
          </a:p>
        </p:txBody>
      </p:sp>
      <p:sp>
        <p:nvSpPr>
          <p:cNvPr id="2" name="Title 1"/>
          <p:cNvSpPr>
            <a:spLocks noGrp="1"/>
          </p:cNvSpPr>
          <p:nvPr>
            <p:ph type="title"/>
          </p:nvPr>
        </p:nvSpPr>
        <p:spPr>
          <a:prstGeom prst="rect">
            <a:avLst/>
          </a:prstGeom>
        </p:spPr>
        <p:txBody>
          <a:bodyPr>
            <a:normAutofit fontScale="90000"/>
          </a:bodyPr>
          <a:lstStyle/>
          <a:p>
            <a:r>
              <a:rPr lang="en-AU" dirty="0"/>
              <a:t>Research questions</a:t>
            </a:r>
            <a:br>
              <a:rPr lang="en-AU" dirty="0"/>
            </a:br>
            <a:r>
              <a:rPr lang="en-AU" dirty="0"/>
              <a:t>- Common Problems</a:t>
            </a:r>
          </a:p>
        </p:txBody>
      </p:sp>
      <p:sp>
        <p:nvSpPr>
          <p:cNvPr id="4" name="Content Placeholder 3">
            <a:extLst>
              <a:ext uri="{FF2B5EF4-FFF2-40B4-BE49-F238E27FC236}">
                <a16:creationId xmlns:a16="http://schemas.microsoft.com/office/drawing/2014/main" id="{E3B781B5-AAF2-4EFE-8BCE-730056D6E5DB}"/>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23301709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1"/>
          </p:nvPr>
        </p:nvSpPr>
        <p:spPr/>
        <p:txBody>
          <a:bodyPr/>
          <a:lstStyle/>
          <a:p>
            <a:r>
              <a:rPr lang="en-US" dirty="0"/>
              <a:t>The “</a:t>
            </a:r>
            <a:r>
              <a:rPr lang="en-US" b="1" dirty="0"/>
              <a:t>multitude</a:t>
            </a:r>
            <a:r>
              <a:rPr lang="en-US" dirty="0"/>
              <a:t>” problem: You are simply asking too many questions. In turn, most of your questions are too narrow, too irrelevant, too grand, or otherwise deficient. I always tell my students that a good study sets out to answer one question. Maybe two. Nothing is gained by setting out to answer six questions.</a:t>
            </a:r>
            <a:endParaRPr lang="en-AU" dirty="0"/>
          </a:p>
        </p:txBody>
      </p:sp>
      <p:sp>
        <p:nvSpPr>
          <p:cNvPr id="2" name="Title 1"/>
          <p:cNvSpPr>
            <a:spLocks noGrp="1"/>
          </p:cNvSpPr>
          <p:nvPr>
            <p:ph type="title"/>
          </p:nvPr>
        </p:nvSpPr>
        <p:spPr>
          <a:prstGeom prst="rect">
            <a:avLst/>
          </a:prstGeom>
        </p:spPr>
        <p:txBody>
          <a:bodyPr>
            <a:normAutofit fontScale="90000"/>
          </a:bodyPr>
          <a:lstStyle/>
          <a:p>
            <a:r>
              <a:rPr lang="en-AU" dirty="0"/>
              <a:t>Research questions</a:t>
            </a:r>
            <a:br>
              <a:rPr lang="en-AU" dirty="0"/>
            </a:br>
            <a:r>
              <a:rPr lang="en-AU" dirty="0"/>
              <a:t>- Common Problems</a:t>
            </a:r>
          </a:p>
        </p:txBody>
      </p:sp>
      <p:sp>
        <p:nvSpPr>
          <p:cNvPr id="4" name="Content Placeholder 3">
            <a:extLst>
              <a:ext uri="{FF2B5EF4-FFF2-40B4-BE49-F238E27FC236}">
                <a16:creationId xmlns:a16="http://schemas.microsoft.com/office/drawing/2014/main" id="{A1D67F58-D888-45AA-BBC3-8E068D5742AC}"/>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581384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1"/>
          </p:nvPr>
        </p:nvSpPr>
        <p:spPr/>
        <p:txBody>
          <a:bodyPr/>
          <a:lstStyle/>
          <a:p>
            <a:r>
              <a:rPr lang="en-US" sz="1800" b="1" dirty="0"/>
              <a:t>Obvious</a:t>
            </a:r>
            <a:r>
              <a:rPr lang="en-US" sz="1800" dirty="0"/>
              <a:t> questions: “Are there challenges in using information technology?”</a:t>
            </a:r>
          </a:p>
          <a:p>
            <a:pPr lvl="1"/>
            <a:r>
              <a:rPr lang="en-US" sz="1400" dirty="0"/>
              <a:t>Of course there are. Obvious questions have answers to which everyone </a:t>
            </a:r>
            <a:r>
              <a:rPr lang="en-AU" sz="1400" dirty="0"/>
              <a:t>would agree.</a:t>
            </a:r>
          </a:p>
          <a:p>
            <a:r>
              <a:rPr lang="en-US" sz="1800" b="1" dirty="0"/>
              <a:t>Irrelevant</a:t>
            </a:r>
            <a:r>
              <a:rPr lang="en-US" sz="1800" dirty="0"/>
              <a:t> questions: “What is the influence of weather on the salaries of technology professionals?”</a:t>
            </a:r>
          </a:p>
          <a:p>
            <a:pPr lvl="1"/>
            <a:r>
              <a:rPr lang="en-US" sz="1400" dirty="0"/>
              <a:t>There is no reason to believe that there is any </a:t>
            </a:r>
            <a:r>
              <a:rPr lang="en-AU" sz="1400" dirty="0"/>
              <a:t>influence whatsoever.</a:t>
            </a:r>
          </a:p>
          <a:p>
            <a:r>
              <a:rPr lang="en-US" sz="1800" b="1" dirty="0"/>
              <a:t>Absurd</a:t>
            </a:r>
            <a:r>
              <a:rPr lang="en-US" sz="1800" dirty="0"/>
              <a:t> questions: “Is the earth flat after all?”</a:t>
            </a:r>
          </a:p>
          <a:p>
            <a:pPr lvl="1"/>
            <a:r>
              <a:rPr lang="en-US" sz="1400" dirty="0"/>
              <a:t>Absurd questions have answers to which everyone would disagree.</a:t>
            </a:r>
          </a:p>
          <a:p>
            <a:r>
              <a:rPr lang="en-US" sz="1800" b="1" dirty="0"/>
              <a:t>Definitional</a:t>
            </a:r>
            <a:r>
              <a:rPr lang="en-US" sz="1800" dirty="0"/>
              <a:t> questions: “Is technology conflict characterized by disagreement?”</a:t>
            </a:r>
          </a:p>
          <a:p>
            <a:pPr lvl="1"/>
            <a:r>
              <a:rPr lang="en-US" sz="1400" dirty="0"/>
              <a:t>That is simply a matter of creating a concept that says it does. Definition is a mere form of description, not research.</a:t>
            </a:r>
          </a:p>
          <a:p>
            <a:r>
              <a:rPr lang="en-US" sz="1800" b="1" dirty="0"/>
              <a:t>Affirmation</a:t>
            </a:r>
            <a:r>
              <a:rPr lang="en-US" sz="1800" dirty="0"/>
              <a:t> questions: “Can a decision-support tool be developed to facilitate decision-making for senior retail executives?”</a:t>
            </a:r>
          </a:p>
          <a:p>
            <a:pPr lvl="1"/>
            <a:r>
              <a:rPr lang="en-US" sz="1400" dirty="0"/>
              <a:t>I sure hope so. There is no reason to believe that it cannot be done. </a:t>
            </a:r>
          </a:p>
        </p:txBody>
      </p:sp>
      <p:sp>
        <p:nvSpPr>
          <p:cNvPr id="2" name="Title 1"/>
          <p:cNvSpPr>
            <a:spLocks noGrp="1"/>
          </p:cNvSpPr>
          <p:nvPr>
            <p:ph type="title"/>
          </p:nvPr>
        </p:nvSpPr>
        <p:spPr>
          <a:prstGeom prst="rect">
            <a:avLst/>
          </a:prstGeom>
        </p:spPr>
        <p:txBody>
          <a:bodyPr>
            <a:normAutofit fontScale="90000"/>
          </a:bodyPr>
          <a:lstStyle/>
          <a:p>
            <a:r>
              <a:rPr lang="en-AU" dirty="0"/>
              <a:t>Research questions</a:t>
            </a:r>
            <a:br>
              <a:rPr lang="en-AU" dirty="0"/>
            </a:br>
            <a:r>
              <a:rPr lang="en-AU" dirty="0"/>
              <a:t>- Types of “improper” research questions</a:t>
            </a:r>
          </a:p>
        </p:txBody>
      </p:sp>
      <p:sp>
        <p:nvSpPr>
          <p:cNvPr id="4" name="Content Placeholder 3">
            <a:extLst>
              <a:ext uri="{FF2B5EF4-FFF2-40B4-BE49-F238E27FC236}">
                <a16:creationId xmlns:a16="http://schemas.microsoft.com/office/drawing/2014/main" id="{3844BB65-C12B-4E2B-AE16-88A3D3F02A1F}"/>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273746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11"/>
          </p:nvPr>
        </p:nvSpPr>
        <p:spPr/>
        <p:txBody>
          <a:bodyPr>
            <a:normAutofit/>
          </a:bodyPr>
          <a:lstStyle/>
          <a:p>
            <a:r>
              <a:rPr lang="en-AU" dirty="0"/>
              <a:t>Asking a research </a:t>
            </a:r>
            <a:r>
              <a:rPr lang="en-US" dirty="0"/>
              <a:t>question is the logical, necessary, and inevitable conclusion to a set of arguments.</a:t>
            </a:r>
          </a:p>
          <a:p>
            <a:endParaRPr lang="en-US" dirty="0"/>
          </a:p>
          <a:p>
            <a:r>
              <a:rPr lang="en-US" dirty="0"/>
              <a:t>These arguments stress that there is</a:t>
            </a:r>
          </a:p>
          <a:p>
            <a:pPr lvl="1"/>
            <a:r>
              <a:rPr lang="en-US" dirty="0"/>
              <a:t>an </a:t>
            </a:r>
            <a:r>
              <a:rPr lang="en-US" b="1" dirty="0"/>
              <a:t>important problem domain </a:t>
            </a:r>
            <a:r>
              <a:rPr lang="en-US" dirty="0"/>
              <a:t>with</a:t>
            </a:r>
          </a:p>
          <a:p>
            <a:pPr lvl="1"/>
            <a:r>
              <a:rPr lang="en-US" dirty="0"/>
              <a:t>an </a:t>
            </a:r>
            <a:r>
              <a:rPr lang="en-US" b="1" dirty="0"/>
              <a:t>important phenomenon </a:t>
            </a:r>
            <a:r>
              <a:rPr lang="en-US" dirty="0"/>
              <a:t>that deserves attention from the research community and that relates to </a:t>
            </a:r>
          </a:p>
          <a:p>
            <a:pPr lvl="1"/>
            <a:r>
              <a:rPr lang="en-US" dirty="0"/>
              <a:t>an </a:t>
            </a:r>
            <a:r>
              <a:rPr lang="en-US" b="1" dirty="0"/>
              <a:t>important problem </a:t>
            </a:r>
            <a:r>
              <a:rPr lang="en-US" dirty="0"/>
              <a:t>with the available knowledge about this type of phenomenon.</a:t>
            </a:r>
            <a:endParaRPr lang="en-AU" dirty="0"/>
          </a:p>
        </p:txBody>
      </p:sp>
      <p:sp>
        <p:nvSpPr>
          <p:cNvPr id="2" name="Title 1"/>
          <p:cNvSpPr>
            <a:spLocks noGrp="1"/>
          </p:cNvSpPr>
          <p:nvPr>
            <p:ph type="title"/>
          </p:nvPr>
        </p:nvSpPr>
        <p:spPr>
          <a:prstGeom prst="rect">
            <a:avLst/>
          </a:prstGeom>
        </p:spPr>
        <p:txBody>
          <a:bodyPr>
            <a:normAutofit fontScale="90000"/>
          </a:bodyPr>
          <a:lstStyle/>
          <a:p>
            <a:r>
              <a:rPr lang="en-AU" dirty="0"/>
              <a:t>Research questions</a:t>
            </a:r>
            <a:br>
              <a:rPr lang="en-AU" dirty="0"/>
            </a:br>
            <a:r>
              <a:rPr lang="en-AU" dirty="0"/>
              <a:t>- Important elements</a:t>
            </a:r>
          </a:p>
        </p:txBody>
      </p:sp>
      <p:sp>
        <p:nvSpPr>
          <p:cNvPr id="3" name="Content Placeholder 2">
            <a:extLst>
              <a:ext uri="{FF2B5EF4-FFF2-40B4-BE49-F238E27FC236}">
                <a16:creationId xmlns:a16="http://schemas.microsoft.com/office/drawing/2014/main" id="{E7FA4040-04C4-4075-9D69-6372688EBB79}"/>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246287786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1"/>
          </p:nvPr>
        </p:nvSpPr>
        <p:spPr/>
        <p:txBody>
          <a:bodyPr>
            <a:normAutofit fontScale="92500" lnSpcReduction="20000"/>
          </a:bodyPr>
          <a:lstStyle/>
          <a:p>
            <a:r>
              <a:rPr lang="en-US" dirty="0"/>
              <a:t>Organizations invest heavily in new information technology, seeking benefits from these </a:t>
            </a:r>
            <a:r>
              <a:rPr lang="en-AU" dirty="0"/>
              <a:t>investments.</a:t>
            </a:r>
          </a:p>
          <a:p>
            <a:endParaRPr lang="en-AU" dirty="0"/>
          </a:p>
          <a:p>
            <a:r>
              <a:rPr lang="en-US" dirty="0"/>
              <a:t>Many of these benefits never materialize because employees do not use the technologies.</a:t>
            </a:r>
          </a:p>
          <a:p>
            <a:endParaRPr lang="en-US" dirty="0"/>
          </a:p>
          <a:p>
            <a:r>
              <a:rPr lang="en-US" dirty="0"/>
              <a:t>The literature to date has only studied why individuals accept new technologies but not explicitly why individuals reject technologies. This is a problem.</a:t>
            </a:r>
          </a:p>
          <a:p>
            <a:endParaRPr lang="en-US" dirty="0"/>
          </a:p>
          <a:p>
            <a:r>
              <a:rPr lang="en-US" dirty="0"/>
              <a:t>Therefore: “Why do people reject new information technology?”</a:t>
            </a:r>
          </a:p>
        </p:txBody>
      </p:sp>
      <p:sp>
        <p:nvSpPr>
          <p:cNvPr id="9" name="Title 8"/>
          <p:cNvSpPr>
            <a:spLocks noGrp="1"/>
          </p:cNvSpPr>
          <p:nvPr>
            <p:ph type="title"/>
          </p:nvPr>
        </p:nvSpPr>
        <p:spPr>
          <a:prstGeom prst="rect">
            <a:avLst/>
          </a:prstGeom>
        </p:spPr>
        <p:txBody>
          <a:bodyPr/>
          <a:lstStyle/>
          <a:p>
            <a:r>
              <a:rPr lang="de-DE" dirty="0" err="1"/>
              <a:t>Example</a:t>
            </a:r>
            <a:endParaRPr lang="en-US" dirty="0"/>
          </a:p>
        </p:txBody>
      </p:sp>
      <p:sp>
        <p:nvSpPr>
          <p:cNvPr id="2" name="Content Placeholder 1">
            <a:extLst>
              <a:ext uri="{FF2B5EF4-FFF2-40B4-BE49-F238E27FC236}">
                <a16:creationId xmlns:a16="http://schemas.microsoft.com/office/drawing/2014/main" id="{75F7983A-44C6-4549-90E2-E08A00F2F262}"/>
              </a:ext>
            </a:extLst>
          </p:cNvPr>
          <p:cNvSpPr>
            <a:spLocks noGrp="1"/>
          </p:cNvSpPr>
          <p:nvPr>
            <p:ph sz="quarter" idx="12"/>
          </p:nvPr>
        </p:nvSpPr>
        <p:spPr/>
        <p:txBody>
          <a:bodyPr/>
          <a:lstStyle/>
          <a:p>
            <a:endParaRPr lang="de-DE"/>
          </a:p>
        </p:txBody>
      </p:sp>
      <p:sp>
        <p:nvSpPr>
          <p:cNvPr id="6" name="Rectangle 5"/>
          <p:cNvSpPr/>
          <p:nvPr/>
        </p:nvSpPr>
        <p:spPr>
          <a:xfrm>
            <a:off x="2565401" y="6211669"/>
            <a:ext cx="9067799" cy="276999"/>
          </a:xfrm>
          <a:prstGeom prst="rect">
            <a:avLst/>
          </a:prstGeom>
        </p:spPr>
        <p:txBody>
          <a:bodyPr wrap="square">
            <a:spAutoFit/>
          </a:bodyPr>
          <a:lstStyle/>
          <a:p>
            <a:r>
              <a:rPr lang="en-US" sz="1200" i="1" dirty="0" err="1"/>
              <a:t>Centefelli</a:t>
            </a:r>
            <a:r>
              <a:rPr lang="en-US" sz="1200" dirty="0"/>
              <a:t> RT, </a:t>
            </a:r>
            <a:r>
              <a:rPr lang="en-US" sz="1200" i="1" dirty="0"/>
              <a:t>Schwarz</a:t>
            </a:r>
            <a:r>
              <a:rPr lang="en-US" sz="1200" dirty="0"/>
              <a:t> A (2011) </a:t>
            </a:r>
            <a:r>
              <a:rPr lang="en-US" sz="1200" b="1" dirty="0"/>
              <a:t>Identifying and testing the inhibitors of technology usage intentions</a:t>
            </a:r>
            <a:r>
              <a:rPr lang="en-US" sz="1200" dirty="0"/>
              <a:t>. </a:t>
            </a:r>
            <a:r>
              <a:rPr lang="en-US" sz="1200" dirty="0" err="1"/>
              <a:t>Inf</a:t>
            </a:r>
            <a:r>
              <a:rPr lang="en-US" sz="1200" dirty="0"/>
              <a:t> </a:t>
            </a:r>
            <a:r>
              <a:rPr lang="en-US" sz="1200" dirty="0" err="1"/>
              <a:t>Syst</a:t>
            </a:r>
            <a:r>
              <a:rPr lang="en-US" sz="1200" dirty="0"/>
              <a:t> Res 22(4):808---823.</a:t>
            </a:r>
            <a:endParaRPr lang="en-AU" sz="1200" dirty="0"/>
          </a:p>
        </p:txBody>
      </p:sp>
    </p:spTree>
    <p:extLst>
      <p:ext uri="{BB962C8B-B14F-4D97-AF65-F5344CB8AC3E}">
        <p14:creationId xmlns:p14="http://schemas.microsoft.com/office/powerpoint/2010/main" val="6414075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11"/>
          </p:nvPr>
        </p:nvSpPr>
        <p:spPr/>
        <p:txBody>
          <a:bodyPr/>
          <a:lstStyle/>
          <a:p>
            <a:r>
              <a:rPr lang="en-AU" dirty="0"/>
              <a:t>The </a:t>
            </a:r>
            <a:r>
              <a:rPr lang="en-AU" u="sng" dirty="0"/>
              <a:t>Gap</a:t>
            </a:r>
            <a:r>
              <a:rPr lang="en-AU" dirty="0"/>
              <a:t> is usually the argument that something </a:t>
            </a:r>
            <a:r>
              <a:rPr lang="en-AU" b="1" dirty="0"/>
              <a:t>hasn’t been done </a:t>
            </a:r>
            <a:r>
              <a:rPr lang="en-AU" dirty="0"/>
              <a:t>yet.</a:t>
            </a:r>
          </a:p>
          <a:p>
            <a:pPr lvl="1"/>
            <a:r>
              <a:rPr lang="en-AU" dirty="0"/>
              <a:t>This is weak because some things shouldn’t be done.</a:t>
            </a:r>
          </a:p>
          <a:p>
            <a:pPr lvl="1"/>
            <a:endParaRPr lang="en-AU" dirty="0"/>
          </a:p>
          <a:p>
            <a:r>
              <a:rPr lang="en-AU" dirty="0"/>
              <a:t>The </a:t>
            </a:r>
            <a:r>
              <a:rPr lang="en-AU" u="sng" dirty="0"/>
              <a:t>Hook</a:t>
            </a:r>
            <a:r>
              <a:rPr lang="en-AU" dirty="0"/>
              <a:t> is a strategy to find a </a:t>
            </a:r>
            <a:r>
              <a:rPr lang="en-AU" b="1" dirty="0"/>
              <a:t>problem</a:t>
            </a:r>
            <a:r>
              <a:rPr lang="en-AU" dirty="0"/>
              <a:t> that </a:t>
            </a:r>
            <a:r>
              <a:rPr lang="en-AU" b="1" dirty="0"/>
              <a:t>someone</a:t>
            </a:r>
            <a:r>
              <a:rPr lang="en-AU" dirty="0"/>
              <a:t> cares about</a:t>
            </a:r>
          </a:p>
          <a:p>
            <a:pPr lvl="1"/>
            <a:r>
              <a:rPr lang="en-AU" dirty="0"/>
              <a:t>Can be academic, theoretical, practical…</a:t>
            </a:r>
          </a:p>
          <a:p>
            <a:endParaRPr lang="en-US" dirty="0"/>
          </a:p>
        </p:txBody>
      </p:sp>
      <p:sp>
        <p:nvSpPr>
          <p:cNvPr id="2" name="Title 1"/>
          <p:cNvSpPr>
            <a:spLocks noGrp="1"/>
          </p:cNvSpPr>
          <p:nvPr>
            <p:ph type="title"/>
          </p:nvPr>
        </p:nvSpPr>
        <p:spPr>
          <a:prstGeom prst="rect">
            <a:avLst/>
          </a:prstGeom>
        </p:spPr>
        <p:txBody>
          <a:bodyPr>
            <a:normAutofit fontScale="90000"/>
          </a:bodyPr>
          <a:lstStyle/>
          <a:p>
            <a:r>
              <a:rPr lang="en-AU" sz="3200" dirty="0"/>
              <a:t>Motivating a Research Question:</a:t>
            </a:r>
            <a:br>
              <a:rPr lang="en-AU" sz="3200" dirty="0"/>
            </a:br>
            <a:r>
              <a:rPr lang="en-AU" sz="3200" dirty="0"/>
              <a:t>- The Gap vs the Hook</a:t>
            </a:r>
          </a:p>
        </p:txBody>
      </p:sp>
      <p:sp>
        <p:nvSpPr>
          <p:cNvPr id="3" name="Content Placeholder 2">
            <a:extLst>
              <a:ext uri="{FF2B5EF4-FFF2-40B4-BE49-F238E27FC236}">
                <a16:creationId xmlns:a16="http://schemas.microsoft.com/office/drawing/2014/main" id="{DEDA15EA-A798-427F-84B5-E3CB12388640}"/>
              </a:ext>
            </a:extLst>
          </p:cNvPr>
          <p:cNvSpPr>
            <a:spLocks noGrp="1"/>
          </p:cNvSpPr>
          <p:nvPr>
            <p:ph sz="quarter" idx="12"/>
          </p:nvPr>
        </p:nvSpPr>
        <p:spPr/>
        <p:txBody>
          <a:bodyPr/>
          <a:lstStyle/>
          <a:p>
            <a:endParaRPr lang="de-DE"/>
          </a:p>
        </p:txBody>
      </p:sp>
      <p:sp>
        <p:nvSpPr>
          <p:cNvPr id="4" name="Rectangle 3"/>
          <p:cNvSpPr/>
          <p:nvPr/>
        </p:nvSpPr>
        <p:spPr>
          <a:xfrm>
            <a:off x="7530355" y="6110053"/>
            <a:ext cx="4572000" cy="461665"/>
          </a:xfrm>
          <a:prstGeom prst="rect">
            <a:avLst/>
          </a:prstGeom>
        </p:spPr>
        <p:txBody>
          <a:bodyPr>
            <a:spAutoFit/>
          </a:bodyPr>
          <a:lstStyle/>
          <a:p>
            <a:r>
              <a:rPr lang="en-US" sz="1200" dirty="0">
                <a:solidFill>
                  <a:srgbClr val="000000"/>
                </a:solidFill>
                <a:ea typeface="ＭＳ Ｐゴシック"/>
              </a:rPr>
              <a:t>Grant, A.M., and Pollock, T.G. "Publishing in AMJ—Part 3: Setting the Hook " </a:t>
            </a:r>
            <a:r>
              <a:rPr lang="en-US" sz="1200" i="1" dirty="0">
                <a:solidFill>
                  <a:srgbClr val="000000"/>
                </a:solidFill>
                <a:ea typeface="ＭＳ Ｐゴシック"/>
              </a:rPr>
              <a:t>Academy of Management Journal (54:5) 2011, pp 873-879.</a:t>
            </a:r>
          </a:p>
        </p:txBody>
      </p:sp>
    </p:spTree>
    <p:extLst>
      <p:ext uri="{BB962C8B-B14F-4D97-AF65-F5344CB8AC3E}">
        <p14:creationId xmlns:p14="http://schemas.microsoft.com/office/powerpoint/2010/main" val="254901062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1"/>
          </p:nvPr>
        </p:nvSpPr>
        <p:spPr/>
        <p:txBody>
          <a:bodyPr>
            <a:normAutofit fontScale="92500" lnSpcReduction="10000"/>
          </a:bodyPr>
          <a:lstStyle/>
          <a:p>
            <a:r>
              <a:rPr lang="en-US" dirty="0"/>
              <a:t>Bad Gap:  </a:t>
            </a:r>
          </a:p>
          <a:p>
            <a:pPr lvl="1"/>
            <a:r>
              <a:rPr lang="en-US" dirty="0"/>
              <a:t>“nobody has studied…”</a:t>
            </a:r>
          </a:p>
          <a:p>
            <a:pPr lvl="1"/>
            <a:r>
              <a:rPr lang="en-US" dirty="0"/>
              <a:t>“the literature is silent on…”</a:t>
            </a:r>
          </a:p>
          <a:p>
            <a:pPr lvl="1"/>
            <a:endParaRPr lang="en-US" dirty="0"/>
          </a:p>
          <a:p>
            <a:r>
              <a:rPr lang="en-US" dirty="0"/>
              <a:t>Good Gap = Problem:</a:t>
            </a:r>
          </a:p>
          <a:p>
            <a:pPr lvl="1"/>
            <a:r>
              <a:rPr lang="en-US" dirty="0"/>
              <a:t>Resolve a contradiction in the literature</a:t>
            </a:r>
          </a:p>
          <a:p>
            <a:pPr lvl="1"/>
            <a:r>
              <a:rPr lang="en-US" dirty="0"/>
              <a:t>Extending the literature to account for specific, important phenomena / understandings / contexts (and why)</a:t>
            </a:r>
          </a:p>
          <a:p>
            <a:pPr lvl="1"/>
            <a:r>
              <a:rPr lang="en-US" dirty="0"/>
              <a:t>Solve a puzzle for practice that is important but not addressed by the literature</a:t>
            </a:r>
          </a:p>
          <a:p>
            <a:pPr lvl="1"/>
            <a:r>
              <a:rPr lang="en-US" dirty="0"/>
              <a:t>Show how existing literature may mislead our thinking</a:t>
            </a:r>
          </a:p>
          <a:p>
            <a:pPr lvl="1"/>
            <a:r>
              <a:rPr lang="en-US" dirty="0"/>
              <a:t>Challenge assumptions we take for granted and develop alternatives.</a:t>
            </a:r>
          </a:p>
          <a:p>
            <a:r>
              <a:rPr lang="en-US" dirty="0"/>
              <a:t>Remember: You are part of a conversation in the field</a:t>
            </a:r>
          </a:p>
          <a:p>
            <a:pPr lvl="1"/>
            <a:endParaRPr lang="en-US" dirty="0"/>
          </a:p>
          <a:p>
            <a:pPr lvl="1"/>
            <a:endParaRPr lang="en-US" dirty="0"/>
          </a:p>
        </p:txBody>
      </p:sp>
      <p:sp>
        <p:nvSpPr>
          <p:cNvPr id="2" name="Title 1"/>
          <p:cNvSpPr>
            <a:spLocks noGrp="1"/>
          </p:cNvSpPr>
          <p:nvPr>
            <p:ph type="title"/>
          </p:nvPr>
        </p:nvSpPr>
        <p:spPr>
          <a:prstGeom prst="rect">
            <a:avLst/>
          </a:prstGeom>
        </p:spPr>
        <p:txBody>
          <a:bodyPr/>
          <a:lstStyle/>
          <a:p>
            <a:r>
              <a:rPr lang="en-US" dirty="0"/>
              <a:t>Good Hook versus Bad Gap</a:t>
            </a:r>
          </a:p>
        </p:txBody>
      </p:sp>
      <p:sp>
        <p:nvSpPr>
          <p:cNvPr id="4" name="Content Placeholder 3">
            <a:extLst>
              <a:ext uri="{FF2B5EF4-FFF2-40B4-BE49-F238E27FC236}">
                <a16:creationId xmlns:a16="http://schemas.microsoft.com/office/drawing/2014/main" id="{42E54AE7-4923-4245-9A36-73038D3FF365}"/>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103732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fade">
                                      <p:cBhvr>
                                        <p:cTn id="18" dur="500"/>
                                        <p:tgtEl>
                                          <p:spTgt spid="3">
                                            <p:txEl>
                                              <p:pRg st="4" end="4"/>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500"/>
                                        <p:tgtEl>
                                          <p:spTgt spid="3">
                                            <p:txEl>
                                              <p:pRg st="5" end="5"/>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Effect transition="in" filter="fade">
                                      <p:cBhvr>
                                        <p:cTn id="24" dur="500"/>
                                        <p:tgtEl>
                                          <p:spTgt spid="3">
                                            <p:txEl>
                                              <p:pRg st="6" end="6"/>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fade">
                                      <p:cBhvr>
                                        <p:cTn id="27" dur="500"/>
                                        <p:tgtEl>
                                          <p:spTgt spid="3">
                                            <p:txEl>
                                              <p:pRg st="7" end="7"/>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3">
                                            <p:txEl>
                                              <p:pRg st="8" end="8"/>
                                            </p:txEl>
                                          </p:spTgt>
                                        </p:tgtEl>
                                        <p:attrNameLst>
                                          <p:attrName>style.visibility</p:attrName>
                                        </p:attrNameLst>
                                      </p:cBhvr>
                                      <p:to>
                                        <p:strVal val="visible"/>
                                      </p:to>
                                    </p:set>
                                    <p:animEffect transition="in" filter="fade">
                                      <p:cBhvr>
                                        <p:cTn id="30" dur="500"/>
                                        <p:tgtEl>
                                          <p:spTgt spid="3">
                                            <p:txEl>
                                              <p:pRg st="8" end="8"/>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animEffect transition="in" filter="fade">
                                      <p:cBhvr>
                                        <p:cTn id="33" dur="500"/>
                                        <p:tgtEl>
                                          <p:spTgt spid="3">
                                            <p:txEl>
                                              <p:pRg st="9" end="9"/>
                                            </p:txEl>
                                          </p:spTgt>
                                        </p:tgtEl>
                                      </p:cBhvr>
                                    </p:animEffect>
                                  </p:childTnLst>
                                </p:cTn>
                              </p:par>
                              <p:par>
                                <p:cTn id="34" presetID="10" presetClass="entr" presetSubtype="0" fill="hold" nodeType="withEffect">
                                  <p:stCondLst>
                                    <p:cond delay="0"/>
                                  </p:stCondLst>
                                  <p:childTnLst>
                                    <p:set>
                                      <p:cBhvr>
                                        <p:cTn id="35" dur="1" fill="hold">
                                          <p:stCondLst>
                                            <p:cond delay="0"/>
                                          </p:stCondLst>
                                        </p:cTn>
                                        <p:tgtEl>
                                          <p:spTgt spid="3">
                                            <p:txEl>
                                              <p:pRg st="10" end="10"/>
                                            </p:txEl>
                                          </p:spTgt>
                                        </p:tgtEl>
                                        <p:attrNameLst>
                                          <p:attrName>style.visibility</p:attrName>
                                        </p:attrNameLst>
                                      </p:cBhvr>
                                      <p:to>
                                        <p:strVal val="visible"/>
                                      </p:to>
                                    </p:set>
                                    <p:animEffect transition="in" filter="fade">
                                      <p:cBhvr>
                                        <p:cTn id="36"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4854DE48-249C-42D1-A683-3742A5BC4AE5}"/>
              </a:ext>
            </a:extLst>
          </p:cNvPr>
          <p:cNvPicPr>
            <a:picLocks noChangeAspect="1"/>
          </p:cNvPicPr>
          <p:nvPr/>
        </p:nvPicPr>
        <p:blipFill>
          <a:blip r:embed="rId2"/>
          <a:stretch>
            <a:fillRect/>
          </a:stretch>
        </p:blipFill>
        <p:spPr>
          <a:xfrm>
            <a:off x="7900115" y="1998616"/>
            <a:ext cx="4103733" cy="5057373"/>
          </a:xfrm>
          <a:prstGeom prst="rect">
            <a:avLst/>
          </a:prstGeom>
        </p:spPr>
      </p:pic>
      <p:sp>
        <p:nvSpPr>
          <p:cNvPr id="8" name="Text Placeholder 7">
            <a:extLst>
              <a:ext uri="{FF2B5EF4-FFF2-40B4-BE49-F238E27FC236}">
                <a16:creationId xmlns:a16="http://schemas.microsoft.com/office/drawing/2014/main" id="{8D152A1A-D057-4727-BCBE-0EDA4E09D74B}"/>
              </a:ext>
            </a:extLst>
          </p:cNvPr>
          <p:cNvSpPr>
            <a:spLocks noGrp="1"/>
          </p:cNvSpPr>
          <p:nvPr>
            <p:ph sz="quarter" idx="11"/>
          </p:nvPr>
        </p:nvSpPr>
        <p:spPr>
          <a:xfrm>
            <a:off x="627017" y="1998616"/>
            <a:ext cx="6980283" cy="4337097"/>
          </a:xfrm>
        </p:spPr>
        <p:txBody>
          <a:bodyPr/>
          <a:lstStyle/>
          <a:p>
            <a:r>
              <a:rPr lang="de-DE" dirty="0" err="1"/>
              <a:t>Example</a:t>
            </a:r>
            <a:r>
              <a:rPr lang="de-DE" dirty="0"/>
              <a:t> </a:t>
            </a:r>
            <a:r>
              <a:rPr lang="de-DE" dirty="0" err="1"/>
              <a:t>for</a:t>
            </a:r>
            <a:r>
              <a:rPr lang="de-DE" dirty="0"/>
              <a:t> </a:t>
            </a:r>
            <a:r>
              <a:rPr lang="de-DE" dirty="0" err="1"/>
              <a:t>gap-spotting</a:t>
            </a:r>
            <a:r>
              <a:rPr lang="de-DE" dirty="0"/>
              <a:t>:</a:t>
            </a:r>
          </a:p>
          <a:p>
            <a:pPr lvl="1"/>
            <a:r>
              <a:rPr lang="en-US" dirty="0"/>
              <a:t>As the Covid-19 pandemic spread across the globe in 2020, at the beginning we had very little knowledge about the virus, its infection rates, and its possible cures or vaccinations. The problem was a </a:t>
            </a:r>
            <a:r>
              <a:rPr lang="en-US" b="1" dirty="0"/>
              <a:t>gap of </a:t>
            </a:r>
            <a:r>
              <a:rPr lang="de-DE" b="1" dirty="0" err="1"/>
              <a:t>knowledge</a:t>
            </a:r>
            <a:r>
              <a:rPr lang="de-DE" dirty="0"/>
              <a:t>.</a:t>
            </a:r>
          </a:p>
        </p:txBody>
      </p:sp>
      <p:sp>
        <p:nvSpPr>
          <p:cNvPr id="2" name="Title 1"/>
          <p:cNvSpPr>
            <a:spLocks noGrp="1"/>
          </p:cNvSpPr>
          <p:nvPr>
            <p:ph type="title"/>
          </p:nvPr>
        </p:nvSpPr>
        <p:spPr>
          <a:prstGeom prst="rect">
            <a:avLst/>
          </a:prstGeom>
        </p:spPr>
        <p:txBody>
          <a:bodyPr/>
          <a:lstStyle/>
          <a:p>
            <a:r>
              <a:rPr lang="en-US" sz="3733" dirty="0"/>
              <a:t>Gap-Spotting versus Problematization</a:t>
            </a:r>
            <a:endParaRPr lang="en-US" sz="3200" dirty="0"/>
          </a:p>
        </p:txBody>
      </p:sp>
      <p:sp>
        <p:nvSpPr>
          <p:cNvPr id="3" name="Content Placeholder 2">
            <a:extLst>
              <a:ext uri="{FF2B5EF4-FFF2-40B4-BE49-F238E27FC236}">
                <a16:creationId xmlns:a16="http://schemas.microsoft.com/office/drawing/2014/main" id="{E43D6C50-6147-4449-A2FB-47FCAA193EF9}"/>
              </a:ext>
            </a:extLst>
          </p:cNvPr>
          <p:cNvSpPr>
            <a:spLocks noGrp="1"/>
          </p:cNvSpPr>
          <p:nvPr>
            <p:ph sz="quarter" idx="12"/>
          </p:nvPr>
        </p:nvSpPr>
        <p:spPr/>
        <p:txBody>
          <a:bodyPr/>
          <a:lstStyle/>
          <a:p>
            <a:endParaRPr lang="de-DE"/>
          </a:p>
        </p:txBody>
      </p:sp>
      <p:sp>
        <p:nvSpPr>
          <p:cNvPr id="5" name="Rectangle 4"/>
          <p:cNvSpPr/>
          <p:nvPr/>
        </p:nvSpPr>
        <p:spPr>
          <a:xfrm>
            <a:off x="334202" y="5739686"/>
            <a:ext cx="6360451" cy="523220"/>
          </a:xfrm>
          <a:prstGeom prst="rect">
            <a:avLst/>
          </a:prstGeom>
        </p:spPr>
        <p:txBody>
          <a:bodyPr wrap="square">
            <a:spAutoFit/>
          </a:bodyPr>
          <a:lstStyle/>
          <a:p>
            <a:r>
              <a:rPr lang="en-US" sz="1400" dirty="0"/>
              <a:t>Sandberg, J., &amp; Alvesson, M. (2011). Ways of Constructing Research Questions: Gap-spotting or Problematization? Organization, 18(1), 23-44. </a:t>
            </a:r>
          </a:p>
        </p:txBody>
      </p:sp>
    </p:spTree>
    <p:extLst>
      <p:ext uri="{BB962C8B-B14F-4D97-AF65-F5344CB8AC3E}">
        <p14:creationId xmlns:p14="http://schemas.microsoft.com/office/powerpoint/2010/main" val="67321937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Gap-Spotting versus Problematization</a:t>
            </a:r>
          </a:p>
        </p:txBody>
      </p:sp>
      <p:sp>
        <p:nvSpPr>
          <p:cNvPr id="6" name="Content Placeholder 5">
            <a:extLst>
              <a:ext uri="{FF2B5EF4-FFF2-40B4-BE49-F238E27FC236}">
                <a16:creationId xmlns:a16="http://schemas.microsoft.com/office/drawing/2014/main" id="{0FF259CA-F47E-41D1-A790-7830518B0FBA}"/>
              </a:ext>
            </a:extLst>
          </p:cNvPr>
          <p:cNvSpPr>
            <a:spLocks noGrp="1"/>
          </p:cNvSpPr>
          <p:nvPr>
            <p:ph sz="quarter" idx="12"/>
          </p:nvPr>
        </p:nvSpPr>
        <p:spPr/>
        <p:txBody>
          <a:bodyPr/>
          <a:lstStyle/>
          <a:p>
            <a:endParaRPr lang="de-DE"/>
          </a:p>
        </p:txBody>
      </p:sp>
      <p:pic>
        <p:nvPicPr>
          <p:cNvPr id="7" name="Picture 2"/>
          <p:cNvPicPr>
            <a:picLocks noGrp="1" noChangeAspect="1" noChangeArrowheads="1"/>
          </p:cNvPicPr>
          <p:nvPr>
            <p:ph sz="quarter" idx="11"/>
          </p:nvPr>
        </p:nvPicPr>
        <p:blipFill>
          <a:blip r:embed="rId2">
            <a:extLst>
              <a:ext uri="{28A0092B-C50C-407E-A947-70E740481C1C}">
                <a14:useLocalDpi xmlns:a14="http://schemas.microsoft.com/office/drawing/2010/main" val="0"/>
              </a:ext>
            </a:extLst>
          </a:blip>
          <a:stretch>
            <a:fillRect/>
          </a:stretch>
        </p:blipFill>
        <p:spPr bwMode="auto">
          <a:xfrm>
            <a:off x="1099344" y="2138363"/>
            <a:ext cx="4524375" cy="4057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Content Placeholder 8">
            <a:extLst>
              <a:ext uri="{FF2B5EF4-FFF2-40B4-BE49-F238E27FC236}">
                <a16:creationId xmlns:a16="http://schemas.microsoft.com/office/drawing/2014/main" id="{6ACCCA36-DA05-49CF-BA4A-79B22BED368C}"/>
              </a:ext>
            </a:extLst>
          </p:cNvPr>
          <p:cNvSpPr>
            <a:spLocks noGrp="1"/>
          </p:cNvSpPr>
          <p:nvPr>
            <p:ph sz="quarter" idx="13"/>
          </p:nvPr>
        </p:nvSpPr>
        <p:spPr/>
        <p:txBody>
          <a:bodyPr/>
          <a:lstStyle/>
          <a:p>
            <a:r>
              <a:rPr lang="en-US" dirty="0"/>
              <a:t>A “gap” in knowledge is a typical problem with the available knowledge, but it is not necessarily the best or only problem.</a:t>
            </a:r>
          </a:p>
          <a:p>
            <a:r>
              <a:rPr lang="en-US" dirty="0"/>
              <a:t>Other problems are</a:t>
            </a:r>
          </a:p>
          <a:p>
            <a:pPr lvl="1"/>
            <a:r>
              <a:rPr lang="en-US" dirty="0"/>
              <a:t>Inconsistent observations</a:t>
            </a:r>
          </a:p>
          <a:p>
            <a:pPr lvl="1"/>
            <a:r>
              <a:rPr lang="en-US" dirty="0"/>
              <a:t>Competing theoretical explanations</a:t>
            </a:r>
          </a:p>
          <a:p>
            <a:pPr lvl="1"/>
            <a:r>
              <a:rPr lang="en-US" dirty="0"/>
              <a:t>Outdated or false assumptions</a:t>
            </a:r>
          </a:p>
          <a:p>
            <a:endParaRPr lang="de-DE" dirty="0"/>
          </a:p>
        </p:txBody>
      </p:sp>
      <p:sp>
        <p:nvSpPr>
          <p:cNvPr id="5" name="Rectangle 4"/>
          <p:cNvSpPr/>
          <p:nvPr/>
        </p:nvSpPr>
        <p:spPr>
          <a:xfrm>
            <a:off x="241301" y="6069073"/>
            <a:ext cx="7499349" cy="523220"/>
          </a:xfrm>
          <a:prstGeom prst="rect">
            <a:avLst/>
          </a:prstGeom>
        </p:spPr>
        <p:txBody>
          <a:bodyPr wrap="square">
            <a:spAutoFit/>
          </a:bodyPr>
          <a:lstStyle/>
          <a:p>
            <a:r>
              <a:rPr lang="en-US" sz="1400" dirty="0"/>
              <a:t>Alvesson, M., and Sandberg, J. "Generating Research Questions Through </a:t>
            </a:r>
            <a:r>
              <a:rPr lang="en-US" sz="1400" dirty="0" err="1"/>
              <a:t>Problematization</a:t>
            </a:r>
            <a:r>
              <a:rPr lang="en-US" sz="1400" dirty="0"/>
              <a:t>," </a:t>
            </a:r>
            <a:r>
              <a:rPr lang="en-US" sz="1400" i="1" dirty="0"/>
              <a:t>Academy of Management Review (36:2) 2011, pp 247-271.</a:t>
            </a:r>
          </a:p>
        </p:txBody>
      </p:sp>
    </p:spTree>
    <p:extLst>
      <p:ext uri="{BB962C8B-B14F-4D97-AF65-F5344CB8AC3E}">
        <p14:creationId xmlns:p14="http://schemas.microsoft.com/office/powerpoint/2010/main" val="263810858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02BC4CE2-0423-4DB2-893D-E4EB093A0291}"/>
              </a:ext>
            </a:extLst>
          </p:cNvPr>
          <p:cNvSpPr>
            <a:spLocks noGrp="1"/>
          </p:cNvSpPr>
          <p:nvPr>
            <p:ph sz="quarter" idx="11"/>
          </p:nvPr>
        </p:nvSpPr>
        <p:spPr/>
        <p:txBody>
          <a:bodyPr/>
          <a:lstStyle/>
          <a:p>
            <a:r>
              <a:rPr lang="en-US" dirty="0"/>
              <a:t>Research questions are typically one of two types based on the issues they address:</a:t>
            </a:r>
          </a:p>
          <a:p>
            <a:pPr marL="609585" indent="-609585">
              <a:buFont typeface="+mj-lt"/>
              <a:buAutoNum type="arabicPeriod"/>
            </a:pPr>
            <a:r>
              <a:rPr lang="en-US" dirty="0"/>
              <a:t>“What,” “who,” and “where” questions tend to focus on issues we seek to explore or describe because little knowledge exists about them. </a:t>
            </a:r>
          </a:p>
          <a:p>
            <a:pPr marL="609585" indent="-609585">
              <a:buFont typeface="+mj-lt"/>
              <a:buAutoNum type="arabicPeriod"/>
            </a:pPr>
            <a:r>
              <a:rPr lang="en-US" dirty="0"/>
              <a:t>“How” and “why” questions are explanatory as they seek to answer questions about the causal mechanisms that are at work in a particular phenomenon.</a:t>
            </a:r>
          </a:p>
          <a:p>
            <a:endParaRPr lang="de-DE" dirty="0"/>
          </a:p>
        </p:txBody>
      </p:sp>
      <p:sp>
        <p:nvSpPr>
          <p:cNvPr id="2" name="Title 1">
            <a:extLst>
              <a:ext uri="{FF2B5EF4-FFF2-40B4-BE49-F238E27FC236}">
                <a16:creationId xmlns:a16="http://schemas.microsoft.com/office/drawing/2014/main" id="{B9C5DF8A-09E0-4D29-897A-8A4120448581}"/>
              </a:ext>
            </a:extLst>
          </p:cNvPr>
          <p:cNvSpPr>
            <a:spLocks noGrp="1"/>
          </p:cNvSpPr>
          <p:nvPr>
            <p:ph type="title"/>
          </p:nvPr>
        </p:nvSpPr>
        <p:spPr/>
        <p:txBody>
          <a:bodyPr/>
          <a:lstStyle/>
          <a:p>
            <a:r>
              <a:rPr lang="de-DE" dirty="0" err="1"/>
              <a:t>Specification</a:t>
            </a:r>
            <a:r>
              <a:rPr lang="de-DE" dirty="0"/>
              <a:t> of a </a:t>
            </a:r>
            <a:r>
              <a:rPr lang="de-DE" dirty="0" err="1"/>
              <a:t>research</a:t>
            </a:r>
            <a:r>
              <a:rPr lang="de-DE" dirty="0"/>
              <a:t> </a:t>
            </a:r>
            <a:r>
              <a:rPr lang="de-DE" dirty="0" err="1"/>
              <a:t>question</a:t>
            </a:r>
            <a:endParaRPr lang="de-DE" dirty="0"/>
          </a:p>
        </p:txBody>
      </p:sp>
      <p:sp>
        <p:nvSpPr>
          <p:cNvPr id="5" name="Slide Number Placeholder 4">
            <a:extLst>
              <a:ext uri="{FF2B5EF4-FFF2-40B4-BE49-F238E27FC236}">
                <a16:creationId xmlns:a16="http://schemas.microsoft.com/office/drawing/2014/main" id="{8BFE00EF-DB46-4612-9D34-6CA5670DFDCF}"/>
              </a:ext>
            </a:extLst>
          </p:cNvPr>
          <p:cNvSpPr>
            <a:spLocks noGrp="1"/>
          </p:cNvSpPr>
          <p:nvPr>
            <p:ph type="sldNum" sz="quarter" idx="4"/>
          </p:nvPr>
        </p:nvSpPr>
        <p:spPr/>
        <p:txBody>
          <a:bodyPr/>
          <a:lstStyle/>
          <a:p>
            <a:fld id="{3E01A2B2-10AD-754B-9B4C-E5B6FED423D0}" type="slidenum">
              <a:rPr lang="de-DE" smtClean="0"/>
              <a:pPr/>
              <a:t>53</a:t>
            </a:fld>
            <a:endParaRPr lang="de-DE"/>
          </a:p>
        </p:txBody>
      </p:sp>
      <p:sp>
        <p:nvSpPr>
          <p:cNvPr id="3" name="Content Placeholder 2">
            <a:extLst>
              <a:ext uri="{FF2B5EF4-FFF2-40B4-BE49-F238E27FC236}">
                <a16:creationId xmlns:a16="http://schemas.microsoft.com/office/drawing/2014/main" id="{B0C60205-4074-4436-9ECD-C9891232A4BD}"/>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319184381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02BC4CE2-0423-4DB2-893D-E4EB093A0291}"/>
              </a:ext>
            </a:extLst>
          </p:cNvPr>
          <p:cNvSpPr>
            <a:spLocks noGrp="1"/>
          </p:cNvSpPr>
          <p:nvPr>
            <p:ph sz="quarter" idx="11"/>
          </p:nvPr>
        </p:nvSpPr>
        <p:spPr/>
        <p:txBody>
          <a:bodyPr>
            <a:normAutofit/>
          </a:bodyPr>
          <a:lstStyle/>
          <a:p>
            <a:r>
              <a:rPr lang="en-US" dirty="0"/>
              <a:t>Type 1 questions seek to learn what the situation of a phenomenon looks like. We ask these questions about phenomena that are new to the world.</a:t>
            </a:r>
          </a:p>
          <a:p>
            <a:endParaRPr lang="en-US" dirty="0"/>
          </a:p>
          <a:p>
            <a:r>
              <a:rPr lang="en-US" dirty="0"/>
              <a:t>Example: </a:t>
            </a:r>
          </a:p>
          <a:p>
            <a:r>
              <a:rPr lang="en-US" i="1" dirty="0"/>
              <a:t>At the onset of the Covid-19 pandemic, the world </a:t>
            </a:r>
            <a:r>
              <a:rPr lang="en-US" i="1" dirty="0" err="1"/>
              <a:t>realised</a:t>
            </a:r>
            <a:r>
              <a:rPr lang="en-US" i="1" dirty="0"/>
              <a:t> that there was a new virus. The first step was then to find out everything about it: what it looks like, what it does, what its genetic structure is, where it occurs, who can be infected by it, and so forth.</a:t>
            </a:r>
            <a:endParaRPr lang="de-DE" i="1" dirty="0"/>
          </a:p>
        </p:txBody>
      </p:sp>
      <p:sp>
        <p:nvSpPr>
          <p:cNvPr id="2" name="Title 1">
            <a:extLst>
              <a:ext uri="{FF2B5EF4-FFF2-40B4-BE49-F238E27FC236}">
                <a16:creationId xmlns:a16="http://schemas.microsoft.com/office/drawing/2014/main" id="{B9C5DF8A-09E0-4D29-897A-8A4120448581}"/>
              </a:ext>
            </a:extLst>
          </p:cNvPr>
          <p:cNvSpPr>
            <a:spLocks noGrp="1"/>
          </p:cNvSpPr>
          <p:nvPr>
            <p:ph type="title"/>
          </p:nvPr>
        </p:nvSpPr>
        <p:spPr/>
        <p:txBody>
          <a:bodyPr/>
          <a:lstStyle/>
          <a:p>
            <a:r>
              <a:rPr lang="de-DE" dirty="0"/>
              <a:t>Type-1 </a:t>
            </a:r>
            <a:r>
              <a:rPr lang="de-DE" dirty="0" err="1"/>
              <a:t>questions</a:t>
            </a:r>
            <a:endParaRPr lang="de-DE" dirty="0"/>
          </a:p>
        </p:txBody>
      </p:sp>
      <p:sp>
        <p:nvSpPr>
          <p:cNvPr id="5" name="Slide Number Placeholder 4">
            <a:extLst>
              <a:ext uri="{FF2B5EF4-FFF2-40B4-BE49-F238E27FC236}">
                <a16:creationId xmlns:a16="http://schemas.microsoft.com/office/drawing/2014/main" id="{8BFE00EF-DB46-4612-9D34-6CA5670DFDCF}"/>
              </a:ext>
            </a:extLst>
          </p:cNvPr>
          <p:cNvSpPr>
            <a:spLocks noGrp="1"/>
          </p:cNvSpPr>
          <p:nvPr>
            <p:ph type="sldNum" sz="quarter" idx="4"/>
          </p:nvPr>
        </p:nvSpPr>
        <p:spPr/>
        <p:txBody>
          <a:bodyPr/>
          <a:lstStyle/>
          <a:p>
            <a:fld id="{3E01A2B2-10AD-754B-9B4C-E5B6FED423D0}" type="slidenum">
              <a:rPr lang="de-DE" smtClean="0"/>
              <a:pPr/>
              <a:t>54</a:t>
            </a:fld>
            <a:endParaRPr lang="de-DE"/>
          </a:p>
        </p:txBody>
      </p:sp>
      <p:sp>
        <p:nvSpPr>
          <p:cNvPr id="3" name="Content Placeholder 2">
            <a:extLst>
              <a:ext uri="{FF2B5EF4-FFF2-40B4-BE49-F238E27FC236}">
                <a16:creationId xmlns:a16="http://schemas.microsoft.com/office/drawing/2014/main" id="{0FE4FDE6-3FBA-417F-99D7-D0284B64BD98}"/>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3059653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02BC4CE2-0423-4DB2-893D-E4EB093A0291}"/>
              </a:ext>
            </a:extLst>
          </p:cNvPr>
          <p:cNvSpPr>
            <a:spLocks noGrp="1"/>
          </p:cNvSpPr>
          <p:nvPr>
            <p:ph sz="quarter" idx="11"/>
          </p:nvPr>
        </p:nvSpPr>
        <p:spPr/>
        <p:txBody>
          <a:bodyPr>
            <a:normAutofit fontScale="92500" lnSpcReduction="10000"/>
          </a:bodyPr>
          <a:lstStyle/>
          <a:p>
            <a:r>
              <a:rPr lang="en-US" dirty="0"/>
              <a:t>Type 2 questions seek to explain the cause and effect mechanisms behind why and how something works.</a:t>
            </a:r>
          </a:p>
          <a:p>
            <a:endParaRPr lang="en-US" dirty="0"/>
          </a:p>
          <a:p>
            <a:r>
              <a:rPr lang="en-US" dirty="0"/>
              <a:t>Example: </a:t>
            </a:r>
          </a:p>
          <a:p>
            <a:r>
              <a:rPr lang="en-US" i="1" dirty="0"/>
              <a:t>we wanted to find out how the Covid- 19 virus infects people so we could devise treatments and vaccinations that hinder the mechanism by which the virus infects people.</a:t>
            </a:r>
          </a:p>
          <a:p>
            <a:endParaRPr lang="en-US" dirty="0"/>
          </a:p>
          <a:p>
            <a:r>
              <a:rPr lang="en-US" dirty="0"/>
              <a:t>Type 2 questions often temporally succeed type 1 questions as it is difficult to explain a phenomenon without first systematically exploring and describing it.</a:t>
            </a:r>
          </a:p>
          <a:p>
            <a:endParaRPr lang="en-US" dirty="0"/>
          </a:p>
          <a:p>
            <a:endParaRPr lang="en-US" dirty="0"/>
          </a:p>
        </p:txBody>
      </p:sp>
      <p:sp>
        <p:nvSpPr>
          <p:cNvPr id="2" name="Title 1">
            <a:extLst>
              <a:ext uri="{FF2B5EF4-FFF2-40B4-BE49-F238E27FC236}">
                <a16:creationId xmlns:a16="http://schemas.microsoft.com/office/drawing/2014/main" id="{B9C5DF8A-09E0-4D29-897A-8A4120448581}"/>
              </a:ext>
            </a:extLst>
          </p:cNvPr>
          <p:cNvSpPr>
            <a:spLocks noGrp="1"/>
          </p:cNvSpPr>
          <p:nvPr>
            <p:ph type="title"/>
          </p:nvPr>
        </p:nvSpPr>
        <p:spPr/>
        <p:txBody>
          <a:bodyPr/>
          <a:lstStyle/>
          <a:p>
            <a:r>
              <a:rPr lang="de-DE" dirty="0"/>
              <a:t>Type-2 </a:t>
            </a:r>
            <a:r>
              <a:rPr lang="de-DE" dirty="0" err="1"/>
              <a:t>questions</a:t>
            </a:r>
            <a:endParaRPr lang="de-DE" dirty="0"/>
          </a:p>
        </p:txBody>
      </p:sp>
      <p:sp>
        <p:nvSpPr>
          <p:cNvPr id="5" name="Slide Number Placeholder 4">
            <a:extLst>
              <a:ext uri="{FF2B5EF4-FFF2-40B4-BE49-F238E27FC236}">
                <a16:creationId xmlns:a16="http://schemas.microsoft.com/office/drawing/2014/main" id="{8BFE00EF-DB46-4612-9D34-6CA5670DFDCF}"/>
              </a:ext>
            </a:extLst>
          </p:cNvPr>
          <p:cNvSpPr>
            <a:spLocks noGrp="1"/>
          </p:cNvSpPr>
          <p:nvPr>
            <p:ph type="sldNum" sz="quarter" idx="4"/>
          </p:nvPr>
        </p:nvSpPr>
        <p:spPr/>
        <p:txBody>
          <a:bodyPr/>
          <a:lstStyle/>
          <a:p>
            <a:fld id="{3E01A2B2-10AD-754B-9B4C-E5B6FED423D0}" type="slidenum">
              <a:rPr lang="de-DE" smtClean="0"/>
              <a:pPr/>
              <a:t>55</a:t>
            </a:fld>
            <a:endParaRPr lang="de-DE"/>
          </a:p>
        </p:txBody>
      </p:sp>
      <p:sp>
        <p:nvSpPr>
          <p:cNvPr id="3" name="Content Placeholder 2">
            <a:extLst>
              <a:ext uri="{FF2B5EF4-FFF2-40B4-BE49-F238E27FC236}">
                <a16:creationId xmlns:a16="http://schemas.microsoft.com/office/drawing/2014/main" id="{0F9CACED-70D9-4B97-B02F-3F6AEDD1648E}"/>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7415883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1"/>
          </p:nvPr>
        </p:nvSpPr>
        <p:spPr/>
        <p:txBody>
          <a:bodyPr/>
          <a:lstStyle/>
          <a:p>
            <a:pPr marL="380990" indent="-380990">
              <a:buFont typeface="Arial" panose="020B0604020202020204" pitchFamily="34" charset="0"/>
              <a:buChar char="•"/>
            </a:pPr>
            <a:r>
              <a:rPr lang="en-US" sz="2000" b="1" dirty="0"/>
              <a:t>Feasible</a:t>
            </a:r>
            <a:r>
              <a:rPr lang="en-US" sz="2000" dirty="0"/>
              <a:t>: Adequate subjects of study are available, technical expertise is available, time and money are available, and the scope is manageable.</a:t>
            </a:r>
          </a:p>
          <a:p>
            <a:pPr marL="380990" indent="-380990">
              <a:buFont typeface="Arial" panose="020B0604020202020204" pitchFamily="34" charset="0"/>
              <a:buChar char="•"/>
            </a:pPr>
            <a:r>
              <a:rPr lang="en-US" sz="2000" b="1" dirty="0"/>
              <a:t>Interesting</a:t>
            </a:r>
            <a:r>
              <a:rPr lang="en-US" sz="2000" dirty="0"/>
              <a:t>: You are confident that you can maintain an interest in the topic and maintain your own motivation to study it for several years. If you are not interested in pursuing the answer to the question, no one will be interested in hearing about the results.</a:t>
            </a:r>
          </a:p>
          <a:p>
            <a:pPr marL="380990" indent="-380990">
              <a:buFont typeface="Arial" panose="020B0604020202020204" pitchFamily="34" charset="0"/>
              <a:buChar char="•"/>
            </a:pPr>
            <a:r>
              <a:rPr lang="en-US" sz="2000" b="1" dirty="0"/>
              <a:t>Novel</a:t>
            </a:r>
            <a:r>
              <a:rPr lang="en-US" sz="2000" dirty="0"/>
              <a:t>: An answer to the question will confirm or refute previous findings or </a:t>
            </a:r>
            <a:r>
              <a:rPr lang="en-AU" sz="2000" dirty="0"/>
              <a:t>provide new findings.</a:t>
            </a:r>
          </a:p>
          <a:p>
            <a:pPr marL="380990" indent="-380990">
              <a:buFont typeface="Arial" panose="020B0604020202020204" pitchFamily="34" charset="0"/>
              <a:buChar char="•"/>
            </a:pPr>
            <a:r>
              <a:rPr lang="en-US" sz="2000" b="1" dirty="0"/>
              <a:t>Ethical</a:t>
            </a:r>
            <a:r>
              <a:rPr lang="en-US" sz="2000" dirty="0"/>
              <a:t>: Pursuing and answering the question will not violate ethical principles for the conduct of research, and will not put the safety of the investigators or subjects at risk. </a:t>
            </a:r>
          </a:p>
          <a:p>
            <a:pPr marL="380990" indent="-380990">
              <a:buFont typeface="Arial" panose="020B0604020202020204" pitchFamily="34" charset="0"/>
              <a:buChar char="•"/>
            </a:pPr>
            <a:r>
              <a:rPr lang="en-US" sz="2000" b="1" dirty="0"/>
              <a:t>Relevant</a:t>
            </a:r>
            <a:r>
              <a:rPr lang="en-US" sz="2000" dirty="0"/>
              <a:t>: both the question and the future answer(s) are important in the sense that they inform scientific knowledge, industry practice, and future research </a:t>
            </a:r>
            <a:r>
              <a:rPr lang="en-AU" sz="2000" dirty="0"/>
              <a:t>directions.</a:t>
            </a:r>
            <a:endParaRPr lang="en-US" sz="2000" dirty="0"/>
          </a:p>
        </p:txBody>
      </p:sp>
      <p:sp>
        <p:nvSpPr>
          <p:cNvPr id="2" name="Title 1"/>
          <p:cNvSpPr>
            <a:spLocks noGrp="1"/>
          </p:cNvSpPr>
          <p:nvPr>
            <p:ph type="title"/>
          </p:nvPr>
        </p:nvSpPr>
        <p:spPr>
          <a:prstGeom prst="rect">
            <a:avLst/>
          </a:prstGeom>
        </p:spPr>
        <p:txBody>
          <a:bodyPr>
            <a:normAutofit fontScale="90000"/>
          </a:bodyPr>
          <a:lstStyle/>
          <a:p>
            <a:r>
              <a:rPr lang="en-AU" dirty="0"/>
              <a:t>Principles to reflect on why a RQ is justified:</a:t>
            </a:r>
          </a:p>
        </p:txBody>
      </p:sp>
      <p:sp>
        <p:nvSpPr>
          <p:cNvPr id="4" name="Content Placeholder 3">
            <a:extLst>
              <a:ext uri="{FF2B5EF4-FFF2-40B4-BE49-F238E27FC236}">
                <a16:creationId xmlns:a16="http://schemas.microsoft.com/office/drawing/2014/main" id="{2BD0E5B9-856B-40C0-817B-349AA186A497}"/>
              </a:ext>
            </a:extLst>
          </p:cNvPr>
          <p:cNvSpPr>
            <a:spLocks noGrp="1"/>
          </p:cNvSpPr>
          <p:nvPr>
            <p:ph sz="quarter" idx="12"/>
          </p:nvPr>
        </p:nvSpPr>
        <p:spPr/>
        <p:txBody>
          <a:bodyPr/>
          <a:lstStyle/>
          <a:p>
            <a:endParaRPr lang="de-DE"/>
          </a:p>
        </p:txBody>
      </p:sp>
    </p:spTree>
    <p:extLst>
      <p:ext uri="{BB962C8B-B14F-4D97-AF65-F5344CB8AC3E}">
        <p14:creationId xmlns:p14="http://schemas.microsoft.com/office/powerpoint/2010/main" val="19241210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kt 2" hidden="1">
            <a:extLst>
              <a:ext uri="{FF2B5EF4-FFF2-40B4-BE49-F238E27FC236}">
                <a16:creationId xmlns:a16="http://schemas.microsoft.com/office/drawing/2014/main" id="{1AB2B60F-8B7A-40C2-A355-0CF22993A873}"/>
              </a:ext>
            </a:extLst>
          </p:cNvPr>
          <p:cNvGraphicFramePr>
            <a:graphicFrameLocks noChangeAspect="1"/>
          </p:cNvGraphicFramePr>
          <p:nvPr>
            <p:custDataLst>
              <p:tags r:id="rId2"/>
            </p:custDataLst>
            <p:extLst>
              <p:ext uri="{D42A27DB-BD31-4B8C-83A1-F6EECF244321}">
                <p14:modId xmlns:p14="http://schemas.microsoft.com/office/powerpoint/2010/main" val="137544675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7198" name="think-cell Folie" r:id="rId6" imgW="501" imgH="502" progId="TCLayout.ActiveDocument.1">
                  <p:embed/>
                </p:oleObj>
              </mc:Choice>
              <mc:Fallback>
                <p:oleObj name="think-cell Folie" r:id="rId6" imgW="501" imgH="502" progId="TCLayout.ActiveDocument.1">
                  <p:embed/>
                  <p:pic>
                    <p:nvPicPr>
                      <p:cNvPr id="0" name=""/>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chteck 1" hidden="1">
            <a:extLst>
              <a:ext uri="{FF2B5EF4-FFF2-40B4-BE49-F238E27FC236}">
                <a16:creationId xmlns:a16="http://schemas.microsoft.com/office/drawing/2014/main" id="{627D85DF-9747-4272-B42E-FFFD15D8456F}"/>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lnSpc>
                <a:spcPct val="90000"/>
              </a:lnSpc>
              <a:spcBef>
                <a:spcPct val="0"/>
              </a:spcBef>
              <a:spcAft>
                <a:spcPct val="0"/>
              </a:spcAft>
            </a:pPr>
            <a:endParaRPr lang="en-US" sz="6000" b="1"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0" name="Titel 5">
            <a:extLst>
              <a:ext uri="{FF2B5EF4-FFF2-40B4-BE49-F238E27FC236}">
                <a16:creationId xmlns:a16="http://schemas.microsoft.com/office/drawing/2014/main" id="{9E369CF6-096C-4D74-BBC5-8CF63CC73195}"/>
              </a:ext>
            </a:extLst>
          </p:cNvPr>
          <p:cNvSpPr>
            <a:spLocks noGrp="1"/>
          </p:cNvSpPr>
          <p:nvPr>
            <p:ph type="title"/>
          </p:nvPr>
        </p:nvSpPr>
        <p:spPr/>
        <p:txBody>
          <a:bodyPr vert="horz" lIns="91440" tIns="45720" rIns="91440" bIns="45720" rtlCol="0" anchor="ctr">
            <a:noAutofit/>
          </a:bodyPr>
          <a:lstStyle/>
          <a:p>
            <a:r>
              <a:rPr lang="en-US" b="1" dirty="0"/>
              <a:t>End of Chapter 2</a:t>
            </a:r>
            <a:endParaRPr lang="de-DE" sz="2600" b="1" dirty="0"/>
          </a:p>
        </p:txBody>
      </p:sp>
      <p:sp>
        <p:nvSpPr>
          <p:cNvPr id="7" name="Textplatzhalter 6">
            <a:extLst>
              <a:ext uri="{FF2B5EF4-FFF2-40B4-BE49-F238E27FC236}">
                <a16:creationId xmlns:a16="http://schemas.microsoft.com/office/drawing/2014/main" id="{F0696363-32E2-402B-89E5-B77EB7117B55}"/>
              </a:ext>
            </a:extLst>
          </p:cNvPr>
          <p:cNvSpPr>
            <a:spLocks noGrp="1"/>
          </p:cNvSpPr>
          <p:nvPr>
            <p:ph type="body" idx="1"/>
          </p:nvPr>
        </p:nvSpPr>
        <p:spPr/>
        <p:txBody>
          <a:bodyPr/>
          <a:lstStyle/>
          <a:p>
            <a:r>
              <a:rPr lang="en-US" b="1" dirty="0">
                <a:solidFill>
                  <a:schemeClr val="bg1">
                    <a:lumMod val="50000"/>
                  </a:schemeClr>
                </a:solidFill>
              </a:rPr>
              <a:t>© Copyright 2021 Jan Recker. All Rights Reserved.</a:t>
            </a:r>
            <a:endParaRPr lang="de-DE" b="1" dirty="0">
              <a:solidFill>
                <a:schemeClr val="bg1">
                  <a:lumMod val="50000"/>
                </a:schemeClr>
              </a:solidFill>
            </a:endParaRPr>
          </a:p>
          <a:p>
            <a:endParaRPr lang="de-DE" dirty="0"/>
          </a:p>
        </p:txBody>
      </p:sp>
      <p:sp>
        <p:nvSpPr>
          <p:cNvPr id="4" name="Datumsplatzhalter 3">
            <a:extLst>
              <a:ext uri="{FF2B5EF4-FFF2-40B4-BE49-F238E27FC236}">
                <a16:creationId xmlns:a16="http://schemas.microsoft.com/office/drawing/2014/main" id="{62CF1111-586D-4A35-8319-22A68D08F045}"/>
              </a:ext>
            </a:extLst>
          </p:cNvPr>
          <p:cNvSpPr>
            <a:spLocks noGrp="1"/>
          </p:cNvSpPr>
          <p:nvPr>
            <p:ph type="dt" sz="half" idx="2"/>
          </p:nvPr>
        </p:nvSpPr>
        <p:spPr/>
        <p:txBody>
          <a:bodyPr/>
          <a:lstStyle/>
          <a:p>
            <a:fld id="{E4DBF024-74BE-4E78-91F1-FBBF172264C6}" type="datetime1">
              <a:rPr lang="de-DE" smtClean="0"/>
              <a:t>11.02.2022</a:t>
            </a:fld>
            <a:endParaRPr lang="de-DE" dirty="0"/>
          </a:p>
        </p:txBody>
      </p:sp>
      <p:sp>
        <p:nvSpPr>
          <p:cNvPr id="5" name="Fußzeilenplatzhalter 4">
            <a:extLst>
              <a:ext uri="{FF2B5EF4-FFF2-40B4-BE49-F238E27FC236}">
                <a16:creationId xmlns:a16="http://schemas.microsoft.com/office/drawing/2014/main" id="{D941A4DD-3A80-4FD0-B961-A161015CC692}"/>
              </a:ext>
            </a:extLst>
          </p:cNvPr>
          <p:cNvSpPr>
            <a:spLocks noGrp="1"/>
          </p:cNvSpPr>
          <p:nvPr>
            <p:ph type="ftr" sz="quarter" idx="3"/>
          </p:nvPr>
        </p:nvSpPr>
        <p:spPr/>
        <p:txBody>
          <a:bodyPr/>
          <a:lstStyle/>
          <a:p>
            <a:r>
              <a:rPr lang="en-US" dirty="0"/>
              <a:t>Teaching Notes: Scientific Research in Information Systems  ~ © Copyright 2021 Jan Recker. All Rights Reserved. ~</a:t>
            </a:r>
            <a:endParaRPr lang="de-DE" dirty="0"/>
          </a:p>
        </p:txBody>
      </p:sp>
      <p:sp>
        <p:nvSpPr>
          <p:cNvPr id="6" name="Foliennummernplatzhalter 5">
            <a:extLst>
              <a:ext uri="{FF2B5EF4-FFF2-40B4-BE49-F238E27FC236}">
                <a16:creationId xmlns:a16="http://schemas.microsoft.com/office/drawing/2014/main" id="{AE963BEF-E1D9-449E-B4B1-C6A74643A588}"/>
              </a:ext>
            </a:extLst>
          </p:cNvPr>
          <p:cNvSpPr>
            <a:spLocks noGrp="1"/>
          </p:cNvSpPr>
          <p:nvPr>
            <p:ph type="sldNum" sz="quarter" idx="4"/>
          </p:nvPr>
        </p:nvSpPr>
        <p:spPr/>
        <p:txBody>
          <a:bodyPr/>
          <a:lstStyle/>
          <a:p>
            <a:fld id="{48195EE2-BBDB-4836-A200-C62792C76FA9}" type="slidenum">
              <a:rPr lang="de-DE" smtClean="0"/>
              <a:pPr/>
              <a:t>57</a:t>
            </a:fld>
            <a:endParaRPr lang="de-DE" dirty="0"/>
          </a:p>
        </p:txBody>
      </p:sp>
    </p:spTree>
    <p:extLst>
      <p:ext uri="{BB962C8B-B14F-4D97-AF65-F5344CB8AC3E}">
        <p14:creationId xmlns:p14="http://schemas.microsoft.com/office/powerpoint/2010/main" val="307804706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mlouBWpLTLyxG5sYB4mzZA"/>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Chq8C.CoRHaaymdyqOl2ew"/>
</p:tagLst>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3144</Words>
  <Application>Microsoft Office PowerPoint</Application>
  <PresentationFormat>Breitbild</PresentationFormat>
  <Paragraphs>284</Paragraphs>
  <Slides>57</Slides>
  <Notes>9</Notes>
  <HiddenSlides>0</HiddenSlides>
  <MMClips>0</MMClips>
  <ScaleCrop>false</ScaleCrop>
  <HeadingPairs>
    <vt:vector size="8" baseType="variant">
      <vt:variant>
        <vt:lpstr>Verwendete Schriftarten</vt:lpstr>
      </vt:variant>
      <vt:variant>
        <vt:i4>7</vt:i4>
      </vt:variant>
      <vt:variant>
        <vt:lpstr>Design</vt:lpstr>
      </vt:variant>
      <vt:variant>
        <vt:i4>1</vt:i4>
      </vt:variant>
      <vt:variant>
        <vt:lpstr>Eingebettete OLE-Server</vt:lpstr>
      </vt:variant>
      <vt:variant>
        <vt:i4>1</vt:i4>
      </vt:variant>
      <vt:variant>
        <vt:lpstr>Folientitel</vt:lpstr>
      </vt:variant>
      <vt:variant>
        <vt:i4>57</vt:i4>
      </vt:variant>
    </vt:vector>
  </HeadingPairs>
  <TitlesOfParts>
    <vt:vector size="66" baseType="lpstr">
      <vt:lpstr>ＭＳ Ｐゴシック</vt:lpstr>
      <vt:lpstr>Arial</vt:lpstr>
      <vt:lpstr>Calibri</vt:lpstr>
      <vt:lpstr>Segoe UI</vt:lpstr>
      <vt:lpstr>TheSans UHH</vt:lpstr>
      <vt:lpstr>TheSans UHH Regular</vt:lpstr>
      <vt:lpstr>Wingdings</vt:lpstr>
      <vt:lpstr>Office</vt:lpstr>
      <vt:lpstr>think-cell Folie</vt:lpstr>
      <vt:lpstr>Scientific Research in Information Systems: A Beginner’s Guide (2nd edition)</vt:lpstr>
      <vt:lpstr>Copyright Notice &amp; Citation</vt:lpstr>
      <vt:lpstr>Overview</vt:lpstr>
      <vt:lpstr>Chapter 2: Information Systems Research as a Science</vt:lpstr>
      <vt:lpstr>What have we covered in the last session?</vt:lpstr>
      <vt:lpstr>What do we cover in this session?</vt:lpstr>
      <vt:lpstr>How do you create new knowledge?</vt:lpstr>
      <vt:lpstr>What is the body of knowledge?</vt:lpstr>
      <vt:lpstr>Examples for IS research that address questions I, II or III</vt:lpstr>
      <vt:lpstr>Example Question 2:</vt:lpstr>
      <vt:lpstr>Implementing Enterprise Social Networks at Woolworths Group</vt:lpstr>
      <vt:lpstr>PowerPoint-Präsentation</vt:lpstr>
      <vt:lpstr>Example Question 3:</vt:lpstr>
      <vt:lpstr>Example Question 3:</vt:lpstr>
      <vt:lpstr>Example Question 3:</vt:lpstr>
      <vt:lpstr>What one can do with better measures</vt:lpstr>
      <vt:lpstr>What one can do with better measures</vt:lpstr>
      <vt:lpstr>Doing IS Research “Scientifically”</vt:lpstr>
      <vt:lpstr>What is Science</vt:lpstr>
      <vt:lpstr>What is Science</vt:lpstr>
      <vt:lpstr>Information Systems Research as a Science is a product.</vt:lpstr>
      <vt:lpstr>Information Systems Research as a Science is a product.</vt:lpstr>
      <vt:lpstr>Information Systems Research as a Science is a process.</vt:lpstr>
      <vt:lpstr>What are principles of science?</vt:lpstr>
      <vt:lpstr>Replicability</vt:lpstr>
      <vt:lpstr>Replicability in IS</vt:lpstr>
      <vt:lpstr>What are principles of science?</vt:lpstr>
      <vt:lpstr>Independence Example: Research or Consulting?</vt:lpstr>
      <vt:lpstr>Independence in IS</vt:lpstr>
      <vt:lpstr>What are principles of science?</vt:lpstr>
      <vt:lpstr>Precision: Example</vt:lpstr>
      <vt:lpstr>Precision in IS</vt:lpstr>
      <vt:lpstr>What are principles of science?</vt:lpstr>
      <vt:lpstr>Falsification: Examples</vt:lpstr>
      <vt:lpstr>Research Questions </vt:lpstr>
      <vt:lpstr>Relevant research terminology</vt:lpstr>
      <vt:lpstr>Basic Notions</vt:lpstr>
      <vt:lpstr>Basic Notions</vt:lpstr>
      <vt:lpstr>Basic Notions</vt:lpstr>
      <vt:lpstr>What are Research Questions</vt:lpstr>
      <vt:lpstr>Research questions - Common Problems</vt:lpstr>
      <vt:lpstr>Research questions - Common Problems</vt:lpstr>
      <vt:lpstr>Research questions - Common Problems</vt:lpstr>
      <vt:lpstr>Research questions - Common Problems</vt:lpstr>
      <vt:lpstr>Research questions - Common Problems</vt:lpstr>
      <vt:lpstr>Research questions - Types of “improper” research questions</vt:lpstr>
      <vt:lpstr>Research questions - Important elements</vt:lpstr>
      <vt:lpstr>Example</vt:lpstr>
      <vt:lpstr>Motivating a Research Question: - The Gap vs the Hook</vt:lpstr>
      <vt:lpstr>Good Hook versus Bad Gap</vt:lpstr>
      <vt:lpstr>Gap-Spotting versus Problematization</vt:lpstr>
      <vt:lpstr>Gap-Spotting versus Problematization</vt:lpstr>
      <vt:lpstr>Specification of a research question</vt:lpstr>
      <vt:lpstr>Type-1 questions</vt:lpstr>
      <vt:lpstr>Type-2 questions</vt:lpstr>
      <vt:lpstr>Principles to reflect on why a RQ is justified:</vt:lpstr>
      <vt:lpstr>End of Chapter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Björn Binzer</dc:creator>
  <cp:lastModifiedBy>ufga001</cp:lastModifiedBy>
  <cp:revision>326</cp:revision>
  <dcterms:created xsi:type="dcterms:W3CDTF">2018-09-11T09:15:56Z</dcterms:created>
  <dcterms:modified xsi:type="dcterms:W3CDTF">2022-02-11T15:23:13Z</dcterms:modified>
</cp:coreProperties>
</file>