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68" r:id="rId2"/>
    <p:sldId id="321" r:id="rId3"/>
    <p:sldId id="259" r:id="rId4"/>
    <p:sldId id="320" r:id="rId5"/>
    <p:sldId id="2050" r:id="rId6"/>
    <p:sldId id="2057" r:id="rId7"/>
    <p:sldId id="2058" r:id="rId8"/>
    <p:sldId id="2059" r:id="rId9"/>
    <p:sldId id="1073" r:id="rId10"/>
    <p:sldId id="2051" r:id="rId11"/>
    <p:sldId id="2052" r:id="rId12"/>
    <p:sldId id="2054" r:id="rId13"/>
    <p:sldId id="2055" r:id="rId14"/>
    <p:sldId id="1044" r:id="rId15"/>
    <p:sldId id="2063" r:id="rId16"/>
    <p:sldId id="1080" r:id="rId17"/>
    <p:sldId id="1082" r:id="rId18"/>
    <p:sldId id="2064" r:id="rId19"/>
    <p:sldId id="1134" r:id="rId20"/>
    <p:sldId id="1051" r:id="rId21"/>
    <p:sldId id="1155" r:id="rId22"/>
    <p:sldId id="1156" r:id="rId23"/>
    <p:sldId id="1052" r:id="rId24"/>
    <p:sldId id="1157" r:id="rId25"/>
    <p:sldId id="1043" r:id="rId26"/>
    <p:sldId id="1103" r:id="rId27"/>
    <p:sldId id="1104" r:id="rId28"/>
    <p:sldId id="1105" r:id="rId29"/>
    <p:sldId id="1133" r:id="rId30"/>
    <p:sldId id="1158" r:id="rId31"/>
    <p:sldId id="1057" r:id="rId32"/>
    <p:sldId id="318" r:id="rId33"/>
    <p:sldId id="319" r:id="rId34"/>
    <p:sldId id="1110" r:id="rId35"/>
    <p:sldId id="330" r:id="rId36"/>
    <p:sldId id="2065" r:id="rId37"/>
    <p:sldId id="1140" r:id="rId38"/>
    <p:sldId id="1135" r:id="rId39"/>
    <p:sldId id="2066" r:id="rId40"/>
    <p:sldId id="2067" r:id="rId41"/>
    <p:sldId id="2068" r:id="rId42"/>
    <p:sldId id="2076" r:id="rId43"/>
    <p:sldId id="2069" r:id="rId44"/>
    <p:sldId id="2070" r:id="rId45"/>
    <p:sldId id="2071" r:id="rId46"/>
    <p:sldId id="1180" r:id="rId47"/>
    <p:sldId id="1179" r:id="rId48"/>
    <p:sldId id="1181" r:id="rId49"/>
    <p:sldId id="1188" r:id="rId50"/>
    <p:sldId id="1182" r:id="rId51"/>
    <p:sldId id="1183" r:id="rId52"/>
    <p:sldId id="1184" r:id="rId53"/>
    <p:sldId id="1189" r:id="rId54"/>
    <p:sldId id="2072" r:id="rId55"/>
    <p:sldId id="1129" r:id="rId56"/>
    <p:sldId id="1125" r:id="rId57"/>
    <p:sldId id="2073" r:id="rId58"/>
    <p:sldId id="2074" r:id="rId59"/>
    <p:sldId id="2075" r:id="rId60"/>
    <p:sldId id="317" r:id="rId61"/>
  </p:sldIdLst>
  <p:sldSz cx="12192000" cy="6858000"/>
  <p:notesSz cx="6858000" cy="9144000"/>
  <p:custDataLst>
    <p:tags r:id="rId6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7" autoAdjust="0"/>
    <p:restoredTop sz="94660"/>
  </p:normalViewPr>
  <p:slideViewPr>
    <p:cSldViewPr snapToGrid="0">
      <p:cViewPr varScale="1">
        <p:scale>
          <a:sx n="70" d="100"/>
          <a:sy n="70" d="100"/>
        </p:scale>
        <p:origin x="3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0227-1DDE-4C8D-891E-F584FCFD9455}" type="datetimeFigureOut">
              <a:rPr lang="de-DE" smtClean="0"/>
              <a:t>11.02.2022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123794-2616-488B-9319-48DF21E8C47B}" type="slidenum">
              <a:rPr lang="de-DE" smtClean="0"/>
              <a:t>‹Nr.›</a:t>
            </a:fld>
            <a:endParaRPr lang="de-DE"/>
          </a:p>
        </p:txBody>
      </p:sp>
    </p:spTree>
    <p:extLst>
      <p:ext uri="{BB962C8B-B14F-4D97-AF65-F5344CB8AC3E}">
        <p14:creationId xmlns:p14="http://schemas.microsoft.com/office/powerpoint/2010/main" val="834833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6123794-2616-488B-9319-48DF21E8C47B}" type="slidenum">
              <a:rPr lang="de-DE" smtClean="0"/>
              <a:t>60</a:t>
            </a:fld>
            <a:endParaRPr lang="de-DE"/>
          </a:p>
        </p:txBody>
      </p:sp>
    </p:spTree>
    <p:extLst>
      <p:ext uri="{BB962C8B-B14F-4D97-AF65-F5344CB8AC3E}">
        <p14:creationId xmlns:p14="http://schemas.microsoft.com/office/powerpoint/2010/main" val="351706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C6B592AF-3EF4-4D95-8D2E-32F76C12E8BC}"/>
              </a:ext>
            </a:extLst>
          </p:cNvPr>
          <p:cNvSpPr/>
          <p:nvPr userDrawn="1"/>
        </p:nvSpPr>
        <p:spPr bwMode="auto">
          <a:xfrm>
            <a:off x="169818" y="-1"/>
            <a:ext cx="1260000" cy="6857993"/>
          </a:xfrm>
          <a:prstGeom prst="rect">
            <a:avLst/>
          </a:prstGeom>
          <a:solidFill>
            <a:srgbClr val="002060">
              <a:alpha val="40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 name="Titel 1">
            <a:extLst>
              <a:ext uri="{FF2B5EF4-FFF2-40B4-BE49-F238E27FC236}">
                <a16:creationId xmlns:a16="http://schemas.microsoft.com/office/drawing/2014/main" id="{FADA3A20-D81A-4C2F-B581-D5FAC6E52E90}"/>
              </a:ext>
            </a:extLst>
          </p:cNvPr>
          <p:cNvSpPr>
            <a:spLocks noGrp="1"/>
          </p:cNvSpPr>
          <p:nvPr>
            <p:ph type="ctrTitle"/>
          </p:nvPr>
        </p:nvSpPr>
        <p:spPr>
          <a:xfrm>
            <a:off x="1861299" y="1940626"/>
            <a:ext cx="9144000" cy="2108860"/>
          </a:xfrm>
          <a:prstGeom prst="rect">
            <a:avLst/>
          </a:prstGeom>
        </p:spPr>
        <p:txBody>
          <a:bodyPr anchor="ctr"/>
          <a:lstStyle>
            <a:lvl1pPr algn="l">
              <a:defRPr sz="6000" b="1"/>
            </a:lvl1pPr>
          </a:lstStyle>
          <a:p>
            <a:r>
              <a:rPr lang="de-DE" dirty="0"/>
              <a:t>Mastertitelformat bearbeiten</a:t>
            </a:r>
          </a:p>
        </p:txBody>
      </p:sp>
      <p:sp>
        <p:nvSpPr>
          <p:cNvPr id="3" name="Untertitel 2">
            <a:extLst>
              <a:ext uri="{FF2B5EF4-FFF2-40B4-BE49-F238E27FC236}">
                <a16:creationId xmlns:a16="http://schemas.microsoft.com/office/drawing/2014/main" id="{CFC700CD-DBB5-4566-B9F1-9DF8CC729FA7}"/>
              </a:ext>
            </a:extLst>
          </p:cNvPr>
          <p:cNvSpPr>
            <a:spLocks noGrp="1"/>
          </p:cNvSpPr>
          <p:nvPr>
            <p:ph type="subTitle" idx="1"/>
          </p:nvPr>
        </p:nvSpPr>
        <p:spPr>
          <a:xfrm>
            <a:off x="1861299" y="5334685"/>
            <a:ext cx="9144000" cy="654197"/>
          </a:xfrm>
        </p:spPr>
        <p:txBody>
          <a:bodyPr anchor="ctr"/>
          <a:lstStyle>
            <a:lvl1pPr marL="0" indent="0" algn="l">
              <a:buNone/>
              <a:defRPr sz="2400" b="1" i="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16" name="Datumsplatzhalter 3">
            <a:extLst>
              <a:ext uri="{FF2B5EF4-FFF2-40B4-BE49-F238E27FC236}">
                <a16:creationId xmlns:a16="http://schemas.microsoft.com/office/drawing/2014/main" id="{F12D1871-47A1-4934-88B4-7B4A8231A261}"/>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b="1">
                <a:solidFill>
                  <a:schemeClr val="tx1"/>
                </a:solidFill>
                <a:latin typeface="Arial" panose="020B0604020202020204" pitchFamily="34" charset="0"/>
                <a:cs typeface="Arial" panose="020B0604020202020204" pitchFamily="34" charset="0"/>
              </a:defRPr>
            </a:lvl1pPr>
          </a:lstStyle>
          <a:p>
            <a:endParaRPr lang="de-DE" dirty="0"/>
          </a:p>
        </p:txBody>
      </p:sp>
      <p:sp>
        <p:nvSpPr>
          <p:cNvPr id="17" name="Fußzeilenplatzhalter 4">
            <a:extLst>
              <a:ext uri="{FF2B5EF4-FFF2-40B4-BE49-F238E27FC236}">
                <a16:creationId xmlns:a16="http://schemas.microsoft.com/office/drawing/2014/main" id="{2B6EA2B8-860D-48C2-9063-0184665EE36F}"/>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8" name="Foliennummernplatzhalter 5">
            <a:extLst>
              <a:ext uri="{FF2B5EF4-FFF2-40B4-BE49-F238E27FC236}">
                <a16:creationId xmlns:a16="http://schemas.microsoft.com/office/drawing/2014/main" id="{A72B0A40-B062-4844-9B53-CA9F20F7C92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b="0">
                <a:solidFill>
                  <a:schemeClr val="tx1"/>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9" name="Rechteck 18">
            <a:extLst>
              <a:ext uri="{FF2B5EF4-FFF2-40B4-BE49-F238E27FC236}">
                <a16:creationId xmlns:a16="http://schemas.microsoft.com/office/drawing/2014/main" id="{D1B986CD-09A6-4BC9-A1FB-A742803D36E4}"/>
              </a:ext>
            </a:extLst>
          </p:cNvPr>
          <p:cNvSpPr/>
          <p:nvPr userDrawn="1"/>
        </p:nvSpPr>
        <p:spPr bwMode="auto">
          <a:xfrm>
            <a:off x="-1" y="390048"/>
            <a:ext cx="12191999" cy="1235075"/>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0" name="Rechteck 19">
            <a:extLst>
              <a:ext uri="{FF2B5EF4-FFF2-40B4-BE49-F238E27FC236}">
                <a16:creationId xmlns:a16="http://schemas.microsoft.com/office/drawing/2014/main" id="{C48C85F2-4B96-438A-8C5B-D9F316903029}"/>
              </a:ext>
            </a:extLst>
          </p:cNvPr>
          <p:cNvSpPr/>
          <p:nvPr userDrawn="1"/>
        </p:nvSpPr>
        <p:spPr bwMode="auto">
          <a:xfrm>
            <a:off x="169818" y="390046"/>
            <a:ext cx="1260000" cy="1235077"/>
          </a:xfrm>
          <a:prstGeom prst="rect">
            <a:avLst/>
          </a:prstGeom>
          <a:solidFill>
            <a:schemeClr val="tx2">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1" name="Gerader Verbinder 20">
            <a:extLst>
              <a:ext uri="{FF2B5EF4-FFF2-40B4-BE49-F238E27FC236}">
                <a16:creationId xmlns:a16="http://schemas.microsoft.com/office/drawing/2014/main" id="{1F5AC436-4495-4812-8BEC-647984BDB6A1}"/>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7" name="Inhaltsplatzhalter 6">
            <a:extLst>
              <a:ext uri="{FF2B5EF4-FFF2-40B4-BE49-F238E27FC236}">
                <a16:creationId xmlns:a16="http://schemas.microsoft.com/office/drawing/2014/main" id="{5C2B361F-961D-463F-A490-164BE908DCD1}"/>
              </a:ext>
            </a:extLst>
          </p:cNvPr>
          <p:cNvSpPr>
            <a:spLocks noGrp="1"/>
          </p:cNvSpPr>
          <p:nvPr>
            <p:ph sz="quarter" idx="10"/>
          </p:nvPr>
        </p:nvSpPr>
        <p:spPr>
          <a:xfrm>
            <a:off x="3428502" y="4364987"/>
            <a:ext cx="6009594" cy="654197"/>
          </a:xfrm>
        </p:spPr>
        <p:txBody>
          <a:bodyPr vert="horz" lIns="91440" tIns="45720" rIns="91440" bIns="45720" rtlCol="0" anchor="ctr">
            <a:normAutofit/>
          </a:bodyPr>
          <a:lstStyle>
            <a:lvl1pPr algn="ctr">
              <a:defRPr lang="de-DE" sz="3200" b="1" dirty="0" smtClean="0"/>
            </a:lvl1pPr>
          </a:lstStyle>
          <a:p>
            <a:pPr marL="0" lvl="0" indent="0">
              <a:buNone/>
            </a:pPr>
            <a:r>
              <a:rPr lang="de-DE" dirty="0"/>
              <a:t>Mastertextformat bearbeiten</a:t>
            </a:r>
          </a:p>
        </p:txBody>
      </p:sp>
    </p:spTree>
    <p:extLst>
      <p:ext uri="{BB962C8B-B14F-4D97-AF65-F5344CB8AC3E}">
        <p14:creationId xmlns:p14="http://schemas.microsoft.com/office/powerpoint/2010/main" val="159271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7" name="Inhaltsplatzhalter 3">
            <a:extLst>
              <a:ext uri="{FF2B5EF4-FFF2-40B4-BE49-F238E27FC236}">
                <a16:creationId xmlns:a16="http://schemas.microsoft.com/office/drawing/2014/main" id="{F950414B-8306-43D4-9A9A-C9CAE4072D84}"/>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3" name="Inhaltsplatzhalter 2">
            <a:extLst>
              <a:ext uri="{FF2B5EF4-FFF2-40B4-BE49-F238E27FC236}">
                <a16:creationId xmlns:a16="http://schemas.microsoft.com/office/drawing/2014/main" id="{B858B6B7-D1BE-42AC-BC76-21D1A5EA4E2D}"/>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14" name="Fußzeilenplatzhalter 2">
            <a:extLst>
              <a:ext uri="{FF2B5EF4-FFF2-40B4-BE49-F238E27FC236}">
                <a16:creationId xmlns:a16="http://schemas.microsoft.com/office/drawing/2014/main" id="{7F7C0D5E-3FE0-4B13-A0EF-CDA239423972}"/>
              </a:ext>
            </a:extLst>
          </p:cNvPr>
          <p:cNvSpPr txBox="1">
            <a:spLocks/>
          </p:cNvSpPr>
          <p:nvPr userDrawn="1"/>
        </p:nvSpPr>
        <p:spPr>
          <a:xfrm>
            <a:off x="2288400" y="6645273"/>
            <a:ext cx="7920000" cy="228601"/>
          </a:xfrm>
          <a:prstGeom prst="rect">
            <a:avLst/>
          </a:prstGeom>
        </p:spPr>
        <p:txBody>
          <a:bodyPr vert="horz" lIns="91440" tIns="45720" rIns="91440" bIns="45720" rtlCol="0" anchor="ctr"/>
          <a:lstStyle>
            <a:defPPr>
              <a:defRPr lang="de-DE"/>
            </a:defPPr>
            <a:lvl1pPr marL="0" algn="ctr" defTabSz="914400" rtl="0" eaLnBrk="1" latinLnBrk="0" hangingPunct="1">
              <a:defRPr sz="1050" b="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Tree>
    <p:extLst>
      <p:ext uri="{BB962C8B-B14F-4D97-AF65-F5344CB8AC3E}">
        <p14:creationId xmlns:p14="http://schemas.microsoft.com/office/powerpoint/2010/main" val="1782889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 und Inhalt_LANGE_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3" name="Inhaltsplatzhalter 3">
            <a:extLst>
              <a:ext uri="{FF2B5EF4-FFF2-40B4-BE49-F238E27FC236}">
                <a16:creationId xmlns:a16="http://schemas.microsoft.com/office/drawing/2014/main" id="{595DE736-2157-4E56-BE1A-5B6B761A19B1}"/>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617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17EA3A-9042-49B8-82DF-4E00A7A54B4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0E25F51-C8BD-4CA3-A659-387679CDE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10" name="Rechteck 9">
            <a:extLst>
              <a:ext uri="{FF2B5EF4-FFF2-40B4-BE49-F238E27FC236}">
                <a16:creationId xmlns:a16="http://schemas.microsoft.com/office/drawing/2014/main" id="{886F99D6-36C5-4DA5-A36D-783A7FD8FCB5}"/>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1" name="Rechteck 10">
            <a:extLst>
              <a:ext uri="{FF2B5EF4-FFF2-40B4-BE49-F238E27FC236}">
                <a16:creationId xmlns:a16="http://schemas.microsoft.com/office/drawing/2014/main" id="{96E01C9C-934B-4A19-B7D1-D8ABF62FBA36}"/>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2" name="Gerader Verbinder 11">
            <a:extLst>
              <a:ext uri="{FF2B5EF4-FFF2-40B4-BE49-F238E27FC236}">
                <a16:creationId xmlns:a16="http://schemas.microsoft.com/office/drawing/2014/main" id="{D1F9ACAE-0D93-45B1-B2B9-3E99BF4B2E1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9" name="Datumsplatzhalter 3">
            <a:extLst>
              <a:ext uri="{FF2B5EF4-FFF2-40B4-BE49-F238E27FC236}">
                <a16:creationId xmlns:a16="http://schemas.microsoft.com/office/drawing/2014/main" id="{D7EC9E8B-03C3-4E6B-A134-B0C44E8BAF0A}"/>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0" name="Fußzeilenplatzhalter 4">
            <a:extLst>
              <a:ext uri="{FF2B5EF4-FFF2-40B4-BE49-F238E27FC236}">
                <a16:creationId xmlns:a16="http://schemas.microsoft.com/office/drawing/2014/main" id="{A50760C6-BC5B-4BC4-9A18-7EC9626D6753}"/>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1" name="Foliennummernplatzhalter 5">
            <a:extLst>
              <a:ext uri="{FF2B5EF4-FFF2-40B4-BE49-F238E27FC236}">
                <a16:creationId xmlns:a16="http://schemas.microsoft.com/office/drawing/2014/main" id="{27C91F0B-B5D2-4273-B386-08C1364AAFA0}"/>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340766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8" name="Rechteck 17">
            <a:extLst>
              <a:ext uri="{FF2B5EF4-FFF2-40B4-BE49-F238E27FC236}">
                <a16:creationId xmlns:a16="http://schemas.microsoft.com/office/drawing/2014/main" id="{5F2EEA37-5636-4573-B2C0-B2143DB82629}"/>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9" name="Rechteck 18">
            <a:extLst>
              <a:ext uri="{FF2B5EF4-FFF2-40B4-BE49-F238E27FC236}">
                <a16:creationId xmlns:a16="http://schemas.microsoft.com/office/drawing/2014/main" id="{C1EE66F2-73A1-4447-B7CE-4C12A439750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0" name="Gerader Verbinder 19">
            <a:extLst>
              <a:ext uri="{FF2B5EF4-FFF2-40B4-BE49-F238E27FC236}">
                <a16:creationId xmlns:a16="http://schemas.microsoft.com/office/drawing/2014/main" id="{A30D90D3-1EEF-4247-8321-3181A0508C6C}"/>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1" name="Titel 11">
            <a:extLst>
              <a:ext uri="{FF2B5EF4-FFF2-40B4-BE49-F238E27FC236}">
                <a16:creationId xmlns:a16="http://schemas.microsoft.com/office/drawing/2014/main" id="{756EAD64-B14B-49E2-A47F-877D6EE95348}"/>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2" name="Inhaltsplatzhalter 2">
            <a:extLst>
              <a:ext uri="{FF2B5EF4-FFF2-40B4-BE49-F238E27FC236}">
                <a16:creationId xmlns:a16="http://schemas.microsoft.com/office/drawing/2014/main" id="{C25C3B0F-60C6-4ABC-8223-6928A723C43A}"/>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0642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Zwei Inhalte_LANGE_ÜBERSCHRIFTEN">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Rechteck 11">
            <a:extLst>
              <a:ext uri="{FF2B5EF4-FFF2-40B4-BE49-F238E27FC236}">
                <a16:creationId xmlns:a16="http://schemas.microsoft.com/office/drawing/2014/main" id="{84DB64FC-D5CB-4A58-A675-8558426B7E9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3" name="Rechteck 12">
            <a:extLst>
              <a:ext uri="{FF2B5EF4-FFF2-40B4-BE49-F238E27FC236}">
                <a16:creationId xmlns:a16="http://schemas.microsoft.com/office/drawing/2014/main" id="{0F4A2042-0AFD-4301-A0E1-667128A8178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7" name="Gerader Verbinder 16">
            <a:extLst>
              <a:ext uri="{FF2B5EF4-FFF2-40B4-BE49-F238E27FC236}">
                <a16:creationId xmlns:a16="http://schemas.microsoft.com/office/drawing/2014/main" id="{A5FBDC0F-F2D8-4B37-A4E8-42EB43AACFE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5" name="Titel 11">
            <a:extLst>
              <a:ext uri="{FF2B5EF4-FFF2-40B4-BE49-F238E27FC236}">
                <a16:creationId xmlns:a16="http://schemas.microsoft.com/office/drawing/2014/main" id="{A7E6E160-4234-489A-9116-E7840AF663E7}"/>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Tree>
    <p:extLst>
      <p:ext uri="{BB962C8B-B14F-4D97-AF65-F5344CB8AC3E}">
        <p14:creationId xmlns:p14="http://schemas.microsoft.com/office/powerpoint/2010/main" val="130632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4g_Headline_Bild_und_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4" name="Bildplatzhalter 6"/>
          <p:cNvSpPr>
            <a:spLocks noGrp="1"/>
          </p:cNvSpPr>
          <p:nvPr>
            <p:ph type="pic" sz="quarter" idx="15" hasCustomPrompt="1"/>
          </p:nvPr>
        </p:nvSpPr>
        <p:spPr>
          <a:xfrm>
            <a:off x="286357" y="2372883"/>
            <a:ext cx="5561371" cy="3839535"/>
          </a:xfrm>
          <a:prstGeom prst="rect">
            <a:avLst/>
          </a:prstGeom>
        </p:spPr>
        <p:txBody>
          <a:bodyPr>
            <a:normAutofit/>
          </a:bodyPr>
          <a:lstStyle>
            <a:lvl1pPr marL="0" indent="0">
              <a:buNone/>
              <a:defRPr sz="1867" b="0" i="0">
                <a:latin typeface="TheSans UHH" panose="020B0502050302020203" pitchFamily="34" charset="0"/>
              </a:defRPr>
            </a:lvl1pPr>
          </a:lstStyle>
          <a:p>
            <a:r>
              <a:rPr lang="de-DE" dirty="0"/>
              <a:t>Bild einfügen und mit Alternativtext versehen</a:t>
            </a:r>
          </a:p>
        </p:txBody>
      </p:sp>
      <p:sp>
        <p:nvSpPr>
          <p:cNvPr id="11" name="Textplatzhalter 9"/>
          <p:cNvSpPr>
            <a:spLocks noGrp="1"/>
          </p:cNvSpPr>
          <p:nvPr>
            <p:ph type="body" sz="quarter" idx="14"/>
          </p:nvPr>
        </p:nvSpPr>
        <p:spPr>
          <a:xfrm>
            <a:off x="6103247"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Calibri"/>
              </a:defRPr>
            </a:lvl2pPr>
            <a:lvl3pPr>
              <a:defRPr sz="3467">
                <a:latin typeface="Calibri"/>
              </a:defRPr>
            </a:lvl3pPr>
            <a:lvl4pPr>
              <a:defRPr sz="3467">
                <a:latin typeface="Calibri"/>
              </a:defRPr>
            </a:lvl4pPr>
            <a:lvl5pPr>
              <a:defRPr sz="3467">
                <a:latin typeface="Calibri"/>
              </a:defRPr>
            </a:lvl5pPr>
          </a:lstStyle>
          <a:p>
            <a:pPr lvl="0"/>
            <a:r>
              <a:rPr lang="de-DE" dirty="0"/>
              <a:t>Mastertextformat bearbeiten</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Foliennummernplatzhalter 4">
            <a:extLst>
              <a:ext uri="{FF2B5EF4-FFF2-40B4-BE49-F238E27FC236}">
                <a16:creationId xmlns:a16="http://schemas.microsoft.com/office/drawing/2014/main" id="{9D0A6D2E-ADFC-2943-8255-0F520D9F3239}"/>
              </a:ext>
            </a:extLst>
          </p:cNvPr>
          <p:cNvSpPr>
            <a:spLocks noGrp="1"/>
          </p:cNvSpPr>
          <p:nvPr>
            <p:ph type="sldNum" sz="quarter" idx="18"/>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0811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a:cxnSpLocks/>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86359" y="2372883"/>
            <a:ext cx="11378260"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Calibri"/>
              </a:defRPr>
            </a:lvl2pPr>
            <a:lvl3pPr>
              <a:defRPr sz="3467">
                <a:latin typeface="Calibri"/>
              </a:defRPr>
            </a:lvl3pPr>
            <a:lvl4pPr>
              <a:defRPr sz="3467">
                <a:latin typeface="Calibri"/>
              </a:defRPr>
            </a:lvl4pPr>
            <a:lvl5pPr>
              <a:defRPr sz="3467">
                <a:latin typeface="Calibri"/>
              </a:defRPr>
            </a:lvl5pPr>
          </a:lstStyle>
          <a:p>
            <a:pPr lvl="0"/>
            <a:r>
              <a:rPr lang="de-DE" dirty="0"/>
              <a:t>Mastertextformat bearbeiten</a:t>
            </a:r>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fld id="{3E01A2B2-10AD-754B-9B4C-E5B6FED423D0}" type="slidenum">
              <a:rPr lang="de-DE" smtClean="0"/>
              <a:pPr/>
              <a:t>‹Nr.›</a:t>
            </a:fld>
            <a:endParaRPr lang="de-DE" dirty="0"/>
          </a:p>
        </p:txBody>
      </p:sp>
    </p:spTree>
    <p:extLst>
      <p:ext uri="{BB962C8B-B14F-4D97-AF65-F5344CB8AC3E}">
        <p14:creationId xmlns:p14="http://schemas.microsoft.com/office/powerpoint/2010/main" val="2623000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e_Headline_Text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A9A02BB1-54BA-0044-B44B-AFBD148F7964}"/>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5563200" cy="3839535"/>
          </a:xfrm>
          <a:prstGeom prst="rect">
            <a:avLst/>
          </a:prstGeom>
        </p:spPr>
        <p:txBody>
          <a:bodyPr vert="horz"/>
          <a:lstStyle>
            <a:lvl1pPr marL="0" indent="0">
              <a:spcBef>
                <a:spcPts val="1933"/>
              </a:spcBef>
              <a:buClr>
                <a:schemeClr val="accent1"/>
              </a:buClr>
              <a:buFont typeface="Wingdings" charset="2"/>
              <a:buNone/>
              <a:defRPr sz="2667">
                <a:solidFill>
                  <a:srgbClr val="3B515B"/>
                </a:solidFill>
                <a:latin typeface="TheSans UHH" panose="020B0502050302020203" pitchFamily="34" charset="0"/>
                <a:cs typeface="TheSans UHH" panose="020B0502050302020203" pitchFamily="34" charset="0"/>
              </a:defRPr>
            </a:lvl1pPr>
            <a:lvl2pPr marL="239994" indent="0">
              <a:buClr>
                <a:schemeClr val="tx1"/>
              </a:buClr>
              <a:buFont typeface="Wingdings" charset="2"/>
              <a:buNone/>
              <a:defRPr sz="2667">
                <a:solidFill>
                  <a:srgbClr val="3B515B"/>
                </a:solidFill>
                <a:latin typeface="TheSans UHH Regular"/>
                <a:cs typeface="TheSans UHH Regular"/>
              </a:defRPr>
            </a:lvl2pPr>
            <a:lvl3pPr marL="479988" indent="0">
              <a:buClr>
                <a:schemeClr val="bg2"/>
              </a:buClr>
              <a:buFont typeface="Wingdings" charset="2"/>
              <a:buNone/>
              <a:defRPr sz="2667">
                <a:solidFill>
                  <a:srgbClr val="3B515B"/>
                </a:solidFill>
                <a:latin typeface="TheSans UHH Regular"/>
                <a:cs typeface="TheSans UHH Regular"/>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p:txBody>
      </p:sp>
      <p:sp>
        <p:nvSpPr>
          <p:cNvPr id="14" name="Textplatzhalter 3"/>
          <p:cNvSpPr>
            <a:spLocks noGrp="1"/>
          </p:cNvSpPr>
          <p:nvPr>
            <p:ph type="body" sz="quarter" idx="17"/>
          </p:nvPr>
        </p:nvSpPr>
        <p:spPr>
          <a:xfrm>
            <a:off x="6101417" y="2372883"/>
            <a:ext cx="5563200" cy="3839535"/>
          </a:xfrm>
          <a:prstGeom prst="rect">
            <a:avLst/>
          </a:prstGeom>
        </p:spPr>
        <p:txBody>
          <a:bodyPr vert="horz"/>
          <a:lstStyle>
            <a:lvl1pPr marL="239994" indent="-239994">
              <a:spcBef>
                <a:spcPts val="1933"/>
              </a:spcBef>
              <a:buClr>
                <a:schemeClr val="accent2"/>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5" name="Foliennummernplatzhalter 4">
            <a:extLst>
              <a:ext uri="{FF2B5EF4-FFF2-40B4-BE49-F238E27FC236}">
                <a16:creationId xmlns:a16="http://schemas.microsoft.com/office/drawing/2014/main" id="{E279428B-5977-E14F-9476-AE9828EFFDFE}"/>
              </a:ext>
            </a:extLst>
          </p:cNvPr>
          <p:cNvSpPr>
            <a:spLocks noGrp="1"/>
          </p:cNvSpPr>
          <p:nvPr>
            <p:ph type="sldNum" sz="quarter" idx="20"/>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640759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b_Headline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2185142B-85C3-B845-BE6A-A2B184C3456C}"/>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11378868" cy="3839535"/>
          </a:xfrm>
          <a:prstGeom prst="rect">
            <a:avLst/>
          </a:prstGeom>
        </p:spPr>
        <p:txBody>
          <a:bodyPr vert="horz"/>
          <a:lstStyle>
            <a:lvl1pPr marL="239994" indent="-239994">
              <a:spcBef>
                <a:spcPts val="1933"/>
              </a:spcBef>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3B10F18-E336-5F4B-B287-AFBD8386C6AA}"/>
              </a:ext>
            </a:extLst>
          </p:cNvPr>
          <p:cNvSpPr>
            <a:spLocks noGrp="1"/>
          </p:cNvSpPr>
          <p:nvPr>
            <p:ph type="dt" sz="half" idx="17"/>
          </p:nvPr>
        </p:nvSpPr>
        <p:spPr/>
        <p:txBody>
          <a:bodyPr/>
          <a:lstStyle/>
          <a:p>
            <a:fld id="{A63E5940-034A-194C-AEC2-CFB86198616E}" type="datetime1">
              <a:rPr lang="de-DE" smtClean="0"/>
              <a:pPr/>
              <a:t>11.02.2022</a:t>
            </a:fld>
            <a:endParaRPr lang="de-DE"/>
          </a:p>
        </p:txBody>
      </p:sp>
      <p:sp>
        <p:nvSpPr>
          <p:cNvPr id="5" name="Foliennummernplatzhalter 4">
            <a:extLst>
              <a:ext uri="{FF2B5EF4-FFF2-40B4-BE49-F238E27FC236}">
                <a16:creationId xmlns:a16="http://schemas.microsoft.com/office/drawing/2014/main" id="{E9B799CB-85F9-3B41-BD6A-AE3965D5F367}"/>
              </a:ext>
            </a:extLst>
          </p:cNvPr>
          <p:cNvSpPr>
            <a:spLocks noGrp="1"/>
          </p:cNvSpPr>
          <p:nvPr>
            <p:ph type="sldNum" sz="quarter" idx="19"/>
          </p:nvPr>
        </p:nvSpPr>
        <p:spPr>
          <a:xfrm>
            <a:off x="8817600" y="6356351"/>
            <a:ext cx="2844800" cy="365125"/>
          </a:xfrm>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261311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_Leerseite_unsichtbare_Headline">
    <p:spTree>
      <p:nvGrpSpPr>
        <p:cNvPr id="1" name=""/>
        <p:cNvGrpSpPr/>
        <p:nvPr/>
      </p:nvGrpSpPr>
      <p:grpSpPr>
        <a:xfrm>
          <a:off x="0" y="0"/>
          <a:ext cx="0" cy="0"/>
          <a:chOff x="0" y="0"/>
          <a:chExt cx="0" cy="0"/>
        </a:xfrm>
      </p:grpSpPr>
      <p:sp>
        <p:nvSpPr>
          <p:cNvPr id="7" name="Titel 1" hidden="1">
            <a:extLst>
              <a:ext uri="{FF2B5EF4-FFF2-40B4-BE49-F238E27FC236}">
                <a16:creationId xmlns:a16="http://schemas.microsoft.com/office/drawing/2014/main" id="{CBFE5B7B-3B95-C043-BB34-2A277601CB10}"/>
              </a:ext>
            </a:extLst>
          </p:cNvPr>
          <p:cNvSpPr>
            <a:spLocks noGrp="1"/>
          </p:cNvSpPr>
          <p:nvPr>
            <p:ph type="title" hasCustomPrompt="1"/>
          </p:nvPr>
        </p:nvSpPr>
        <p:spPr>
          <a:xfrm>
            <a:off x="286358" y="1604797"/>
            <a:ext cx="11378260" cy="671843"/>
          </a:xfrm>
          <a:prstGeom prst="rect">
            <a:avLst/>
          </a:prstGeom>
        </p:spPr>
        <p:txBody>
          <a:bodyPr/>
          <a:lstStyle>
            <a:lvl1pPr algn="l">
              <a:defRPr sz="3467" b="1" i="0">
                <a:solidFill>
                  <a:schemeClr val="tx1"/>
                </a:solidFill>
                <a:latin typeface="TheSans UHH" panose="020B0502050302020203" pitchFamily="34" charset="77"/>
                <a:cs typeface="TheSans UHH" panose="020B0502050302020203" pitchFamily="34" charset="77"/>
              </a:defRPr>
            </a:lvl1pPr>
          </a:lstStyle>
          <a:p>
            <a:r>
              <a:rPr lang="de-DE" dirty="0"/>
              <a:t>Hier steht die Folien-Überschrift</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42BD08BA-13EA-E54B-84CB-D68FE554512F}"/>
              </a:ext>
            </a:extLst>
          </p:cNvPr>
          <p:cNvSpPr>
            <a:spLocks noGrp="1"/>
          </p:cNvSpPr>
          <p:nvPr>
            <p:ph type="dt" sz="half" idx="10"/>
          </p:nvPr>
        </p:nvSpPr>
        <p:spPr/>
        <p:txBody>
          <a:bodyPr/>
          <a:lstStyle/>
          <a:p>
            <a:fld id="{A63E5940-034A-194C-AEC2-CFB86198616E}" type="datetime1">
              <a:rPr lang="de-DE" smtClean="0"/>
              <a:pPr/>
              <a:t>11.02.2022</a:t>
            </a:fld>
            <a:endParaRPr lang="de-DE"/>
          </a:p>
        </p:txBody>
      </p:sp>
      <p:sp>
        <p:nvSpPr>
          <p:cNvPr id="4" name="Foliennummernplatzhalter 3">
            <a:extLst>
              <a:ext uri="{FF2B5EF4-FFF2-40B4-BE49-F238E27FC236}">
                <a16:creationId xmlns:a16="http://schemas.microsoft.com/office/drawing/2014/main" id="{406C2600-20BB-F048-B90E-34135BB72B26}"/>
              </a:ext>
            </a:extLst>
          </p:cNvPr>
          <p:cNvSpPr>
            <a:spLocks noGrp="1"/>
          </p:cNvSpPr>
          <p:nvPr>
            <p:ph type="sldNum" sz="quarter" idx="12"/>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50539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806AE9A-130B-41A6-883E-8C21CD1414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itelplatzhalter 3">
            <a:extLst>
              <a:ext uri="{FF2B5EF4-FFF2-40B4-BE49-F238E27FC236}">
                <a16:creationId xmlns:a16="http://schemas.microsoft.com/office/drawing/2014/main" id="{AD65C27A-9C7E-4AB3-80B1-E1207F8FD9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a:t>
            </a:r>
            <a:br>
              <a:rPr lang="de-DE" dirty="0"/>
            </a:br>
            <a:r>
              <a:rPr lang="de-DE" sz="2600" b="0" dirty="0"/>
              <a:t>Untertitel</a:t>
            </a:r>
            <a:endParaRPr lang="de-DE" dirty="0"/>
          </a:p>
        </p:txBody>
      </p:sp>
      <p:sp>
        <p:nvSpPr>
          <p:cNvPr id="10" name="Datumsplatzhalter 3">
            <a:extLst>
              <a:ext uri="{FF2B5EF4-FFF2-40B4-BE49-F238E27FC236}">
                <a16:creationId xmlns:a16="http://schemas.microsoft.com/office/drawing/2014/main" id="{041416A4-E098-490E-ACDB-0686141C003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fld id="{8CB6BCFD-A092-491B-B2F6-89B0E186717E}" type="datetime1">
              <a:rPr lang="de-DE" smtClean="0"/>
              <a:t>11.02.2022</a:t>
            </a:fld>
            <a:endParaRPr lang="de-DE" dirty="0"/>
          </a:p>
        </p:txBody>
      </p:sp>
      <p:sp>
        <p:nvSpPr>
          <p:cNvPr id="11" name="Fußzeilenplatzhalter 4">
            <a:extLst>
              <a:ext uri="{FF2B5EF4-FFF2-40B4-BE49-F238E27FC236}">
                <a16:creationId xmlns:a16="http://schemas.microsoft.com/office/drawing/2014/main" id="{A6959BF8-83D7-45C3-8C57-AD6C886C78D7}"/>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2" name="Foliennummernplatzhalter 5">
            <a:extLst>
              <a:ext uri="{FF2B5EF4-FFF2-40B4-BE49-F238E27FC236}">
                <a16:creationId xmlns:a16="http://schemas.microsoft.com/office/drawing/2014/main" id="{4FC08021-0A47-4643-A198-070D26E3F77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137403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9" r:id="rId6"/>
    <p:sldLayoutId id="2147483661" r:id="rId7"/>
    <p:sldLayoutId id="2147483662" r:id="rId8"/>
    <p:sldLayoutId id="2147483663" r:id="rId9"/>
    <p:sldLayoutId id="2147483664" r:id="rId10"/>
    <p:sldLayoutId id="2147483665" r:id="rId11"/>
  </p:sldLayoutIdLst>
  <p:hf hd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ink.springer.com/book/10.1007/978-3-030-85436-2" TargetMode="External"/><Relationship Id="rId2" Type="http://schemas.openxmlformats.org/officeDocument/2006/relationships/hyperlink" Target="https://link.springer.com/book/10.1007/978-3-642-30048-6" TargetMode="External"/><Relationship Id="rId1" Type="http://schemas.openxmlformats.org/officeDocument/2006/relationships/slideLayout" Target="../slideLayouts/slideLayout4.xml"/><Relationship Id="rId4" Type="http://schemas.openxmlformats.org/officeDocument/2006/relationships/hyperlink" Target="https://www.amazon.com/-/de/dp/3030854353/"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en.wikipedia.org/wiki/Victor_of_Aveyron" TargetMode="External"/><Relationship Id="rId2" Type="http://schemas.openxmlformats.org/officeDocument/2006/relationships/hyperlink" Target="http://www.amazon.com/Gods-Choice-Fundamentalist-Christian-School/dp/0226661997"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jpeg"/><Relationship Id="rId7" Type="http://schemas.microsoft.com/office/2007/relationships/hdphoto" Target="../media/hdphoto1.wdp"/><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doi.org/10.3127/ajis.v24i0.2045" TargetMode="External"/><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qual.auckland.ac.nz/" TargetMode="External"/><Relationship Id="rId2" Type="http://schemas.openxmlformats.org/officeDocument/2006/relationships/hyperlink" Target="https://is.theorizeit.org/wiki/Main_Page" TargetMode="External"/><Relationship Id="rId1" Type="http://schemas.openxmlformats.org/officeDocument/2006/relationships/slideLayout" Target="../slideLayouts/slideLayout2.xml"/><Relationship Id="rId5" Type="http://schemas.openxmlformats.org/officeDocument/2006/relationships/hyperlink" Target="http://desrist.org/design-research-in-information-systems/" TargetMode="External"/><Relationship Id="rId4" Type="http://schemas.openxmlformats.org/officeDocument/2006/relationships/hyperlink" Target="http://www.janrecker.com/quantitative-research-in-information-systems/" TargetMode="External"/></Relationships>
</file>

<file path=ppt/slides/_rels/slide60.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1.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331442-CFE4-47B1-91B8-8D74A69B650C}"/>
              </a:ext>
            </a:extLst>
          </p:cNvPr>
          <p:cNvSpPr>
            <a:spLocks noGrp="1"/>
          </p:cNvSpPr>
          <p:nvPr>
            <p:ph type="ctrTitle"/>
          </p:nvPr>
        </p:nvSpPr>
        <p:spPr>
          <a:xfrm>
            <a:off x="1861299" y="1940626"/>
            <a:ext cx="10044068" cy="2108860"/>
          </a:xfrm>
        </p:spPr>
        <p:txBody>
          <a:bodyPr>
            <a:normAutofit fontScale="90000"/>
          </a:bodyPr>
          <a:lstStyle/>
          <a:p>
            <a:r>
              <a:rPr lang="en-US" dirty="0"/>
              <a:t>Scientific Research in Information Systems: A Beginner’s Guide (2</a:t>
            </a:r>
            <a:r>
              <a:rPr lang="en-US" baseline="30000" dirty="0"/>
              <a:t>nd</a:t>
            </a:r>
            <a:r>
              <a:rPr lang="en-US" dirty="0"/>
              <a:t> edition)</a:t>
            </a:r>
            <a:endParaRPr lang="de-DE" dirty="0"/>
          </a:p>
        </p:txBody>
      </p:sp>
      <p:sp>
        <p:nvSpPr>
          <p:cNvPr id="3" name="Untertitel 2">
            <a:extLst>
              <a:ext uri="{FF2B5EF4-FFF2-40B4-BE49-F238E27FC236}">
                <a16:creationId xmlns:a16="http://schemas.microsoft.com/office/drawing/2014/main" id="{FD3AB066-3B35-47B7-A101-6B7712F65F38}"/>
              </a:ext>
            </a:extLst>
          </p:cNvPr>
          <p:cNvSpPr>
            <a:spLocks noGrp="1"/>
          </p:cNvSpPr>
          <p:nvPr>
            <p:ph type="subTitle" idx="1"/>
          </p:nvPr>
        </p:nvSpPr>
        <p:spPr/>
        <p:txBody>
          <a:bodyPr/>
          <a:lstStyle/>
          <a:p>
            <a:r>
              <a:rPr lang="en-US" dirty="0"/>
              <a:t>Created by </a:t>
            </a:r>
            <a:r>
              <a:rPr lang="en-US" i="1"/>
              <a:t>Professor Jan </a:t>
            </a:r>
            <a:r>
              <a:rPr lang="en-US" i="1" dirty="0"/>
              <a:t>Recker</a:t>
            </a:r>
          </a:p>
        </p:txBody>
      </p:sp>
      <p:sp>
        <p:nvSpPr>
          <p:cNvPr id="4" name="Datumsplatzhalter 3">
            <a:extLst>
              <a:ext uri="{FF2B5EF4-FFF2-40B4-BE49-F238E27FC236}">
                <a16:creationId xmlns:a16="http://schemas.microsoft.com/office/drawing/2014/main" id="{87CA6CE6-7EB3-48D4-B3F8-4BA802F6A0F0}"/>
              </a:ext>
            </a:extLst>
          </p:cNvPr>
          <p:cNvSpPr>
            <a:spLocks noGrp="1"/>
          </p:cNvSpPr>
          <p:nvPr>
            <p:ph type="dt" sz="half" idx="2"/>
          </p:nvPr>
        </p:nvSpPr>
        <p:spPr>
          <a:xfrm>
            <a:off x="241299" y="6492875"/>
            <a:ext cx="1620000" cy="228600"/>
          </a:xfrm>
        </p:spPr>
        <p:txBody>
          <a:bodyPr/>
          <a:lstStyle/>
          <a:p>
            <a:endParaRPr lang="de-DE" dirty="0"/>
          </a:p>
        </p:txBody>
      </p:sp>
      <p:sp>
        <p:nvSpPr>
          <p:cNvPr id="5" name="Fußzeilenplatzhalter 4">
            <a:extLst>
              <a:ext uri="{FF2B5EF4-FFF2-40B4-BE49-F238E27FC236}">
                <a16:creationId xmlns:a16="http://schemas.microsoft.com/office/drawing/2014/main" id="{57658F07-E809-41AA-A314-CF0D7D69B55A}"/>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ED2B1FAF-A463-4D8B-80A2-C431F0EFB2D9}"/>
              </a:ext>
            </a:extLst>
          </p:cNvPr>
          <p:cNvSpPr>
            <a:spLocks noGrp="1"/>
          </p:cNvSpPr>
          <p:nvPr>
            <p:ph type="sldNum" sz="quarter" idx="4"/>
          </p:nvPr>
        </p:nvSpPr>
        <p:spPr/>
        <p:txBody>
          <a:bodyPr/>
          <a:lstStyle/>
          <a:p>
            <a:fld id="{48195EE2-BBDB-4836-A200-C62792C76FA9}" type="slidenum">
              <a:rPr lang="de-DE" smtClean="0"/>
              <a:pPr/>
              <a:t>1</a:t>
            </a:fld>
            <a:endParaRPr lang="de-DE" dirty="0"/>
          </a:p>
        </p:txBody>
      </p:sp>
      <p:sp>
        <p:nvSpPr>
          <p:cNvPr id="7" name="Inhaltsplatzhalter 6">
            <a:extLst>
              <a:ext uri="{FF2B5EF4-FFF2-40B4-BE49-F238E27FC236}">
                <a16:creationId xmlns:a16="http://schemas.microsoft.com/office/drawing/2014/main" id="{6CF93B89-3258-4F48-99B9-07283E126406}"/>
              </a:ext>
            </a:extLst>
          </p:cNvPr>
          <p:cNvSpPr>
            <a:spLocks noGrp="1"/>
          </p:cNvSpPr>
          <p:nvPr>
            <p:ph sz="quarter" idx="10"/>
          </p:nvPr>
        </p:nvSpPr>
        <p:spPr/>
        <p:txBody>
          <a:bodyPr/>
          <a:lstStyle/>
          <a:p>
            <a:pPr marL="0" indent="0">
              <a:buNone/>
            </a:pPr>
            <a:r>
              <a:rPr lang="de-DE" dirty="0"/>
              <a:t>Teaching Materials</a:t>
            </a:r>
          </a:p>
        </p:txBody>
      </p:sp>
    </p:spTree>
    <p:extLst>
      <p:ext uri="{BB962C8B-B14F-4D97-AF65-F5344CB8AC3E}">
        <p14:creationId xmlns:p14="http://schemas.microsoft.com/office/powerpoint/2010/main" val="90989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054891B-BDC4-4243-991E-A0E2A2D022B2}"/>
              </a:ext>
            </a:extLst>
          </p:cNvPr>
          <p:cNvSpPr>
            <a:spLocks noGrp="1"/>
          </p:cNvSpPr>
          <p:nvPr>
            <p:ph type="title"/>
          </p:nvPr>
        </p:nvSpPr>
        <p:spPr/>
        <p:txBody>
          <a:bodyPr vert="horz" lIns="91440" tIns="45720" rIns="91440" bIns="45720" rtlCol="0" anchor="ctr">
            <a:normAutofit/>
          </a:bodyPr>
          <a:lstStyle/>
          <a:p>
            <a:r>
              <a:rPr lang="en-US" b="1" dirty="0"/>
              <a:t>Copyright Notice &amp; Citation</a:t>
            </a:r>
            <a:endParaRPr lang="en-US" sz="2600" b="1" dirty="0"/>
          </a:p>
        </p:txBody>
      </p:sp>
      <p:sp>
        <p:nvSpPr>
          <p:cNvPr id="7" name="Textplatzhalter 6">
            <a:extLst>
              <a:ext uri="{FF2B5EF4-FFF2-40B4-BE49-F238E27FC236}">
                <a16:creationId xmlns:a16="http://schemas.microsoft.com/office/drawing/2014/main" id="{40566284-E9C2-4251-AC7C-4137EF005019}"/>
              </a:ext>
            </a:extLst>
          </p:cNvPr>
          <p:cNvSpPr>
            <a:spLocks noGrp="1"/>
          </p:cNvSpPr>
          <p:nvPr>
            <p:ph type="body" idx="1"/>
          </p:nvPr>
        </p:nvSpPr>
        <p:spPr>
          <a:xfrm>
            <a:off x="831850" y="3986411"/>
            <a:ext cx="10515600" cy="2353834"/>
          </a:xfrm>
        </p:spPr>
        <p:txBody>
          <a:bodyPr>
            <a:normAutofit fontScale="70000" lnSpcReduction="20000"/>
          </a:bodyPr>
          <a:lstStyle/>
          <a:p>
            <a:pPr algn="ctr"/>
            <a:r>
              <a:rPr lang="en-US" sz="2800" b="1" dirty="0">
                <a:solidFill>
                  <a:schemeClr val="bg1">
                    <a:lumMod val="50000"/>
                  </a:schemeClr>
                </a:solidFill>
              </a:rPr>
              <a:t>© Copyright 2021 Jan Recker. All Rights Reserved.</a:t>
            </a:r>
          </a:p>
          <a:p>
            <a:pPr algn="ctr"/>
            <a:endParaRPr lang="en-US" sz="2800" b="1" dirty="0">
              <a:solidFill>
                <a:schemeClr val="bg1">
                  <a:lumMod val="50000"/>
                </a:schemeClr>
              </a:solidFill>
            </a:endParaRPr>
          </a:p>
          <a:p>
            <a:pPr algn="ctr">
              <a:lnSpc>
                <a:spcPct val="120000"/>
              </a:lnSpc>
            </a:pPr>
            <a:r>
              <a:rPr lang="en-US" sz="2800" b="1" dirty="0">
                <a:solidFill>
                  <a:schemeClr val="bg1">
                    <a:lumMod val="50000"/>
                  </a:schemeClr>
                </a:solidFill>
              </a:rPr>
              <a:t>Recker, J. (2021): </a:t>
            </a:r>
            <a:r>
              <a:rPr lang="en-US" sz="2800" b="1" i="1" dirty="0">
                <a:solidFill>
                  <a:schemeClr val="bg1">
                    <a:lumMod val="50000"/>
                  </a:schemeClr>
                </a:solidFill>
                <a:hlinkClick r:id="rId2"/>
              </a:rPr>
              <a:t>Scientific Research in Information Systems: A Beginner’s Guide</a:t>
            </a:r>
            <a:r>
              <a:rPr lang="en-US" sz="2800" b="1" dirty="0">
                <a:solidFill>
                  <a:schemeClr val="bg1">
                    <a:lumMod val="50000"/>
                  </a:schemeClr>
                </a:solidFill>
              </a:rPr>
              <a:t>.</a:t>
            </a:r>
            <a:br>
              <a:rPr lang="en-US" sz="2800" b="1" dirty="0">
                <a:solidFill>
                  <a:schemeClr val="bg1">
                    <a:lumMod val="50000"/>
                  </a:schemeClr>
                </a:solidFill>
              </a:rPr>
            </a:br>
            <a:r>
              <a:rPr lang="en-US" sz="2800" b="1" dirty="0">
                <a:solidFill>
                  <a:schemeClr val="bg1">
                    <a:lumMod val="50000"/>
                  </a:schemeClr>
                </a:solidFill>
              </a:rPr>
              <a:t>2</a:t>
            </a:r>
            <a:r>
              <a:rPr lang="en-US" sz="2800" b="1" baseline="30000" dirty="0">
                <a:solidFill>
                  <a:schemeClr val="bg1">
                    <a:lumMod val="50000"/>
                  </a:schemeClr>
                </a:solidFill>
              </a:rPr>
              <a:t>nd</a:t>
            </a:r>
            <a:r>
              <a:rPr lang="en-US" sz="2800" b="1" dirty="0">
                <a:solidFill>
                  <a:schemeClr val="bg1">
                    <a:lumMod val="50000"/>
                  </a:schemeClr>
                </a:solidFill>
              </a:rPr>
              <a:t> edition, Springer.</a:t>
            </a:r>
          </a:p>
          <a:p>
            <a:pPr algn="ctr">
              <a:lnSpc>
                <a:spcPct val="120000"/>
              </a:lnSpc>
            </a:pPr>
            <a:endParaRPr lang="en-US" sz="2800" b="1" dirty="0">
              <a:solidFill>
                <a:schemeClr val="bg1">
                  <a:lumMod val="50000"/>
                </a:schemeClr>
              </a:solidFill>
            </a:endParaRPr>
          </a:p>
          <a:p>
            <a:pPr algn="ctr">
              <a:lnSpc>
                <a:spcPct val="120000"/>
              </a:lnSpc>
            </a:pPr>
            <a:r>
              <a:rPr lang="de-DE" sz="2700" dirty="0" err="1"/>
              <a:t>Available</a:t>
            </a:r>
            <a:r>
              <a:rPr lang="de-DE" sz="2700" dirty="0"/>
              <a:t> at </a:t>
            </a:r>
            <a:r>
              <a:rPr lang="de-DE" sz="2700" dirty="0">
                <a:hlinkClick r:id="rId3"/>
              </a:rPr>
              <a:t>Springer</a:t>
            </a:r>
            <a:r>
              <a:rPr lang="de-DE" sz="2700" dirty="0"/>
              <a:t>, </a:t>
            </a:r>
            <a:r>
              <a:rPr lang="de-DE" sz="2700" dirty="0">
                <a:hlinkClick r:id="rId4"/>
              </a:rPr>
              <a:t>Amazon</a:t>
            </a:r>
            <a:r>
              <a:rPr lang="de-DE" sz="2700" dirty="0"/>
              <a:t>, and </a:t>
            </a:r>
            <a:r>
              <a:rPr lang="de-DE" sz="2700" dirty="0" err="1"/>
              <a:t>other</a:t>
            </a:r>
            <a:r>
              <a:rPr lang="de-DE" sz="2700" dirty="0"/>
              <a:t> </a:t>
            </a:r>
            <a:r>
              <a:rPr lang="de-DE" sz="2700" dirty="0" err="1"/>
              <a:t>booksellers</a:t>
            </a:r>
            <a:endParaRPr lang="de-DE" sz="2700" dirty="0"/>
          </a:p>
          <a:p>
            <a:pPr algn="ctr">
              <a:lnSpc>
                <a:spcPct val="120000"/>
              </a:lnSpc>
            </a:pPr>
            <a:endParaRPr lang="de-DE" sz="2800" b="1" dirty="0">
              <a:solidFill>
                <a:schemeClr val="bg1">
                  <a:lumMod val="50000"/>
                </a:schemeClr>
              </a:solidFill>
            </a:endParaRPr>
          </a:p>
        </p:txBody>
      </p:sp>
      <p:sp>
        <p:nvSpPr>
          <p:cNvPr id="5" name="Fußzeilenplatzhalter 4">
            <a:extLst>
              <a:ext uri="{FF2B5EF4-FFF2-40B4-BE49-F238E27FC236}">
                <a16:creationId xmlns:a16="http://schemas.microsoft.com/office/drawing/2014/main" id="{3327DCB6-D60F-46C6-90C3-E5DA733EA540}"/>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420AF921-1183-42D1-A78F-43D0EBF7366A}"/>
              </a:ext>
            </a:extLst>
          </p:cNvPr>
          <p:cNvSpPr>
            <a:spLocks noGrp="1"/>
          </p:cNvSpPr>
          <p:nvPr>
            <p:ph type="sldNum" sz="quarter" idx="4"/>
          </p:nvPr>
        </p:nvSpPr>
        <p:spPr/>
        <p:txBody>
          <a:bodyPr/>
          <a:lstStyle/>
          <a:p>
            <a:fld id="{48195EE2-BBDB-4836-A200-C62792C76FA9}" type="slidenum">
              <a:rPr lang="de-DE" smtClean="0"/>
              <a:pPr/>
              <a:t>2</a:t>
            </a:fld>
            <a:endParaRPr lang="de-DE" dirty="0"/>
          </a:p>
        </p:txBody>
      </p:sp>
    </p:spTree>
    <p:extLst>
      <p:ext uri="{BB962C8B-B14F-4D97-AF65-F5344CB8AC3E}">
        <p14:creationId xmlns:p14="http://schemas.microsoft.com/office/powerpoint/2010/main" val="25581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2A82D528-8DEF-405C-A101-0A65131693B0}"/>
              </a:ext>
            </a:extLst>
          </p:cNvPr>
          <p:cNvGraphicFramePr>
            <a:graphicFrameLocks noChangeAspect="1"/>
          </p:cNvGraphicFramePr>
          <p:nvPr>
            <p:custDataLst>
              <p:tags r:id="rId2"/>
            </p:custDataLst>
            <p:extLst>
              <p:ext uri="{D42A27DB-BD31-4B8C-83A1-F6EECF244321}">
                <p14:modId xmlns:p14="http://schemas.microsoft.com/office/powerpoint/2010/main" val="1345942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78" name="think-cell Folie" r:id="rId4" imgW="501" imgH="502" progId="TCLayout.ActiveDocument.1">
                  <p:embed/>
                </p:oleObj>
              </mc:Choice>
              <mc:Fallback>
                <p:oleObj name="think-cell Folie" r:id="rId4" imgW="501" imgH="502"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11" name="Inhaltsplatzhalter 10">
            <a:extLst>
              <a:ext uri="{FF2B5EF4-FFF2-40B4-BE49-F238E27FC236}">
                <a16:creationId xmlns:a16="http://schemas.microsoft.com/office/drawing/2014/main" id="{E8F4A750-3A5B-4565-938F-2DA36CB53B7B}"/>
              </a:ext>
            </a:extLst>
          </p:cNvPr>
          <p:cNvGraphicFramePr>
            <a:graphicFrameLocks noGrp="1"/>
          </p:cNvGraphicFramePr>
          <p:nvPr>
            <p:ph sz="quarter" idx="11"/>
            <p:extLst>
              <p:ext uri="{D42A27DB-BD31-4B8C-83A1-F6EECF244321}">
                <p14:modId xmlns:p14="http://schemas.microsoft.com/office/powerpoint/2010/main" val="4227525378"/>
              </p:ext>
            </p:extLst>
          </p:nvPr>
        </p:nvGraphicFramePr>
        <p:xfrm>
          <a:off x="434180" y="2286000"/>
          <a:ext cx="9281321" cy="1828800"/>
        </p:xfrm>
        <a:graphic>
          <a:graphicData uri="http://schemas.openxmlformats.org/drawingml/2006/table">
            <a:tbl>
              <a:tblPr firstRow="1" bandRow="1">
                <a:tableStyleId>{793D81CF-94F2-401A-BA57-92F5A7B2D0C5}</a:tableStyleId>
              </a:tblPr>
              <a:tblGrid>
                <a:gridCol w="9281321">
                  <a:extLst>
                    <a:ext uri="{9D8B030D-6E8A-4147-A177-3AD203B41FA5}">
                      <a16:colId xmlns:a16="http://schemas.microsoft.com/office/drawing/2014/main" val="2091722056"/>
                    </a:ext>
                  </a:extLst>
                </a:gridCol>
              </a:tblGrid>
              <a:tr h="370840">
                <a:tc>
                  <a:txBody>
                    <a:bodyPr/>
                    <a:lstStyle/>
                    <a:p>
                      <a:pPr algn="ctr"/>
                      <a:r>
                        <a:rPr lang="de-DE" sz="2400" dirty="0">
                          <a:latin typeface="Arial" panose="020B0604020202020204" pitchFamily="34" charset="0"/>
                          <a:cs typeface="Arial" panose="020B0604020202020204" pitchFamily="34" charset="0"/>
                        </a:rPr>
                        <a:t>Content</a:t>
                      </a:r>
                    </a:p>
                  </a:txBody>
                  <a:tcPr marL="103860" marR="103860">
                    <a:lnL w="12700" cap="flat" cmpd="sng" algn="ctr">
                      <a:solidFill>
                        <a:schemeClr val="tx1"/>
                      </a:solidFill>
                      <a:prstDash val="solid"/>
                      <a:round/>
                      <a:headEnd type="none" w="med" len="med"/>
                      <a:tailEnd type="none" w="med" len="med"/>
                    </a:lnL>
                    <a:solidFill>
                      <a:schemeClr val="accent1">
                        <a:lumMod val="50000"/>
                      </a:schemeClr>
                    </a:solidFill>
                  </a:tcPr>
                </a:tc>
                <a:extLst>
                  <a:ext uri="{0D108BD9-81ED-4DB2-BD59-A6C34878D82A}">
                    <a16:rowId xmlns:a16="http://schemas.microsoft.com/office/drawing/2014/main" val="2264063684"/>
                  </a:ext>
                </a:extLst>
              </a:tr>
              <a:tr h="370840">
                <a:tc>
                  <a:txBody>
                    <a:bodyPr/>
                    <a:lstStyle/>
                    <a:p>
                      <a:r>
                        <a:rPr lang="en-US" sz="2400" b="0" dirty="0">
                          <a:latin typeface="Arial" panose="020B0604020202020204" pitchFamily="34" charset="0"/>
                          <a:cs typeface="Arial" panose="020B0604020202020204" pitchFamily="34" charset="0"/>
                        </a:rPr>
                        <a:t>Part 1: Basic Principles of Research</a:t>
                      </a: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4308906"/>
                  </a:ext>
                </a:extLst>
              </a:tr>
              <a:tr h="370840">
                <a:tc>
                  <a:txBody>
                    <a:bodyPr/>
                    <a:lstStyle/>
                    <a:p>
                      <a:r>
                        <a:rPr lang="en-US" sz="2400" b="1" dirty="0">
                          <a:latin typeface="Arial" panose="020B0604020202020204" pitchFamily="34" charset="0"/>
                          <a:cs typeface="Arial" panose="020B0604020202020204" pitchFamily="34" charset="0"/>
                        </a:rPr>
                        <a:t>Part 2: Conducting Research</a:t>
                      </a:r>
                      <a:endParaRPr lang="de-DE" sz="2400" b="1"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32427877"/>
                  </a:ext>
                </a:extLst>
              </a:tr>
              <a:tr h="370840">
                <a:tc>
                  <a:txBody>
                    <a:bodyPr/>
                    <a:lstStyle/>
                    <a:p>
                      <a:r>
                        <a:rPr lang="en-US" sz="2400" dirty="0">
                          <a:latin typeface="Arial" panose="020B0604020202020204" pitchFamily="34" charset="0"/>
                          <a:cs typeface="Arial" panose="020B0604020202020204" pitchFamily="34" charset="0"/>
                        </a:rPr>
                        <a:t>Part 3: Publishing Research</a:t>
                      </a:r>
                      <a:endParaRPr lang="de-DE" sz="2400"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62010622"/>
                  </a:ext>
                </a:extLst>
              </a:tr>
            </a:tbl>
          </a:graphicData>
        </a:graphic>
      </p:graphicFrame>
      <p:sp>
        <p:nvSpPr>
          <p:cNvPr id="6" name="Titel 5">
            <a:extLst>
              <a:ext uri="{FF2B5EF4-FFF2-40B4-BE49-F238E27FC236}">
                <a16:creationId xmlns:a16="http://schemas.microsoft.com/office/drawing/2014/main" id="{C5ACE63C-9179-42A3-B883-06469FB4CC71}"/>
              </a:ext>
            </a:extLst>
          </p:cNvPr>
          <p:cNvSpPr>
            <a:spLocks noGrp="1"/>
          </p:cNvSpPr>
          <p:nvPr>
            <p:ph type="title"/>
          </p:nvPr>
        </p:nvSpPr>
        <p:spPr/>
        <p:txBody>
          <a:bodyPr>
            <a:normAutofit/>
          </a:bodyPr>
          <a:lstStyle/>
          <a:p>
            <a:r>
              <a:rPr lang="en-US" dirty="0"/>
              <a:t>Overview</a:t>
            </a:r>
            <a:endParaRPr lang="en-US" sz="2600" b="0" dirty="0"/>
          </a:p>
        </p:txBody>
      </p:sp>
      <p:sp>
        <p:nvSpPr>
          <p:cNvPr id="3" name="Datumsplatzhalter 2">
            <a:extLst>
              <a:ext uri="{FF2B5EF4-FFF2-40B4-BE49-F238E27FC236}">
                <a16:creationId xmlns:a16="http://schemas.microsoft.com/office/drawing/2014/main" id="{FBF970CA-88BF-4496-8B37-594E70CB9949}"/>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29178B8A-58B0-4AFA-9F83-25B76ECF7027}"/>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5" name="Foliennummernplatzhalter 4">
            <a:extLst>
              <a:ext uri="{FF2B5EF4-FFF2-40B4-BE49-F238E27FC236}">
                <a16:creationId xmlns:a16="http://schemas.microsoft.com/office/drawing/2014/main" id="{F6675F50-DD54-45C5-8DE4-B2072D6E453E}"/>
              </a:ext>
            </a:extLst>
          </p:cNvPr>
          <p:cNvSpPr>
            <a:spLocks noGrp="1"/>
          </p:cNvSpPr>
          <p:nvPr>
            <p:ph type="sldNum" sz="quarter" idx="4"/>
          </p:nvPr>
        </p:nvSpPr>
        <p:spPr/>
        <p:txBody>
          <a:bodyPr/>
          <a:lstStyle/>
          <a:p>
            <a:fld id="{48195EE2-BBDB-4836-A200-C62792C76FA9}" type="slidenum">
              <a:rPr lang="de-DE" smtClean="0"/>
              <a:t>3</a:t>
            </a:fld>
            <a:endParaRPr lang="de-DE" dirty="0"/>
          </a:p>
        </p:txBody>
      </p:sp>
      <p:sp>
        <p:nvSpPr>
          <p:cNvPr id="2" name="Inhaltsplatzhalter 1">
            <a:extLst>
              <a:ext uri="{FF2B5EF4-FFF2-40B4-BE49-F238E27FC236}">
                <a16:creationId xmlns:a16="http://schemas.microsoft.com/office/drawing/2014/main" id="{DA5559FF-30EF-437D-BD7F-043202F3C223}"/>
              </a:ext>
            </a:extLst>
          </p:cNvPr>
          <p:cNvSpPr>
            <a:spLocks noGrp="1"/>
          </p:cNvSpPr>
          <p:nvPr>
            <p:ph sz="quarter" idx="12"/>
          </p:nvPr>
        </p:nvSpPr>
        <p:spPr/>
        <p:txBody>
          <a:bodyPr/>
          <a:lstStyle/>
          <a:p>
            <a:endParaRPr lang="de-DE" dirty="0"/>
          </a:p>
        </p:txBody>
      </p:sp>
    </p:spTree>
    <p:extLst>
      <p:ext uri="{BB962C8B-B14F-4D97-AF65-F5344CB8AC3E}">
        <p14:creationId xmlns:p14="http://schemas.microsoft.com/office/powerpoint/2010/main" val="148424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F363260-0D3C-43F2-94A3-BFDC8B0177FD}"/>
              </a:ext>
            </a:extLst>
          </p:cNvPr>
          <p:cNvGraphicFramePr>
            <a:graphicFrameLocks noChangeAspect="1"/>
          </p:cNvGraphicFramePr>
          <p:nvPr>
            <p:custDataLst>
              <p:tags r:id="rId2"/>
            </p:custDataLst>
            <p:extLst>
              <p:ext uri="{D42A27DB-BD31-4B8C-83A1-F6EECF244321}">
                <p14:modId xmlns:p14="http://schemas.microsoft.com/office/powerpoint/2010/main" val="18904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72" name="think-cell Folie" r:id="rId5" imgW="501" imgH="502" progId="TCLayout.ActiveDocument.1">
                  <p:embed/>
                </p:oleObj>
              </mc:Choice>
              <mc:Fallback>
                <p:oleObj name="think-cell Folie" r:id="rId5" imgW="501" imgH="502"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3F61C6E4-F39F-4352-B15F-5421A7EC760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Titel 5">
            <a:extLst>
              <a:ext uri="{FF2B5EF4-FFF2-40B4-BE49-F238E27FC236}">
                <a16:creationId xmlns:a16="http://schemas.microsoft.com/office/drawing/2014/main" id="{55AAD1A1-FAEC-4B6A-AFCD-91072CCE604B}"/>
              </a:ext>
            </a:extLst>
          </p:cNvPr>
          <p:cNvSpPr>
            <a:spLocks noGrp="1"/>
          </p:cNvSpPr>
          <p:nvPr>
            <p:ph type="title"/>
          </p:nvPr>
        </p:nvSpPr>
        <p:spPr/>
        <p:txBody>
          <a:bodyPr vert="horz" lIns="91440" tIns="45720" rIns="91440" bIns="45720" rtlCol="0" anchor="ctr">
            <a:normAutofit/>
          </a:bodyPr>
          <a:lstStyle/>
          <a:p>
            <a:r>
              <a:rPr lang="en-US" dirty="0"/>
              <a:t>Chapter 3:</a:t>
            </a:r>
            <a:r>
              <a:rPr lang="en-US" b="1" dirty="0"/>
              <a:t/>
            </a:r>
            <a:br>
              <a:rPr lang="en-US" b="1" dirty="0"/>
            </a:br>
            <a:r>
              <a:rPr lang="en-US" b="1" dirty="0"/>
              <a:t>Planning your Research</a:t>
            </a:r>
            <a:endParaRPr lang="en-US" sz="2600" b="1" dirty="0"/>
          </a:p>
        </p:txBody>
      </p:sp>
      <p:sp>
        <p:nvSpPr>
          <p:cNvPr id="8" name="Textplatzhalter 7">
            <a:extLst>
              <a:ext uri="{FF2B5EF4-FFF2-40B4-BE49-F238E27FC236}">
                <a16:creationId xmlns:a16="http://schemas.microsoft.com/office/drawing/2014/main" id="{F9A523CC-A269-4215-8BE8-6433160C3543}"/>
              </a:ext>
            </a:extLst>
          </p:cNvPr>
          <p:cNvSpPr>
            <a:spLocks noGrp="1"/>
          </p:cNvSpPr>
          <p:nvPr>
            <p:ph type="body" idx="1"/>
          </p:nvPr>
        </p:nvSpPr>
        <p:spPr/>
        <p:txBody>
          <a:bodyPr/>
          <a:lstStyle/>
          <a:p>
            <a:endParaRPr lang="de-DE" dirty="0"/>
          </a:p>
        </p:txBody>
      </p:sp>
      <p:sp>
        <p:nvSpPr>
          <p:cNvPr id="2" name="Datumsplatzhalter 1">
            <a:extLst>
              <a:ext uri="{FF2B5EF4-FFF2-40B4-BE49-F238E27FC236}">
                <a16:creationId xmlns:a16="http://schemas.microsoft.com/office/drawing/2014/main" id="{C9E40C0F-C750-4BB2-851F-013D0CC9B49B}"/>
              </a:ext>
            </a:extLst>
          </p:cNvPr>
          <p:cNvSpPr>
            <a:spLocks noGrp="1"/>
          </p:cNvSpPr>
          <p:nvPr>
            <p:ph type="dt" sz="half" idx="2"/>
          </p:nvPr>
        </p:nvSpPr>
        <p:spPr/>
        <p:txBody>
          <a:bodyPr/>
          <a:lstStyle/>
          <a:p>
            <a:endParaRPr lang="de-DE" dirty="0"/>
          </a:p>
        </p:txBody>
      </p:sp>
      <p:sp>
        <p:nvSpPr>
          <p:cNvPr id="4" name="Foliennummernplatzhalter 3">
            <a:extLst>
              <a:ext uri="{FF2B5EF4-FFF2-40B4-BE49-F238E27FC236}">
                <a16:creationId xmlns:a16="http://schemas.microsoft.com/office/drawing/2014/main" id="{E77EBE47-184D-4037-9FEE-48607BE2534F}"/>
              </a:ext>
            </a:extLst>
          </p:cNvPr>
          <p:cNvSpPr>
            <a:spLocks noGrp="1"/>
          </p:cNvSpPr>
          <p:nvPr>
            <p:ph type="sldNum" sz="quarter" idx="4"/>
          </p:nvPr>
        </p:nvSpPr>
        <p:spPr/>
        <p:txBody>
          <a:bodyPr/>
          <a:lstStyle/>
          <a:p>
            <a:fld id="{48195EE2-BBDB-4836-A200-C62792C76FA9}" type="slidenum">
              <a:rPr lang="de-DE" smtClean="0"/>
              <a:pPr/>
              <a:t>4</a:t>
            </a:fld>
            <a:endParaRPr lang="de-DE"/>
          </a:p>
        </p:txBody>
      </p:sp>
    </p:spTree>
    <p:extLst>
      <p:ext uri="{BB962C8B-B14F-4D97-AF65-F5344CB8AC3E}">
        <p14:creationId xmlns:p14="http://schemas.microsoft.com/office/powerpoint/2010/main" val="308680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B9FF0D-801E-4F9B-8D41-F7FF4165D0C1}"/>
              </a:ext>
            </a:extLst>
          </p:cNvPr>
          <p:cNvSpPr>
            <a:spLocks noGrp="1"/>
          </p:cNvSpPr>
          <p:nvPr>
            <p:ph sz="quarter" idx="11"/>
          </p:nvPr>
        </p:nvSpPr>
        <p:spPr/>
        <p:txBody>
          <a:bodyPr>
            <a:normAutofit/>
          </a:bodyPr>
          <a:lstStyle/>
          <a:p>
            <a:r>
              <a:rPr lang="de-DE" dirty="0" err="1"/>
              <a:t>What</a:t>
            </a:r>
            <a:r>
              <a:rPr lang="de-DE" dirty="0"/>
              <a:t> </a:t>
            </a:r>
            <a:r>
              <a:rPr lang="de-DE" dirty="0" err="1"/>
              <a:t>are</a:t>
            </a:r>
            <a:r>
              <a:rPr lang="de-DE" dirty="0"/>
              <a:t> </a:t>
            </a:r>
            <a:r>
              <a:rPr lang="de-DE" dirty="0" err="1"/>
              <a:t>general</a:t>
            </a:r>
            <a:r>
              <a:rPr lang="de-DE" dirty="0"/>
              <a:t> </a:t>
            </a:r>
            <a:r>
              <a:rPr lang="de-DE" dirty="0" err="1"/>
              <a:t>principles</a:t>
            </a:r>
            <a:r>
              <a:rPr lang="de-DE" dirty="0"/>
              <a:t> of </a:t>
            </a:r>
            <a:r>
              <a:rPr lang="de-DE" dirty="0" err="1"/>
              <a:t>science</a:t>
            </a:r>
            <a:r>
              <a:rPr lang="de-DE" dirty="0"/>
              <a:t>?</a:t>
            </a:r>
          </a:p>
          <a:p>
            <a:pPr lvl="1"/>
            <a:r>
              <a:rPr lang="de-DE" dirty="0"/>
              <a:t>Independence</a:t>
            </a:r>
          </a:p>
          <a:p>
            <a:pPr lvl="1"/>
            <a:r>
              <a:rPr lang="de-DE" dirty="0" err="1"/>
              <a:t>Replicability</a:t>
            </a:r>
            <a:endParaRPr lang="de-DE" dirty="0"/>
          </a:p>
          <a:p>
            <a:pPr lvl="1"/>
            <a:r>
              <a:rPr lang="de-DE" dirty="0"/>
              <a:t>Precision</a:t>
            </a:r>
          </a:p>
          <a:p>
            <a:pPr lvl="1"/>
            <a:r>
              <a:rPr lang="de-DE" dirty="0" err="1"/>
              <a:t>Falsification</a:t>
            </a:r>
            <a:endParaRPr lang="de-DE" dirty="0"/>
          </a:p>
          <a:p>
            <a:endParaRPr lang="de-DE" dirty="0"/>
          </a:p>
          <a:p>
            <a:r>
              <a:rPr lang="de-DE" dirty="0" err="1"/>
              <a:t>How</a:t>
            </a:r>
            <a:r>
              <a:rPr lang="de-DE" dirty="0"/>
              <a:t> do </a:t>
            </a:r>
            <a:r>
              <a:rPr lang="de-DE" dirty="0" err="1"/>
              <a:t>we</a:t>
            </a:r>
            <a:r>
              <a:rPr lang="de-DE" dirty="0"/>
              <a:t> </a:t>
            </a:r>
            <a:r>
              <a:rPr lang="de-DE" dirty="0" err="1"/>
              <a:t>construct</a:t>
            </a:r>
            <a:r>
              <a:rPr lang="de-DE" dirty="0"/>
              <a:t> </a:t>
            </a:r>
            <a:r>
              <a:rPr lang="de-DE" dirty="0" err="1"/>
              <a:t>research</a:t>
            </a:r>
            <a:r>
              <a:rPr lang="de-DE" dirty="0"/>
              <a:t> </a:t>
            </a:r>
            <a:r>
              <a:rPr lang="de-DE" dirty="0" err="1"/>
              <a:t>questions</a:t>
            </a:r>
            <a:r>
              <a:rPr lang="de-DE" dirty="0"/>
              <a:t> </a:t>
            </a:r>
            <a:r>
              <a:rPr lang="de-DE" dirty="0" err="1"/>
              <a:t>worth</a:t>
            </a:r>
            <a:r>
              <a:rPr lang="de-DE" dirty="0"/>
              <a:t> </a:t>
            </a:r>
            <a:r>
              <a:rPr lang="de-DE" dirty="0" err="1"/>
              <a:t>pursuing</a:t>
            </a:r>
            <a:r>
              <a:rPr lang="de-DE" dirty="0"/>
              <a:t>?</a:t>
            </a:r>
          </a:p>
          <a:p>
            <a:pPr lvl="1"/>
            <a:r>
              <a:rPr lang="de-DE" dirty="0"/>
              <a:t>Motivation, </a:t>
            </a:r>
            <a:r>
              <a:rPr lang="de-DE" dirty="0" err="1"/>
              <a:t>Specification</a:t>
            </a:r>
            <a:r>
              <a:rPr lang="de-DE" dirty="0"/>
              <a:t>, </a:t>
            </a:r>
            <a:r>
              <a:rPr lang="de-DE" dirty="0" err="1"/>
              <a:t>Justification</a:t>
            </a:r>
            <a:endParaRPr lang="de-DE" dirty="0"/>
          </a:p>
          <a:p>
            <a:pPr lvl="1"/>
            <a:r>
              <a:rPr lang="de-DE" dirty="0"/>
              <a:t>Type-1 and type-2 </a:t>
            </a:r>
            <a:r>
              <a:rPr lang="de-DE" dirty="0" err="1"/>
              <a:t>questions</a:t>
            </a:r>
            <a:endParaRPr lang="de-DE" dirty="0"/>
          </a:p>
          <a:p>
            <a:pPr lvl="1"/>
            <a:r>
              <a:rPr lang="de-DE" dirty="0"/>
              <a:t>Gap-</a:t>
            </a:r>
            <a:r>
              <a:rPr lang="de-DE" dirty="0" err="1"/>
              <a:t>spotting</a:t>
            </a:r>
            <a:r>
              <a:rPr lang="de-DE" dirty="0"/>
              <a:t> and </a:t>
            </a:r>
            <a:r>
              <a:rPr lang="de-DE" dirty="0" err="1"/>
              <a:t>problematization</a:t>
            </a:r>
            <a:endParaRPr lang="de-DE" dirty="0"/>
          </a:p>
          <a:p>
            <a:endParaRPr lang="de-DE" dirty="0"/>
          </a:p>
        </p:txBody>
      </p:sp>
      <p:sp>
        <p:nvSpPr>
          <p:cNvPr id="4" name="Title 3"/>
          <p:cNvSpPr>
            <a:spLocks noGrp="1"/>
          </p:cNvSpPr>
          <p:nvPr>
            <p:ph type="title"/>
          </p:nvPr>
        </p:nvSpPr>
        <p:spPr/>
        <p:txBody>
          <a:bodyPr/>
          <a:lstStyle/>
          <a:p>
            <a:r>
              <a:rPr lang="en-US" dirty="0"/>
              <a:t>What have we covered last time?</a:t>
            </a:r>
          </a:p>
        </p:txBody>
      </p:sp>
      <p:sp>
        <p:nvSpPr>
          <p:cNvPr id="7" name="Content Placeholder 6">
            <a:extLst>
              <a:ext uri="{FF2B5EF4-FFF2-40B4-BE49-F238E27FC236}">
                <a16:creationId xmlns:a16="http://schemas.microsoft.com/office/drawing/2014/main" id="{656CBAC6-5CA9-4BE0-9BB5-65348D8450B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531026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B9FF0D-801E-4F9B-8D41-F7FF4165D0C1}"/>
              </a:ext>
            </a:extLst>
          </p:cNvPr>
          <p:cNvSpPr>
            <a:spLocks noGrp="1"/>
          </p:cNvSpPr>
          <p:nvPr>
            <p:ph sz="quarter" idx="11"/>
          </p:nvPr>
        </p:nvSpPr>
        <p:spPr/>
        <p:txBody>
          <a:bodyPr/>
          <a:lstStyle/>
          <a:p>
            <a:r>
              <a:rPr lang="de-DE" dirty="0"/>
              <a:t>Research Design</a:t>
            </a:r>
          </a:p>
          <a:p>
            <a:pPr lvl="1"/>
            <a:r>
              <a:rPr lang="de-DE" dirty="0" err="1"/>
              <a:t>Induction</a:t>
            </a:r>
            <a:r>
              <a:rPr lang="de-DE" dirty="0"/>
              <a:t>, </a:t>
            </a:r>
            <a:r>
              <a:rPr lang="de-DE" dirty="0" err="1"/>
              <a:t>Deduction</a:t>
            </a:r>
            <a:r>
              <a:rPr lang="de-DE" dirty="0"/>
              <a:t>, </a:t>
            </a:r>
            <a:r>
              <a:rPr lang="de-DE" dirty="0" err="1"/>
              <a:t>Abduction</a:t>
            </a:r>
            <a:endParaRPr lang="de-DE" dirty="0"/>
          </a:p>
          <a:p>
            <a:pPr lvl="1"/>
            <a:r>
              <a:rPr lang="de-DE" dirty="0"/>
              <a:t>Exploration, </a:t>
            </a:r>
            <a:r>
              <a:rPr lang="de-DE" dirty="0" err="1"/>
              <a:t>Rationalization</a:t>
            </a:r>
            <a:r>
              <a:rPr lang="de-DE" dirty="0"/>
              <a:t>, Validation</a:t>
            </a:r>
          </a:p>
          <a:p>
            <a:pPr lvl="1"/>
            <a:r>
              <a:rPr lang="de-DE" dirty="0"/>
              <a:t>Research Design </a:t>
            </a:r>
            <a:r>
              <a:rPr lang="de-DE" dirty="0" err="1"/>
              <a:t>Choices</a:t>
            </a:r>
            <a:endParaRPr lang="de-DE" dirty="0"/>
          </a:p>
          <a:p>
            <a:pPr lvl="1"/>
            <a:r>
              <a:rPr lang="de-DE" dirty="0"/>
              <a:t>Research </a:t>
            </a:r>
            <a:r>
              <a:rPr lang="de-DE" dirty="0" err="1"/>
              <a:t>Methodology</a:t>
            </a:r>
            <a:endParaRPr lang="de-DE" dirty="0"/>
          </a:p>
          <a:p>
            <a:pPr lvl="1"/>
            <a:r>
              <a:rPr lang="de-DE" dirty="0"/>
              <a:t>The </a:t>
            </a:r>
            <a:r>
              <a:rPr lang="de-DE" dirty="0" err="1"/>
              <a:t>Role</a:t>
            </a:r>
            <a:r>
              <a:rPr lang="de-DE" dirty="0"/>
              <a:t> of </a:t>
            </a:r>
            <a:r>
              <a:rPr lang="de-DE" dirty="0" err="1"/>
              <a:t>Literature</a:t>
            </a:r>
            <a:r>
              <a:rPr lang="de-DE" dirty="0"/>
              <a:t> in Research Design</a:t>
            </a:r>
          </a:p>
          <a:p>
            <a:endParaRPr lang="de-DE" dirty="0"/>
          </a:p>
        </p:txBody>
      </p:sp>
      <p:sp>
        <p:nvSpPr>
          <p:cNvPr id="4" name="Title 3"/>
          <p:cNvSpPr>
            <a:spLocks noGrp="1"/>
          </p:cNvSpPr>
          <p:nvPr>
            <p:ph type="title"/>
          </p:nvPr>
        </p:nvSpPr>
        <p:spPr/>
        <p:txBody>
          <a:bodyPr/>
          <a:lstStyle/>
          <a:p>
            <a:r>
              <a:rPr lang="en-US" dirty="0"/>
              <a:t>What do we cover today?</a:t>
            </a:r>
          </a:p>
        </p:txBody>
      </p:sp>
      <p:sp>
        <p:nvSpPr>
          <p:cNvPr id="7" name="Content Placeholder 6">
            <a:extLst>
              <a:ext uri="{FF2B5EF4-FFF2-40B4-BE49-F238E27FC236}">
                <a16:creationId xmlns:a16="http://schemas.microsoft.com/office/drawing/2014/main" id="{22D4ED4B-7152-428F-BA74-D8AF303C1CA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72698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6436" name="Picture 4"/>
          <p:cNvPicPr>
            <a:picLocks noChangeAspect="1" noChangeArrowheads="1"/>
          </p:cNvPicPr>
          <p:nvPr/>
        </p:nvPicPr>
        <p:blipFill>
          <a:blip r:embed="rId2" cstate="print"/>
          <a:srcRect/>
          <a:stretch>
            <a:fillRect/>
          </a:stretch>
        </p:blipFill>
        <p:spPr bwMode="auto">
          <a:xfrm>
            <a:off x="4871864" y="3002311"/>
            <a:ext cx="2791595" cy="2791595"/>
          </a:xfrm>
          <a:prstGeom prst="rect">
            <a:avLst/>
          </a:prstGeom>
          <a:noFill/>
          <a:ln w="9525">
            <a:noFill/>
            <a:miter lim="800000"/>
            <a:headEnd/>
            <a:tailEnd/>
          </a:ln>
        </p:spPr>
      </p:pic>
      <p:sp>
        <p:nvSpPr>
          <p:cNvPr id="2370562" name="Rectangle 2"/>
          <p:cNvSpPr>
            <a:spLocks noGrp="1" noChangeArrowheads="1"/>
          </p:cNvSpPr>
          <p:nvPr>
            <p:ph type="title"/>
          </p:nvPr>
        </p:nvSpPr>
        <p:spPr>
          <a:prstGeom prst="rect">
            <a:avLst/>
          </a:prstGeom>
        </p:spPr>
        <p:txBody>
          <a:bodyPr/>
          <a:lstStyle/>
          <a:p>
            <a:r>
              <a:rPr lang="en-AU" dirty="0"/>
              <a:t>Research Design – </a:t>
            </a:r>
            <a:r>
              <a:rPr lang="en-AU" dirty="0" err="1"/>
              <a:t>WarmUp</a:t>
            </a:r>
            <a:r>
              <a:rPr lang="en-AU" dirty="0"/>
              <a:t> Example</a:t>
            </a:r>
          </a:p>
        </p:txBody>
      </p:sp>
      <p:sp>
        <p:nvSpPr>
          <p:cNvPr id="3" name="Content Placeholder 2">
            <a:extLst>
              <a:ext uri="{FF2B5EF4-FFF2-40B4-BE49-F238E27FC236}">
                <a16:creationId xmlns:a16="http://schemas.microsoft.com/office/drawing/2014/main" id="{6318EF43-E621-47DC-9B11-E7F9435817C0}"/>
              </a:ext>
            </a:extLst>
          </p:cNvPr>
          <p:cNvSpPr>
            <a:spLocks noGrp="1"/>
          </p:cNvSpPr>
          <p:nvPr>
            <p:ph sz="quarter" idx="12"/>
          </p:nvPr>
        </p:nvSpPr>
        <p:spPr/>
        <p:txBody>
          <a:bodyPr/>
          <a:lstStyle/>
          <a:p>
            <a:endParaRPr lang="de-DE"/>
          </a:p>
        </p:txBody>
      </p:sp>
      <p:pic>
        <p:nvPicPr>
          <p:cNvPr id="786434" name="Picture 2"/>
          <p:cNvPicPr>
            <a:picLocks noChangeAspect="1" noChangeArrowheads="1"/>
          </p:cNvPicPr>
          <p:nvPr/>
        </p:nvPicPr>
        <p:blipFill>
          <a:blip r:embed="rId3" cstate="print"/>
          <a:srcRect/>
          <a:stretch>
            <a:fillRect/>
          </a:stretch>
        </p:blipFill>
        <p:spPr bwMode="auto">
          <a:xfrm>
            <a:off x="1583499" y="3236979"/>
            <a:ext cx="3096344" cy="2322259"/>
          </a:xfrm>
          <a:prstGeom prst="rect">
            <a:avLst/>
          </a:prstGeom>
          <a:noFill/>
          <a:ln w="9525">
            <a:noFill/>
            <a:miter lim="800000"/>
            <a:headEnd/>
            <a:tailEnd/>
          </a:ln>
        </p:spPr>
      </p:pic>
      <p:pic>
        <p:nvPicPr>
          <p:cNvPr id="786435" name="Picture 3"/>
          <p:cNvPicPr>
            <a:picLocks noChangeAspect="1" noChangeArrowheads="1"/>
          </p:cNvPicPr>
          <p:nvPr/>
        </p:nvPicPr>
        <p:blipFill>
          <a:blip r:embed="rId4" cstate="print"/>
          <a:srcRect/>
          <a:stretch>
            <a:fillRect/>
          </a:stretch>
        </p:blipFill>
        <p:spPr bwMode="auto">
          <a:xfrm>
            <a:off x="7792382" y="3064608"/>
            <a:ext cx="2857500" cy="2667000"/>
          </a:xfrm>
          <a:prstGeom prst="rect">
            <a:avLst/>
          </a:prstGeom>
          <a:noFill/>
          <a:ln w="9525">
            <a:noFill/>
            <a:miter lim="800000"/>
            <a:headEnd/>
            <a:tailEnd/>
          </a:ln>
        </p:spPr>
      </p:pic>
    </p:spTree>
    <p:extLst>
      <p:ext uri="{BB962C8B-B14F-4D97-AF65-F5344CB8AC3E}">
        <p14:creationId xmlns:p14="http://schemas.microsoft.com/office/powerpoint/2010/main" val="34944309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6436" name="Picture 4"/>
          <p:cNvPicPr>
            <a:picLocks noChangeAspect="1" noChangeArrowheads="1"/>
          </p:cNvPicPr>
          <p:nvPr/>
        </p:nvPicPr>
        <p:blipFill>
          <a:blip r:embed="rId2" cstate="print"/>
          <a:srcRect/>
          <a:stretch>
            <a:fillRect/>
          </a:stretch>
        </p:blipFill>
        <p:spPr bwMode="auto">
          <a:xfrm>
            <a:off x="5258037" y="2351395"/>
            <a:ext cx="1434899" cy="1434899"/>
          </a:xfrm>
          <a:prstGeom prst="rect">
            <a:avLst/>
          </a:prstGeom>
          <a:noFill/>
          <a:ln w="9525">
            <a:noFill/>
            <a:miter lim="800000"/>
            <a:headEnd/>
            <a:tailEnd/>
          </a:ln>
        </p:spPr>
      </p:pic>
      <p:sp>
        <p:nvSpPr>
          <p:cNvPr id="2" name="Content Placeholder 1">
            <a:extLst>
              <a:ext uri="{FF2B5EF4-FFF2-40B4-BE49-F238E27FC236}">
                <a16:creationId xmlns:a16="http://schemas.microsoft.com/office/drawing/2014/main" id="{5000D98B-C0B8-4ADB-8A96-FB45BC9F628E}"/>
              </a:ext>
            </a:extLst>
          </p:cNvPr>
          <p:cNvSpPr>
            <a:spLocks noGrp="1"/>
          </p:cNvSpPr>
          <p:nvPr>
            <p:ph sz="quarter" idx="11"/>
          </p:nvPr>
        </p:nvSpPr>
        <p:spPr/>
        <p:txBody>
          <a:bodyPr/>
          <a:lstStyle/>
          <a:p>
            <a:endParaRPr lang="de-DE"/>
          </a:p>
        </p:txBody>
      </p:sp>
      <p:sp>
        <p:nvSpPr>
          <p:cNvPr id="2370562" name="Rectangle 2"/>
          <p:cNvSpPr>
            <a:spLocks noGrp="1" noChangeArrowheads="1"/>
          </p:cNvSpPr>
          <p:nvPr>
            <p:ph type="title"/>
          </p:nvPr>
        </p:nvSpPr>
        <p:spPr>
          <a:prstGeom prst="rect">
            <a:avLst/>
          </a:prstGeom>
        </p:spPr>
        <p:txBody>
          <a:bodyPr/>
          <a:lstStyle/>
          <a:p>
            <a:r>
              <a:rPr lang="en-AU" dirty="0"/>
              <a:t>A Simple Example – or not?</a:t>
            </a:r>
          </a:p>
        </p:txBody>
      </p:sp>
      <p:sp>
        <p:nvSpPr>
          <p:cNvPr id="3" name="Content Placeholder 2">
            <a:extLst>
              <a:ext uri="{FF2B5EF4-FFF2-40B4-BE49-F238E27FC236}">
                <a16:creationId xmlns:a16="http://schemas.microsoft.com/office/drawing/2014/main" id="{B798DF60-B684-4414-B977-5100BBD1AC84}"/>
              </a:ext>
            </a:extLst>
          </p:cNvPr>
          <p:cNvSpPr>
            <a:spLocks noGrp="1"/>
          </p:cNvSpPr>
          <p:nvPr>
            <p:ph sz="quarter" idx="12"/>
          </p:nvPr>
        </p:nvSpPr>
        <p:spPr/>
        <p:txBody>
          <a:bodyPr/>
          <a:lstStyle/>
          <a:p>
            <a:endParaRPr lang="de-DE"/>
          </a:p>
        </p:txBody>
      </p:sp>
      <p:pic>
        <p:nvPicPr>
          <p:cNvPr id="786434" name="Picture 2"/>
          <p:cNvPicPr>
            <a:picLocks noChangeAspect="1" noChangeArrowheads="1"/>
          </p:cNvPicPr>
          <p:nvPr/>
        </p:nvPicPr>
        <p:blipFill>
          <a:blip r:embed="rId3" cstate="print"/>
          <a:srcRect/>
          <a:stretch>
            <a:fillRect/>
          </a:stretch>
        </p:blipFill>
        <p:spPr bwMode="auto">
          <a:xfrm>
            <a:off x="2138042" y="2452476"/>
            <a:ext cx="1591541" cy="1193656"/>
          </a:xfrm>
          <a:prstGeom prst="rect">
            <a:avLst/>
          </a:prstGeom>
          <a:noFill/>
          <a:ln w="9525">
            <a:noFill/>
            <a:miter lim="800000"/>
            <a:headEnd/>
            <a:tailEnd/>
          </a:ln>
        </p:spPr>
      </p:pic>
      <p:pic>
        <p:nvPicPr>
          <p:cNvPr id="786435" name="Picture 3"/>
          <p:cNvPicPr>
            <a:picLocks noChangeAspect="1" noChangeArrowheads="1"/>
          </p:cNvPicPr>
          <p:nvPr/>
        </p:nvPicPr>
        <p:blipFill>
          <a:blip r:embed="rId4" cstate="print"/>
          <a:srcRect/>
          <a:stretch>
            <a:fillRect/>
          </a:stretch>
        </p:blipFill>
        <p:spPr bwMode="auto">
          <a:xfrm>
            <a:off x="8400257" y="2388865"/>
            <a:ext cx="1468775" cy="1370856"/>
          </a:xfrm>
          <a:prstGeom prst="rect">
            <a:avLst/>
          </a:prstGeom>
          <a:noFill/>
          <a:ln w="9525">
            <a:noFill/>
            <a:miter lim="800000"/>
            <a:headEnd/>
            <a:tailEnd/>
          </a:ln>
        </p:spPr>
      </p:pic>
      <p:sp>
        <p:nvSpPr>
          <p:cNvPr id="6" name="Rectangle 5"/>
          <p:cNvSpPr/>
          <p:nvPr/>
        </p:nvSpPr>
        <p:spPr>
          <a:xfrm>
            <a:off x="2175601" y="3861049"/>
            <a:ext cx="7257243" cy="2246769"/>
          </a:xfrm>
          <a:prstGeom prst="rect">
            <a:avLst/>
          </a:prstGeom>
        </p:spPr>
        <p:txBody>
          <a:bodyPr wrap="none">
            <a:spAutoFit/>
          </a:bodyPr>
          <a:lstStyle/>
          <a:p>
            <a:pPr algn="ctr"/>
            <a:r>
              <a:rPr lang="en-AU" sz="2800" dirty="0">
                <a:solidFill>
                  <a:srgbClr val="000000"/>
                </a:solidFill>
                <a:ea typeface="ＭＳ Ｐゴシック"/>
              </a:rPr>
              <a:t>How do we define smart?</a:t>
            </a:r>
          </a:p>
          <a:p>
            <a:pPr algn="ctr"/>
            <a:r>
              <a:rPr lang="en-AU" sz="2800" dirty="0">
                <a:solidFill>
                  <a:srgbClr val="000000"/>
                </a:solidFill>
                <a:ea typeface="ＭＳ Ｐゴシック"/>
              </a:rPr>
              <a:t>How do we define job satisfaction?</a:t>
            </a:r>
          </a:p>
          <a:p>
            <a:pPr algn="ctr"/>
            <a:r>
              <a:rPr lang="en-AU" sz="2800" dirty="0">
                <a:solidFill>
                  <a:srgbClr val="000000"/>
                </a:solidFill>
                <a:ea typeface="ＭＳ Ｐゴシック"/>
              </a:rPr>
              <a:t>What do we measure?</a:t>
            </a:r>
          </a:p>
          <a:p>
            <a:pPr algn="ctr"/>
            <a:r>
              <a:rPr lang="en-AU" sz="2800" dirty="0">
                <a:solidFill>
                  <a:srgbClr val="000000"/>
                </a:solidFill>
                <a:ea typeface="ＭＳ Ｐゴシック"/>
              </a:rPr>
              <a:t>Where/how do we measure?</a:t>
            </a:r>
          </a:p>
          <a:p>
            <a:pPr algn="ctr"/>
            <a:r>
              <a:rPr lang="en-AU" sz="2800" dirty="0">
                <a:solidFill>
                  <a:srgbClr val="000000"/>
                </a:solidFill>
                <a:ea typeface="ＭＳ Ｐゴシック"/>
              </a:rPr>
              <a:t>How do we plan to collect and analyse any data?</a:t>
            </a:r>
          </a:p>
        </p:txBody>
      </p:sp>
    </p:spTree>
    <p:extLst>
      <p:ext uri="{BB962C8B-B14F-4D97-AF65-F5344CB8AC3E}">
        <p14:creationId xmlns:p14="http://schemas.microsoft.com/office/powerpoint/2010/main" val="261036244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a:bodyPr>
          <a:lstStyle/>
          <a:p>
            <a:r>
              <a:rPr lang="en-AU" dirty="0"/>
              <a:t>Once your research question is well specified, the next challenge is to craft a plan of action to answer the question and test your theory about its answer.</a:t>
            </a:r>
          </a:p>
          <a:p>
            <a:r>
              <a:rPr lang="en-AU" dirty="0">
                <a:sym typeface="Wingdings" pitchFamily="2" charset="2"/>
              </a:rPr>
              <a:t>That is what we call a </a:t>
            </a:r>
            <a:r>
              <a:rPr lang="en-AU" b="1" dirty="0">
                <a:sym typeface="Wingdings" pitchFamily="2" charset="2"/>
              </a:rPr>
              <a:t>research design</a:t>
            </a:r>
            <a:r>
              <a:rPr lang="en-AU" dirty="0">
                <a:sym typeface="Wingdings" pitchFamily="2" charset="2"/>
              </a:rPr>
              <a:t>.</a:t>
            </a:r>
          </a:p>
          <a:p>
            <a:r>
              <a:rPr lang="en-AU" dirty="0"/>
              <a:t>A </a:t>
            </a:r>
            <a:r>
              <a:rPr lang="en-AU" b="1" dirty="0"/>
              <a:t>research design </a:t>
            </a:r>
            <a:r>
              <a:rPr lang="en-AU" dirty="0"/>
              <a:t>is the blueprint for the </a:t>
            </a:r>
            <a:r>
              <a:rPr lang="en-AU" u="sng" dirty="0"/>
              <a:t>collection</a:t>
            </a:r>
            <a:r>
              <a:rPr lang="en-AU" dirty="0"/>
              <a:t>, </a:t>
            </a:r>
            <a:r>
              <a:rPr lang="en-AU" u="sng" dirty="0"/>
              <a:t>measurement</a:t>
            </a:r>
            <a:r>
              <a:rPr lang="en-AU" dirty="0"/>
              <a:t>, and </a:t>
            </a:r>
            <a:r>
              <a:rPr lang="en-AU" u="sng" dirty="0"/>
              <a:t>analysis</a:t>
            </a:r>
            <a:r>
              <a:rPr lang="en-AU" dirty="0"/>
              <a:t> of data.</a:t>
            </a:r>
          </a:p>
          <a:p>
            <a:pPr lvl="1"/>
            <a:r>
              <a:rPr lang="en-AU" dirty="0"/>
              <a:t>Typically requires a combination of reasoning skills such as </a:t>
            </a:r>
            <a:r>
              <a:rPr lang="en-AU" i="1" dirty="0"/>
              <a:t>induction</a:t>
            </a:r>
            <a:r>
              <a:rPr lang="en-AU" dirty="0"/>
              <a:t>, </a:t>
            </a:r>
            <a:r>
              <a:rPr lang="en-AU" i="1" dirty="0"/>
              <a:t>deduction</a:t>
            </a:r>
            <a:r>
              <a:rPr lang="en-AU" dirty="0"/>
              <a:t>, and </a:t>
            </a:r>
            <a:r>
              <a:rPr lang="en-AU" i="1" dirty="0"/>
              <a:t>abduction</a:t>
            </a:r>
            <a:r>
              <a:rPr lang="en-AU" dirty="0"/>
              <a:t>.</a:t>
            </a:r>
          </a:p>
          <a:p>
            <a:pPr lvl="1"/>
            <a:r>
              <a:rPr lang="en-AU" dirty="0"/>
              <a:t>Typically also involves different research strategies such as </a:t>
            </a:r>
            <a:r>
              <a:rPr lang="en-AU" b="1" dirty="0"/>
              <a:t>exploration</a:t>
            </a:r>
            <a:r>
              <a:rPr lang="en-AU" dirty="0"/>
              <a:t>, </a:t>
            </a:r>
            <a:r>
              <a:rPr lang="en-AU" b="1" dirty="0"/>
              <a:t>rationalization</a:t>
            </a:r>
            <a:r>
              <a:rPr lang="en-AU" dirty="0"/>
              <a:t>, and </a:t>
            </a:r>
            <a:r>
              <a:rPr lang="en-AU" b="1" dirty="0"/>
              <a:t>validation</a:t>
            </a:r>
            <a:r>
              <a:rPr lang="en-AU" dirty="0"/>
              <a:t>.</a:t>
            </a:r>
          </a:p>
          <a:p>
            <a:endParaRPr lang="en-AU" dirty="0"/>
          </a:p>
          <a:p>
            <a:endParaRPr lang="en-AU" dirty="0"/>
          </a:p>
        </p:txBody>
      </p:sp>
      <p:sp>
        <p:nvSpPr>
          <p:cNvPr id="2370562" name="Rectangle 2"/>
          <p:cNvSpPr>
            <a:spLocks noGrp="1" noChangeArrowheads="1"/>
          </p:cNvSpPr>
          <p:nvPr>
            <p:ph type="title"/>
          </p:nvPr>
        </p:nvSpPr>
        <p:spPr/>
        <p:txBody>
          <a:bodyPr/>
          <a:lstStyle/>
          <a:p>
            <a:r>
              <a:rPr lang="en-AU" dirty="0"/>
              <a:t>Research Design - Overview</a:t>
            </a:r>
          </a:p>
        </p:txBody>
      </p:sp>
      <p:sp>
        <p:nvSpPr>
          <p:cNvPr id="2" name="Content Placeholder 1">
            <a:extLst>
              <a:ext uri="{FF2B5EF4-FFF2-40B4-BE49-F238E27FC236}">
                <a16:creationId xmlns:a16="http://schemas.microsoft.com/office/drawing/2014/main" id="{1EEE0B7B-89A1-498D-83FB-C1D2A69FDFEF}"/>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46105648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5A0CFE-7A23-4A6B-A5E5-D9828CBD8E91}"/>
              </a:ext>
            </a:extLst>
          </p:cNvPr>
          <p:cNvSpPr>
            <a:spLocks noGrp="1"/>
          </p:cNvSpPr>
          <p:nvPr>
            <p:ph sz="quarter" idx="11"/>
          </p:nvPr>
        </p:nvSpPr>
        <p:spPr>
          <a:xfrm>
            <a:off x="627017" y="1998616"/>
            <a:ext cx="11323683" cy="4650465"/>
          </a:xfrm>
        </p:spPr>
        <p:txBody>
          <a:bodyPr>
            <a:normAutofit fontScale="77500" lnSpcReduction="20000"/>
          </a:bodyPr>
          <a:lstStyle/>
          <a:p>
            <a:r>
              <a:rPr lang="de-DE" b="1" dirty="0" err="1"/>
              <a:t>Induction</a:t>
            </a:r>
            <a:endParaRPr lang="de-DE" b="1" dirty="0"/>
          </a:p>
          <a:p>
            <a:pPr lvl="1"/>
            <a:r>
              <a:rPr lang="en-AU" dirty="0"/>
              <a:t>A form of logical reasoning that involves inferring a general conclusion from a set of specific facts or observations. </a:t>
            </a:r>
          </a:p>
          <a:p>
            <a:pPr lvl="1"/>
            <a:r>
              <a:rPr lang="en-AU" dirty="0"/>
              <a:t>allows tentative hypotheses and propositions to be formulated that declare general conclusions or theories.  used to infer theoretical concepts and patterns from observed data or known facts to generate new knowledge by proceeding from particulars to generals. </a:t>
            </a:r>
          </a:p>
          <a:p>
            <a:pPr lvl="1"/>
            <a:r>
              <a:rPr lang="en-AU" dirty="0"/>
              <a:t>Example:</a:t>
            </a:r>
            <a:endParaRPr lang="de-DE" dirty="0"/>
          </a:p>
          <a:p>
            <a:pPr lvl="2"/>
            <a:r>
              <a:rPr lang="en-AU" dirty="0"/>
              <a:t>Every life form we know of depends on liquid water to exist.</a:t>
            </a:r>
            <a:endParaRPr lang="de-DE" dirty="0"/>
          </a:p>
          <a:p>
            <a:pPr lvl="2"/>
            <a:r>
              <a:rPr lang="en-AU" dirty="0"/>
              <a:t>Therefore: All life, including that we don’t know of, depends on liquid water to exist. </a:t>
            </a:r>
            <a:endParaRPr lang="de-DE" dirty="0"/>
          </a:p>
          <a:p>
            <a:pPr lvl="1"/>
            <a:r>
              <a:rPr lang="en-AU" dirty="0"/>
              <a:t>Problems:  </a:t>
            </a:r>
            <a:endParaRPr lang="de-DE" dirty="0"/>
          </a:p>
          <a:p>
            <a:pPr lvl="2"/>
            <a:r>
              <a:rPr lang="en-AU" dirty="0"/>
              <a:t>Inductive arguments cannot be proven or justified, only supported or not supported. </a:t>
            </a:r>
          </a:p>
          <a:p>
            <a:pPr lvl="2"/>
            <a:r>
              <a:rPr lang="en-AU" dirty="0"/>
              <a:t>Inductive arguments can be weak or strong. The induction “I always hang pictures on nails. Therefore: All pictures hang from nails” is an example of a weak induction because the observation is too limited to lead to such a broad generalisation.</a:t>
            </a:r>
          </a:p>
          <a:p>
            <a:pPr lvl="1"/>
            <a:r>
              <a:rPr lang="en-AU" dirty="0"/>
              <a:t>Verdict:</a:t>
            </a:r>
          </a:p>
          <a:p>
            <a:pPr lvl="2"/>
            <a:r>
              <a:rPr lang="en-AU" dirty="0"/>
              <a:t>an accepted and often useful pathway for constructing explanations or hypotheses because conclusions are offered based on educated predictions: “I studied phenomenon X in Y number of cases and I have always found the particular relationship or phenomena Z to be at work. Hence, the evidence collected in my observation leads me to formulate the tentative proposition that Z is related to X in this or that way.”</a:t>
            </a:r>
            <a:endParaRPr lang="de-DE" dirty="0"/>
          </a:p>
        </p:txBody>
      </p:sp>
      <p:sp>
        <p:nvSpPr>
          <p:cNvPr id="2" name="Title 1">
            <a:extLst>
              <a:ext uri="{FF2B5EF4-FFF2-40B4-BE49-F238E27FC236}">
                <a16:creationId xmlns:a16="http://schemas.microsoft.com/office/drawing/2014/main" id="{91423C58-9DAB-4EDD-8E4D-892C6219BE49}"/>
              </a:ext>
            </a:extLst>
          </p:cNvPr>
          <p:cNvSpPr>
            <a:spLocks noGrp="1"/>
          </p:cNvSpPr>
          <p:nvPr>
            <p:ph type="title"/>
          </p:nvPr>
        </p:nvSpPr>
        <p:spPr/>
        <p:txBody>
          <a:bodyPr/>
          <a:lstStyle/>
          <a:p>
            <a:r>
              <a:rPr lang="de-DE" dirty="0" err="1"/>
              <a:t>Induction</a:t>
            </a:r>
            <a:r>
              <a:rPr lang="de-DE" dirty="0"/>
              <a:t> </a:t>
            </a:r>
            <a:r>
              <a:rPr lang="de-DE" dirty="0" err="1"/>
              <a:t>vs</a:t>
            </a:r>
            <a:r>
              <a:rPr lang="de-DE" dirty="0"/>
              <a:t> </a:t>
            </a:r>
            <a:r>
              <a:rPr lang="de-DE" dirty="0" err="1"/>
              <a:t>Deduction</a:t>
            </a:r>
            <a:r>
              <a:rPr lang="de-DE" dirty="0"/>
              <a:t> (</a:t>
            </a:r>
            <a:r>
              <a:rPr lang="de-DE" dirty="0" err="1"/>
              <a:t>vs</a:t>
            </a:r>
            <a:r>
              <a:rPr lang="de-DE" dirty="0"/>
              <a:t> </a:t>
            </a:r>
            <a:r>
              <a:rPr lang="de-DE" dirty="0" err="1"/>
              <a:t>Abduction</a:t>
            </a:r>
            <a:r>
              <a:rPr lang="de-DE" dirty="0"/>
              <a:t>)</a:t>
            </a:r>
          </a:p>
        </p:txBody>
      </p:sp>
      <p:sp>
        <p:nvSpPr>
          <p:cNvPr id="4" name="Date Placeholder 3">
            <a:extLst>
              <a:ext uri="{FF2B5EF4-FFF2-40B4-BE49-F238E27FC236}">
                <a16:creationId xmlns:a16="http://schemas.microsoft.com/office/drawing/2014/main" id="{68DEEB6B-63B1-460A-9E7C-04E8556A8E46}"/>
              </a:ext>
            </a:extLst>
          </p:cNvPr>
          <p:cNvSpPr>
            <a:spLocks noGrp="1"/>
          </p:cNvSpPr>
          <p:nvPr>
            <p:ph type="dt" sz="half" idx="2"/>
          </p:nvPr>
        </p:nvSpPr>
        <p:spPr/>
        <p:txBody>
          <a:bodyPr/>
          <a:lstStyle>
            <a:defPPr>
              <a:defRPr lang="de-DE"/>
            </a:defPPr>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5211127C-9E9F-4EFE-803C-79CD817AD651}"/>
              </a:ext>
            </a:extLst>
          </p:cNvPr>
          <p:cNvSpPr>
            <a:spLocks noGrp="1"/>
          </p:cNvSpPr>
          <p:nvPr>
            <p:ph type="sldNum" sz="quarter" idx="4"/>
          </p:nvPr>
        </p:nvSpPr>
        <p:spPr/>
        <p:txBody>
          <a:bodyPr/>
          <a:lstStyle/>
          <a:p>
            <a:fld id="{3E01A2B2-10AD-754B-9B4C-E5B6FED423D0}" type="slidenum">
              <a:rPr lang="de-DE" smtClean="0"/>
              <a:pPr/>
              <a:t>10</a:t>
            </a:fld>
            <a:endParaRPr lang="de-DE" dirty="0"/>
          </a:p>
        </p:txBody>
      </p:sp>
      <p:sp>
        <p:nvSpPr>
          <p:cNvPr id="11" name="Content Placeholder 10">
            <a:extLst>
              <a:ext uri="{FF2B5EF4-FFF2-40B4-BE49-F238E27FC236}">
                <a16:creationId xmlns:a16="http://schemas.microsoft.com/office/drawing/2014/main" id="{CB6D5CA0-CC42-4410-AC93-0A0F99B3057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991960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5A0CFE-7A23-4A6B-A5E5-D9828CBD8E91}"/>
              </a:ext>
            </a:extLst>
          </p:cNvPr>
          <p:cNvSpPr>
            <a:spLocks noGrp="1"/>
          </p:cNvSpPr>
          <p:nvPr>
            <p:ph sz="quarter" idx="11"/>
          </p:nvPr>
        </p:nvSpPr>
        <p:spPr/>
        <p:txBody>
          <a:bodyPr>
            <a:normAutofit fontScale="77500" lnSpcReduction="20000"/>
          </a:bodyPr>
          <a:lstStyle/>
          <a:p>
            <a:r>
              <a:rPr lang="de-DE" b="1" dirty="0" err="1"/>
              <a:t>Deduction</a:t>
            </a:r>
            <a:endParaRPr lang="de-DE" b="1" dirty="0"/>
          </a:p>
          <a:p>
            <a:pPr lvl="1"/>
            <a:r>
              <a:rPr lang="en-US" dirty="0"/>
              <a:t>a form of logical reasoning that involves deriving arguments as logical consequences of a set of more general premises. It involves deducing a conclusion from a general premise (i.e., a known theory), to a specific instance (i.e., an observation).</a:t>
            </a:r>
            <a:r>
              <a:rPr lang="en-AU" dirty="0"/>
              <a:t> </a:t>
            </a:r>
          </a:p>
          <a:p>
            <a:pPr lvl="1"/>
            <a:r>
              <a:rPr lang="en-US" dirty="0"/>
              <a:t>commonly used to predict the results of hypotheses or propositions, an approach to science called the hypothetico-deductive model</a:t>
            </a:r>
            <a:r>
              <a:rPr lang="en-AU" dirty="0"/>
              <a:t>: </a:t>
            </a:r>
            <a:r>
              <a:rPr lang="en-US" dirty="0"/>
              <a:t>a hypothesis is treated as a premise, and from it some not obvious conclusions are logically derived, tested, and revised if necessary.</a:t>
            </a:r>
          </a:p>
          <a:p>
            <a:pPr lvl="1"/>
            <a:r>
              <a:rPr lang="en-US" dirty="0"/>
              <a:t>an attempt to test concepts and patterns known from theory using new empirical data</a:t>
            </a:r>
            <a:endParaRPr lang="en-AU" dirty="0"/>
          </a:p>
          <a:p>
            <a:pPr lvl="1"/>
            <a:r>
              <a:rPr lang="en-AU" dirty="0"/>
              <a:t>Example:</a:t>
            </a:r>
            <a:endParaRPr lang="de-DE" dirty="0"/>
          </a:p>
          <a:p>
            <a:pPr lvl="2"/>
            <a:r>
              <a:rPr lang="en-US" dirty="0"/>
              <a:t>All men are mortal.</a:t>
            </a:r>
          </a:p>
          <a:p>
            <a:pPr lvl="2"/>
            <a:r>
              <a:rPr lang="en-US" dirty="0"/>
              <a:t>Socrates is a man.</a:t>
            </a:r>
          </a:p>
          <a:p>
            <a:pPr lvl="2"/>
            <a:r>
              <a:rPr lang="en-US" dirty="0"/>
              <a:t>Therefore, Socrates is mortal.</a:t>
            </a:r>
          </a:p>
          <a:p>
            <a:pPr lvl="1"/>
            <a:r>
              <a:rPr lang="en-AU" dirty="0"/>
              <a:t>Problems:  </a:t>
            </a:r>
            <a:endParaRPr lang="de-DE" dirty="0"/>
          </a:p>
          <a:p>
            <a:pPr lvl="2"/>
            <a:r>
              <a:rPr lang="en-AU" dirty="0"/>
              <a:t>Deductive soundness and validity: we can deduce logically sound but if the premise is incorrect, the deduction becomes invalid: “</a:t>
            </a:r>
            <a:r>
              <a:rPr lang="en-US" dirty="0"/>
              <a:t>Only quarterbacks eat steak.	John eats steak. Therefore, John is a quarterback.”</a:t>
            </a:r>
          </a:p>
          <a:p>
            <a:pPr lvl="1"/>
            <a:r>
              <a:rPr lang="en-AU" dirty="0"/>
              <a:t>Verdict:</a:t>
            </a:r>
          </a:p>
          <a:p>
            <a:pPr lvl="2"/>
            <a:r>
              <a:rPr lang="en-US" dirty="0"/>
              <a:t>Induction and deduction both play an important role in many scientific processes, from setting up a plan to collect data to the intellectual challenges of developing new theory. However, neither is sufficient or complete</a:t>
            </a:r>
            <a:r>
              <a:rPr lang="en-AU" dirty="0"/>
              <a:t>.</a:t>
            </a:r>
            <a:endParaRPr lang="de-DE" dirty="0"/>
          </a:p>
        </p:txBody>
      </p:sp>
      <p:sp>
        <p:nvSpPr>
          <p:cNvPr id="2" name="Title 1">
            <a:extLst>
              <a:ext uri="{FF2B5EF4-FFF2-40B4-BE49-F238E27FC236}">
                <a16:creationId xmlns:a16="http://schemas.microsoft.com/office/drawing/2014/main" id="{91423C58-9DAB-4EDD-8E4D-892C6219BE49}"/>
              </a:ext>
            </a:extLst>
          </p:cNvPr>
          <p:cNvSpPr>
            <a:spLocks noGrp="1"/>
          </p:cNvSpPr>
          <p:nvPr>
            <p:ph type="title"/>
          </p:nvPr>
        </p:nvSpPr>
        <p:spPr/>
        <p:txBody>
          <a:bodyPr/>
          <a:lstStyle/>
          <a:p>
            <a:r>
              <a:rPr lang="de-DE" dirty="0" err="1"/>
              <a:t>Induction</a:t>
            </a:r>
            <a:r>
              <a:rPr lang="de-DE" dirty="0"/>
              <a:t> </a:t>
            </a:r>
            <a:r>
              <a:rPr lang="de-DE" dirty="0" err="1"/>
              <a:t>vs</a:t>
            </a:r>
            <a:r>
              <a:rPr lang="de-DE" dirty="0"/>
              <a:t> </a:t>
            </a:r>
            <a:r>
              <a:rPr lang="de-DE" dirty="0" err="1"/>
              <a:t>Deduction</a:t>
            </a:r>
            <a:r>
              <a:rPr lang="de-DE" dirty="0"/>
              <a:t> (</a:t>
            </a:r>
            <a:r>
              <a:rPr lang="de-DE" dirty="0" err="1"/>
              <a:t>vs</a:t>
            </a:r>
            <a:r>
              <a:rPr lang="de-DE" dirty="0"/>
              <a:t> </a:t>
            </a:r>
            <a:r>
              <a:rPr lang="de-DE" dirty="0" err="1"/>
              <a:t>Abduction</a:t>
            </a:r>
            <a:r>
              <a:rPr lang="de-DE" dirty="0"/>
              <a:t>)</a:t>
            </a:r>
          </a:p>
        </p:txBody>
      </p:sp>
      <p:sp>
        <p:nvSpPr>
          <p:cNvPr id="4" name="Date Placeholder 3">
            <a:extLst>
              <a:ext uri="{FF2B5EF4-FFF2-40B4-BE49-F238E27FC236}">
                <a16:creationId xmlns:a16="http://schemas.microsoft.com/office/drawing/2014/main" id="{68DEEB6B-63B1-460A-9E7C-04E8556A8E46}"/>
              </a:ext>
            </a:extLst>
          </p:cNvPr>
          <p:cNvSpPr>
            <a:spLocks noGrp="1"/>
          </p:cNvSpPr>
          <p:nvPr>
            <p:ph type="dt" sz="half" idx="2"/>
          </p:nvPr>
        </p:nvSpPr>
        <p:spPr/>
        <p:txBody>
          <a:bodyPr/>
          <a:lstStyle>
            <a:defPPr>
              <a:defRPr lang="de-DE"/>
            </a:defPPr>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5211127C-9E9F-4EFE-803C-79CD817AD651}"/>
              </a:ext>
            </a:extLst>
          </p:cNvPr>
          <p:cNvSpPr>
            <a:spLocks noGrp="1"/>
          </p:cNvSpPr>
          <p:nvPr>
            <p:ph type="sldNum" sz="quarter" idx="4"/>
          </p:nvPr>
        </p:nvSpPr>
        <p:spPr/>
        <p:txBody>
          <a:bodyPr/>
          <a:lstStyle/>
          <a:p>
            <a:fld id="{3E01A2B2-10AD-754B-9B4C-E5B6FED423D0}" type="slidenum">
              <a:rPr lang="de-DE" smtClean="0"/>
              <a:pPr/>
              <a:t>11</a:t>
            </a:fld>
            <a:endParaRPr lang="de-DE" dirty="0"/>
          </a:p>
        </p:txBody>
      </p:sp>
      <p:sp>
        <p:nvSpPr>
          <p:cNvPr id="11" name="Content Placeholder 10">
            <a:extLst>
              <a:ext uri="{FF2B5EF4-FFF2-40B4-BE49-F238E27FC236}">
                <a16:creationId xmlns:a16="http://schemas.microsoft.com/office/drawing/2014/main" id="{863EC0AC-CBFC-4269-ADF2-745E005FE492}"/>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692689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5A0CFE-7A23-4A6B-A5E5-D9828CBD8E91}"/>
              </a:ext>
            </a:extLst>
          </p:cNvPr>
          <p:cNvSpPr>
            <a:spLocks noGrp="1"/>
          </p:cNvSpPr>
          <p:nvPr>
            <p:ph sz="quarter" idx="11"/>
          </p:nvPr>
        </p:nvSpPr>
        <p:spPr/>
        <p:txBody>
          <a:bodyPr>
            <a:normAutofit/>
          </a:bodyPr>
          <a:lstStyle/>
          <a:p>
            <a:r>
              <a:rPr lang="de-DE" dirty="0" err="1"/>
              <a:t>Abduction</a:t>
            </a:r>
            <a:endParaRPr lang="de-DE" dirty="0"/>
          </a:p>
          <a:p>
            <a:pPr lvl="1"/>
            <a:r>
              <a:rPr lang="en-US" dirty="0"/>
              <a:t>the process of making sense of an observation by drawing inferences about the best possible explanation.</a:t>
            </a:r>
            <a:r>
              <a:rPr lang="en-AU" dirty="0"/>
              <a:t> </a:t>
            </a:r>
          </a:p>
          <a:p>
            <a:pPr lvl="1"/>
            <a:r>
              <a:rPr lang="en-US" dirty="0"/>
              <a:t>not a process of inference or deduction but a trial-and-error search for a satisfactory explanation for an observed consequence after the fact.</a:t>
            </a:r>
          </a:p>
          <a:p>
            <a:pPr lvl="1"/>
            <a:r>
              <a:rPr lang="en-US" dirty="0"/>
              <a:t>also called a form of educated or informed guessing.</a:t>
            </a:r>
          </a:p>
          <a:p>
            <a:pPr lvl="1"/>
            <a:r>
              <a:rPr lang="en-US" dirty="0"/>
              <a:t>involves a creative process rather than a logical process</a:t>
            </a:r>
            <a:endParaRPr lang="en-AU" dirty="0"/>
          </a:p>
          <a:p>
            <a:pPr lvl="1"/>
            <a:r>
              <a:rPr lang="en-AU" dirty="0"/>
              <a:t>Verdict:</a:t>
            </a:r>
          </a:p>
          <a:p>
            <a:pPr lvl="2"/>
            <a:r>
              <a:rPr lang="en-US" dirty="0"/>
              <a:t>Abduction is an operation geared toward the discovery of entirely new ideas (e.g., a new theory) rather than a mode of justification (through deduction) or formal inference (through induction). </a:t>
            </a:r>
            <a:endParaRPr lang="de-DE" dirty="0"/>
          </a:p>
        </p:txBody>
      </p:sp>
      <p:sp>
        <p:nvSpPr>
          <p:cNvPr id="2" name="Title 1">
            <a:extLst>
              <a:ext uri="{FF2B5EF4-FFF2-40B4-BE49-F238E27FC236}">
                <a16:creationId xmlns:a16="http://schemas.microsoft.com/office/drawing/2014/main" id="{91423C58-9DAB-4EDD-8E4D-892C6219BE49}"/>
              </a:ext>
            </a:extLst>
          </p:cNvPr>
          <p:cNvSpPr>
            <a:spLocks noGrp="1"/>
          </p:cNvSpPr>
          <p:nvPr>
            <p:ph type="title"/>
          </p:nvPr>
        </p:nvSpPr>
        <p:spPr/>
        <p:txBody>
          <a:bodyPr/>
          <a:lstStyle/>
          <a:p>
            <a:r>
              <a:rPr lang="de-DE" dirty="0" err="1"/>
              <a:t>Induction</a:t>
            </a:r>
            <a:r>
              <a:rPr lang="de-DE" dirty="0"/>
              <a:t> </a:t>
            </a:r>
            <a:r>
              <a:rPr lang="de-DE" dirty="0" err="1"/>
              <a:t>vs</a:t>
            </a:r>
            <a:r>
              <a:rPr lang="de-DE" dirty="0"/>
              <a:t> </a:t>
            </a:r>
            <a:r>
              <a:rPr lang="de-DE" dirty="0" err="1"/>
              <a:t>Deduction</a:t>
            </a:r>
            <a:r>
              <a:rPr lang="de-DE" dirty="0"/>
              <a:t> (</a:t>
            </a:r>
            <a:r>
              <a:rPr lang="de-DE" dirty="0" err="1"/>
              <a:t>vs</a:t>
            </a:r>
            <a:r>
              <a:rPr lang="de-DE" dirty="0"/>
              <a:t> </a:t>
            </a:r>
            <a:r>
              <a:rPr lang="de-DE" dirty="0" err="1"/>
              <a:t>Abduction</a:t>
            </a:r>
            <a:r>
              <a:rPr lang="de-DE" dirty="0"/>
              <a:t>)</a:t>
            </a:r>
          </a:p>
        </p:txBody>
      </p:sp>
      <p:sp>
        <p:nvSpPr>
          <p:cNvPr id="4" name="Date Placeholder 3">
            <a:extLst>
              <a:ext uri="{FF2B5EF4-FFF2-40B4-BE49-F238E27FC236}">
                <a16:creationId xmlns:a16="http://schemas.microsoft.com/office/drawing/2014/main" id="{68DEEB6B-63B1-460A-9E7C-04E8556A8E46}"/>
              </a:ext>
            </a:extLst>
          </p:cNvPr>
          <p:cNvSpPr>
            <a:spLocks noGrp="1"/>
          </p:cNvSpPr>
          <p:nvPr>
            <p:ph type="dt" sz="half" idx="2"/>
          </p:nvPr>
        </p:nvSpPr>
        <p:spPr/>
        <p:txBody>
          <a:bodyPr/>
          <a:lstStyle>
            <a:defPPr>
              <a:defRPr lang="de-DE"/>
            </a:defPPr>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5211127C-9E9F-4EFE-803C-79CD817AD651}"/>
              </a:ext>
            </a:extLst>
          </p:cNvPr>
          <p:cNvSpPr>
            <a:spLocks noGrp="1"/>
          </p:cNvSpPr>
          <p:nvPr>
            <p:ph type="sldNum" sz="quarter" idx="4"/>
          </p:nvPr>
        </p:nvSpPr>
        <p:spPr/>
        <p:txBody>
          <a:bodyPr/>
          <a:lstStyle/>
          <a:p>
            <a:fld id="{3E01A2B2-10AD-754B-9B4C-E5B6FED423D0}" type="slidenum">
              <a:rPr lang="de-DE" smtClean="0"/>
              <a:pPr/>
              <a:t>12</a:t>
            </a:fld>
            <a:endParaRPr lang="de-DE" dirty="0"/>
          </a:p>
        </p:txBody>
      </p:sp>
      <p:sp>
        <p:nvSpPr>
          <p:cNvPr id="11" name="Content Placeholder 10">
            <a:extLst>
              <a:ext uri="{FF2B5EF4-FFF2-40B4-BE49-F238E27FC236}">
                <a16:creationId xmlns:a16="http://schemas.microsoft.com/office/drawing/2014/main" id="{3D1DBB7C-8D57-4C82-A676-43F029EC5E5A}"/>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657718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23C58-9DAB-4EDD-8E4D-892C6219BE49}"/>
              </a:ext>
            </a:extLst>
          </p:cNvPr>
          <p:cNvSpPr>
            <a:spLocks noGrp="1"/>
          </p:cNvSpPr>
          <p:nvPr>
            <p:ph type="title"/>
          </p:nvPr>
        </p:nvSpPr>
        <p:spPr/>
        <p:txBody>
          <a:bodyPr/>
          <a:lstStyle/>
          <a:p>
            <a:r>
              <a:rPr lang="de-DE" dirty="0" err="1"/>
              <a:t>Induction</a:t>
            </a:r>
            <a:r>
              <a:rPr lang="de-DE" dirty="0"/>
              <a:t> </a:t>
            </a:r>
            <a:r>
              <a:rPr lang="de-DE" dirty="0" err="1"/>
              <a:t>vs</a:t>
            </a:r>
            <a:r>
              <a:rPr lang="de-DE" dirty="0"/>
              <a:t> </a:t>
            </a:r>
            <a:r>
              <a:rPr lang="de-DE" dirty="0" err="1"/>
              <a:t>Deduction</a:t>
            </a:r>
            <a:r>
              <a:rPr lang="de-DE" dirty="0"/>
              <a:t> </a:t>
            </a:r>
            <a:r>
              <a:rPr lang="de-DE" dirty="0" err="1"/>
              <a:t>vs</a:t>
            </a:r>
            <a:r>
              <a:rPr lang="de-DE" dirty="0"/>
              <a:t> </a:t>
            </a:r>
            <a:r>
              <a:rPr lang="de-DE" dirty="0" err="1"/>
              <a:t>Abduction</a:t>
            </a:r>
            <a:endParaRPr lang="de-DE" dirty="0"/>
          </a:p>
        </p:txBody>
      </p:sp>
      <p:sp>
        <p:nvSpPr>
          <p:cNvPr id="5" name="Slide Number Placeholder 4">
            <a:extLst>
              <a:ext uri="{FF2B5EF4-FFF2-40B4-BE49-F238E27FC236}">
                <a16:creationId xmlns:a16="http://schemas.microsoft.com/office/drawing/2014/main" id="{5211127C-9E9F-4EFE-803C-79CD817AD651}"/>
              </a:ext>
            </a:extLst>
          </p:cNvPr>
          <p:cNvSpPr>
            <a:spLocks noGrp="1"/>
          </p:cNvSpPr>
          <p:nvPr>
            <p:ph type="sldNum" sz="quarter" idx="4"/>
          </p:nvPr>
        </p:nvSpPr>
        <p:spPr/>
        <p:txBody>
          <a:bodyPr/>
          <a:lstStyle/>
          <a:p>
            <a:fld id="{3E01A2B2-10AD-754B-9B4C-E5B6FED423D0}" type="slidenum">
              <a:rPr lang="de-DE" smtClean="0"/>
              <a:pPr/>
              <a:t>13</a:t>
            </a:fld>
            <a:endParaRPr lang="de-DE" dirty="0"/>
          </a:p>
        </p:txBody>
      </p:sp>
      <p:sp>
        <p:nvSpPr>
          <p:cNvPr id="4" name="Content Placeholder 3">
            <a:extLst>
              <a:ext uri="{FF2B5EF4-FFF2-40B4-BE49-F238E27FC236}">
                <a16:creationId xmlns:a16="http://schemas.microsoft.com/office/drawing/2014/main" id="{D8FF0F3B-7B10-4BE0-9B70-41D68F7B89EF}"/>
              </a:ext>
            </a:extLst>
          </p:cNvPr>
          <p:cNvSpPr>
            <a:spLocks noGrp="1"/>
          </p:cNvSpPr>
          <p:nvPr>
            <p:ph sz="quarter" idx="12"/>
          </p:nvPr>
        </p:nvSpPr>
        <p:spPr/>
        <p:txBody>
          <a:bodyPr/>
          <a:lstStyle/>
          <a:p>
            <a:endParaRPr lang="de-DE"/>
          </a:p>
        </p:txBody>
      </p:sp>
      <p:graphicFrame>
        <p:nvGraphicFramePr>
          <p:cNvPr id="8" name="Table 8">
            <a:extLst>
              <a:ext uri="{FF2B5EF4-FFF2-40B4-BE49-F238E27FC236}">
                <a16:creationId xmlns:a16="http://schemas.microsoft.com/office/drawing/2014/main" id="{DDB1262D-DCDA-4785-BE39-26BB328CCAFD}"/>
              </a:ext>
            </a:extLst>
          </p:cNvPr>
          <p:cNvGraphicFramePr>
            <a:graphicFrameLocks noGrp="1"/>
          </p:cNvGraphicFramePr>
          <p:nvPr/>
        </p:nvGraphicFramePr>
        <p:xfrm>
          <a:off x="3503712" y="2398441"/>
          <a:ext cx="6228949" cy="3836108"/>
        </p:xfrm>
        <a:graphic>
          <a:graphicData uri="http://schemas.openxmlformats.org/drawingml/2006/table">
            <a:tbl>
              <a:tblPr firstRow="1" bandRow="1">
                <a:tableStyleId>{5C22544A-7EE6-4342-B048-85BDC9FD1C3A}</a:tableStyleId>
              </a:tblPr>
              <a:tblGrid>
                <a:gridCol w="1764453">
                  <a:extLst>
                    <a:ext uri="{9D8B030D-6E8A-4147-A177-3AD203B41FA5}">
                      <a16:colId xmlns:a16="http://schemas.microsoft.com/office/drawing/2014/main" val="989699455"/>
                    </a:ext>
                  </a:extLst>
                </a:gridCol>
                <a:gridCol w="4464496">
                  <a:extLst>
                    <a:ext uri="{9D8B030D-6E8A-4147-A177-3AD203B41FA5}">
                      <a16:colId xmlns:a16="http://schemas.microsoft.com/office/drawing/2014/main" val="4166912527"/>
                    </a:ext>
                  </a:extLst>
                </a:gridCol>
              </a:tblGrid>
              <a:tr h="816431">
                <a:tc>
                  <a:txBody>
                    <a:bodyPr/>
                    <a:lstStyle/>
                    <a:p>
                      <a:pPr indent="151130" algn="l" hangingPunct="0">
                        <a:lnSpc>
                          <a:spcPts val="1200"/>
                        </a:lnSpc>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Form of reasoning</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nchor="ctr"/>
                </a:tc>
                <a:tc>
                  <a:txBody>
                    <a:bodyPr/>
                    <a:lstStyle/>
                    <a:p>
                      <a:pPr indent="151130" algn="l" hangingPunct="0">
                        <a:lnSpc>
                          <a:spcPts val="1200"/>
                        </a:lnSpc>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Example</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nchor="ctr"/>
                </a:tc>
                <a:extLst>
                  <a:ext uri="{0D108BD9-81ED-4DB2-BD59-A6C34878D82A}">
                    <a16:rowId xmlns:a16="http://schemas.microsoft.com/office/drawing/2014/main" val="245501546"/>
                  </a:ext>
                </a:extLst>
              </a:tr>
              <a:tr h="1006559">
                <a:tc>
                  <a:txBody>
                    <a:bodyPr/>
                    <a:lstStyle/>
                    <a:p>
                      <a:pPr hangingPunct="0">
                        <a:lnSpc>
                          <a:spcPts val="1000"/>
                        </a:lnSpc>
                        <a:spcBef>
                          <a:spcPts val="300"/>
                        </a:spcBef>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Induction</a:t>
                      </a:r>
                      <a:endParaRPr lang="de-DE" sz="11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nchor="ctr"/>
                </a:tc>
                <a:tc>
                  <a:txBody>
                    <a:bodyPr/>
                    <a:lstStyle/>
                    <a:p>
                      <a:pPr hangingPunct="0">
                        <a:lnSpc>
                          <a:spcPts val="1000"/>
                        </a:lnSpc>
                        <a:spcBef>
                          <a:spcPts val="300"/>
                        </a:spcBef>
                      </a:pPr>
                      <a:r>
                        <a:rPr lang="en-AU" sz="1300">
                          <a:effectLst/>
                          <a:latin typeface="Times" panose="02020603050405020304" pitchFamily="18" charset="0"/>
                          <a:ea typeface="Times New Roman" panose="02020603050405020304" pitchFamily="18" charset="0"/>
                          <a:cs typeface="Times New Roman" panose="02020603050405020304" pitchFamily="18" charset="0"/>
                        </a:rPr>
                        <a:t>Observation: These beans are from this bag.</a:t>
                      </a:r>
                      <a:endParaRPr lang="de-DE" sz="1100">
                        <a:effectLst/>
                        <a:latin typeface="Times" panose="02020603050405020304" pitchFamily="18" charset="0"/>
                        <a:ea typeface="Times New Roman" panose="02020603050405020304" pitchFamily="18" charset="0"/>
                        <a:cs typeface="Times New Roman" panose="02020603050405020304" pitchFamily="18" charset="0"/>
                      </a:endParaRPr>
                    </a:p>
                    <a:p>
                      <a:pPr hangingPunct="0">
                        <a:lnSpc>
                          <a:spcPts val="1000"/>
                        </a:lnSpc>
                        <a:spcBef>
                          <a:spcPts val="300"/>
                        </a:spcBef>
                      </a:pPr>
                      <a:r>
                        <a:rPr lang="en-AU" sz="1300">
                          <a:effectLst/>
                          <a:latin typeface="Times" panose="02020603050405020304" pitchFamily="18" charset="0"/>
                          <a:ea typeface="Times New Roman" panose="02020603050405020304" pitchFamily="18" charset="0"/>
                          <a:cs typeface="Times New Roman" panose="02020603050405020304" pitchFamily="18" charset="0"/>
                        </a:rPr>
                        <a:t>Reasoning: These beans are white.</a:t>
                      </a:r>
                      <a:endParaRPr lang="de-DE" sz="1100">
                        <a:effectLst/>
                        <a:latin typeface="Times" panose="02020603050405020304" pitchFamily="18" charset="0"/>
                        <a:ea typeface="Times New Roman" panose="02020603050405020304" pitchFamily="18" charset="0"/>
                        <a:cs typeface="Times New Roman" panose="02020603050405020304" pitchFamily="18" charset="0"/>
                      </a:endParaRPr>
                    </a:p>
                    <a:p>
                      <a:pPr hangingPunct="0">
                        <a:lnSpc>
                          <a:spcPts val="1000"/>
                        </a:lnSpc>
                        <a:spcBef>
                          <a:spcPts val="300"/>
                        </a:spcBef>
                      </a:pPr>
                      <a:r>
                        <a:rPr lang="en-AU" sz="1300">
                          <a:effectLst/>
                          <a:latin typeface="Times" panose="02020603050405020304" pitchFamily="18" charset="0"/>
                          <a:ea typeface="Times New Roman" panose="02020603050405020304" pitchFamily="18" charset="0"/>
                          <a:cs typeface="Times New Roman" panose="02020603050405020304" pitchFamily="18" charset="0"/>
                        </a:rPr>
                        <a:t>Conclusion: All the beans from this bag are white.</a:t>
                      </a:r>
                      <a:endParaRPr lang="de-DE" sz="11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nchor="ctr"/>
                </a:tc>
                <a:extLst>
                  <a:ext uri="{0D108BD9-81ED-4DB2-BD59-A6C34878D82A}">
                    <a16:rowId xmlns:a16="http://schemas.microsoft.com/office/drawing/2014/main" val="11348190"/>
                  </a:ext>
                </a:extLst>
              </a:tr>
              <a:tr h="1006559">
                <a:tc>
                  <a:txBody>
                    <a:bodyPr/>
                    <a:lstStyle/>
                    <a:p>
                      <a:pPr hangingPunct="0">
                        <a:lnSpc>
                          <a:spcPts val="1000"/>
                        </a:lnSpc>
                        <a:spcBef>
                          <a:spcPts val="300"/>
                        </a:spcBef>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Deduction</a:t>
                      </a:r>
                      <a:endParaRPr lang="de-DE" sz="11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nchor="ctr"/>
                </a:tc>
                <a:tc>
                  <a:txBody>
                    <a:bodyPr/>
                    <a:lstStyle/>
                    <a:p>
                      <a:pPr hangingPunct="0">
                        <a:lnSpc>
                          <a:spcPts val="1000"/>
                        </a:lnSpc>
                        <a:spcBef>
                          <a:spcPts val="300"/>
                        </a:spcBef>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Premise: All the beans in this bag are white.</a:t>
                      </a:r>
                      <a:endParaRPr lang="de-DE" sz="1100" dirty="0">
                        <a:effectLst/>
                        <a:latin typeface="Times" panose="02020603050405020304" pitchFamily="18" charset="0"/>
                        <a:ea typeface="Times New Roman" panose="02020603050405020304" pitchFamily="18" charset="0"/>
                        <a:cs typeface="Times New Roman" panose="02020603050405020304" pitchFamily="18" charset="0"/>
                      </a:endParaRPr>
                    </a:p>
                    <a:p>
                      <a:pPr hangingPunct="0">
                        <a:lnSpc>
                          <a:spcPts val="1000"/>
                        </a:lnSpc>
                        <a:spcBef>
                          <a:spcPts val="300"/>
                        </a:spcBef>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Observation: These beans are from this bag.</a:t>
                      </a:r>
                      <a:endParaRPr lang="de-DE" sz="1100" dirty="0">
                        <a:effectLst/>
                        <a:latin typeface="Times" panose="02020603050405020304" pitchFamily="18" charset="0"/>
                        <a:ea typeface="Times New Roman" panose="02020603050405020304" pitchFamily="18" charset="0"/>
                        <a:cs typeface="Times New Roman" panose="02020603050405020304" pitchFamily="18" charset="0"/>
                      </a:endParaRPr>
                    </a:p>
                    <a:p>
                      <a:pPr hangingPunct="0">
                        <a:lnSpc>
                          <a:spcPts val="1000"/>
                        </a:lnSpc>
                        <a:spcBef>
                          <a:spcPts val="300"/>
                        </a:spcBef>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Conclusion: These beans are white.</a:t>
                      </a:r>
                      <a:endParaRPr lang="de-DE" sz="11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nchor="ctr"/>
                </a:tc>
                <a:extLst>
                  <a:ext uri="{0D108BD9-81ED-4DB2-BD59-A6C34878D82A}">
                    <a16:rowId xmlns:a16="http://schemas.microsoft.com/office/drawing/2014/main" val="21681982"/>
                  </a:ext>
                </a:extLst>
              </a:tr>
              <a:tr h="1006559">
                <a:tc>
                  <a:txBody>
                    <a:bodyPr/>
                    <a:lstStyle/>
                    <a:p>
                      <a:pPr hangingPunct="0">
                        <a:lnSpc>
                          <a:spcPts val="1000"/>
                        </a:lnSpc>
                        <a:spcBef>
                          <a:spcPts val="300"/>
                        </a:spcBef>
                      </a:pPr>
                      <a:r>
                        <a:rPr lang="en-AU" sz="1300">
                          <a:effectLst/>
                          <a:latin typeface="Times" panose="02020603050405020304" pitchFamily="18" charset="0"/>
                          <a:ea typeface="Times New Roman" panose="02020603050405020304" pitchFamily="18" charset="0"/>
                          <a:cs typeface="Times New Roman" panose="02020603050405020304" pitchFamily="18" charset="0"/>
                        </a:rPr>
                        <a:t>Abduction</a:t>
                      </a:r>
                      <a:endParaRPr lang="de-DE" sz="11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nchor="ctr"/>
                </a:tc>
                <a:tc>
                  <a:txBody>
                    <a:bodyPr/>
                    <a:lstStyle/>
                    <a:p>
                      <a:pPr hangingPunct="0">
                        <a:lnSpc>
                          <a:spcPts val="1000"/>
                        </a:lnSpc>
                        <a:spcBef>
                          <a:spcPts val="300"/>
                        </a:spcBef>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Rule: All the beans from this bag are white.</a:t>
                      </a:r>
                      <a:endParaRPr lang="de-DE" sz="1100" dirty="0">
                        <a:effectLst/>
                        <a:latin typeface="Times" panose="02020603050405020304" pitchFamily="18" charset="0"/>
                        <a:ea typeface="Times New Roman" panose="02020603050405020304" pitchFamily="18" charset="0"/>
                        <a:cs typeface="Times New Roman" panose="02020603050405020304" pitchFamily="18" charset="0"/>
                      </a:endParaRPr>
                    </a:p>
                    <a:p>
                      <a:pPr hangingPunct="0">
                        <a:lnSpc>
                          <a:spcPts val="1000"/>
                        </a:lnSpc>
                        <a:spcBef>
                          <a:spcPts val="300"/>
                        </a:spcBef>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Observation: These beans are white and near the bag.</a:t>
                      </a:r>
                      <a:endParaRPr lang="de-DE" sz="1100" dirty="0">
                        <a:effectLst/>
                        <a:latin typeface="Times" panose="02020603050405020304" pitchFamily="18" charset="0"/>
                        <a:ea typeface="Times New Roman" panose="02020603050405020304" pitchFamily="18" charset="0"/>
                        <a:cs typeface="Times New Roman" panose="02020603050405020304" pitchFamily="18" charset="0"/>
                      </a:endParaRPr>
                    </a:p>
                    <a:p>
                      <a:pPr hangingPunct="0">
                        <a:lnSpc>
                          <a:spcPts val="1000"/>
                        </a:lnSpc>
                        <a:spcBef>
                          <a:spcPts val="300"/>
                        </a:spcBef>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Conclusion: These beans are probably from this bag.</a:t>
                      </a:r>
                      <a:endParaRPr lang="de-DE" sz="11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nchor="ctr"/>
                </a:tc>
                <a:extLst>
                  <a:ext uri="{0D108BD9-81ED-4DB2-BD59-A6C34878D82A}">
                    <a16:rowId xmlns:a16="http://schemas.microsoft.com/office/drawing/2014/main" val="1483314451"/>
                  </a:ext>
                </a:extLst>
              </a:tr>
            </a:tbl>
          </a:graphicData>
        </a:graphic>
      </p:graphicFrame>
    </p:spTree>
    <p:extLst>
      <p:ext uri="{BB962C8B-B14F-4D97-AF65-F5344CB8AC3E}">
        <p14:creationId xmlns:p14="http://schemas.microsoft.com/office/powerpoint/2010/main" val="2256185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5952B8-9430-4E8C-8D59-99D5D93572D0}"/>
              </a:ext>
            </a:extLst>
          </p:cNvPr>
          <p:cNvPicPr>
            <a:picLocks noChangeAspect="1"/>
          </p:cNvPicPr>
          <p:nvPr/>
        </p:nvPicPr>
        <p:blipFill>
          <a:blip r:embed="rId2"/>
          <a:stretch>
            <a:fillRect/>
          </a:stretch>
        </p:blipFill>
        <p:spPr>
          <a:xfrm>
            <a:off x="6192012" y="1796819"/>
            <a:ext cx="5535545" cy="4392540"/>
          </a:xfrm>
          <a:prstGeom prst="rect">
            <a:avLst/>
          </a:prstGeom>
        </p:spPr>
      </p:pic>
      <p:sp>
        <p:nvSpPr>
          <p:cNvPr id="3" name="Content Placeholder 2"/>
          <p:cNvSpPr>
            <a:spLocks noGrp="1"/>
          </p:cNvSpPr>
          <p:nvPr>
            <p:ph sz="quarter" idx="11"/>
          </p:nvPr>
        </p:nvSpPr>
        <p:spPr>
          <a:xfrm>
            <a:off x="627017" y="1998616"/>
            <a:ext cx="6070509" cy="4337097"/>
          </a:xfrm>
        </p:spPr>
        <p:txBody>
          <a:bodyPr>
            <a:normAutofit/>
          </a:bodyPr>
          <a:lstStyle/>
          <a:p>
            <a:r>
              <a:rPr lang="en-AU" dirty="0"/>
              <a:t>Good research involves strategies for exploration, rationalization, and validation</a:t>
            </a:r>
          </a:p>
          <a:p>
            <a:endParaRPr lang="en-AU" dirty="0"/>
          </a:p>
          <a:p>
            <a:r>
              <a:rPr lang="en-AU" dirty="0"/>
              <a:t>Different research methods can be used as a tool to support inductive, deductive, or abductive reasoning.</a:t>
            </a:r>
          </a:p>
        </p:txBody>
      </p:sp>
      <p:sp>
        <p:nvSpPr>
          <p:cNvPr id="2" name="Title 1"/>
          <p:cNvSpPr>
            <a:spLocks noGrp="1"/>
          </p:cNvSpPr>
          <p:nvPr>
            <p:ph type="title"/>
          </p:nvPr>
        </p:nvSpPr>
        <p:spPr/>
        <p:txBody>
          <a:bodyPr/>
          <a:lstStyle/>
          <a:p>
            <a:r>
              <a:rPr lang="de-DE" dirty="0" err="1"/>
              <a:t>Why</a:t>
            </a:r>
            <a:r>
              <a:rPr lang="de-DE" dirty="0"/>
              <a:t> </a:t>
            </a:r>
            <a:r>
              <a:rPr lang="de-DE" dirty="0" err="1"/>
              <a:t>these</a:t>
            </a:r>
            <a:r>
              <a:rPr lang="de-DE" dirty="0"/>
              <a:t> </a:t>
            </a:r>
            <a:r>
              <a:rPr lang="de-DE" dirty="0" err="1"/>
              <a:t>distinctions</a:t>
            </a:r>
            <a:r>
              <a:rPr lang="de-DE" dirty="0"/>
              <a:t> matter.</a:t>
            </a:r>
            <a:endParaRPr lang="en-AU" dirty="0"/>
          </a:p>
        </p:txBody>
      </p:sp>
      <p:sp>
        <p:nvSpPr>
          <p:cNvPr id="4" name="Content Placeholder 3">
            <a:extLst>
              <a:ext uri="{FF2B5EF4-FFF2-40B4-BE49-F238E27FC236}">
                <a16:creationId xmlns:a16="http://schemas.microsoft.com/office/drawing/2014/main" id="{6A30938A-B1BC-4C09-8403-5EDB539774CB}"/>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682323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5952B8-9430-4E8C-8D59-99D5D93572D0}"/>
              </a:ext>
            </a:extLst>
          </p:cNvPr>
          <p:cNvPicPr>
            <a:picLocks noChangeAspect="1"/>
          </p:cNvPicPr>
          <p:nvPr/>
        </p:nvPicPr>
        <p:blipFill>
          <a:blip r:embed="rId2"/>
          <a:stretch>
            <a:fillRect/>
          </a:stretch>
        </p:blipFill>
        <p:spPr>
          <a:xfrm>
            <a:off x="6307069" y="1887653"/>
            <a:ext cx="5535545" cy="4392540"/>
          </a:xfrm>
          <a:prstGeom prst="rect">
            <a:avLst/>
          </a:prstGeom>
        </p:spPr>
      </p:pic>
      <p:sp>
        <p:nvSpPr>
          <p:cNvPr id="3" name="Content Placeholder 2"/>
          <p:cNvSpPr>
            <a:spLocks noGrp="1"/>
          </p:cNvSpPr>
          <p:nvPr>
            <p:ph sz="quarter" idx="11"/>
          </p:nvPr>
        </p:nvSpPr>
        <p:spPr>
          <a:xfrm>
            <a:off x="627018" y="1998616"/>
            <a:ext cx="6221900" cy="4337097"/>
          </a:xfrm>
        </p:spPr>
        <p:txBody>
          <a:bodyPr>
            <a:normAutofit/>
          </a:bodyPr>
          <a:lstStyle/>
          <a:p>
            <a:r>
              <a:rPr lang="en-AU" b="1" dirty="0"/>
              <a:t>Exploration</a:t>
            </a:r>
          </a:p>
          <a:p>
            <a:pPr lvl="1"/>
            <a:r>
              <a:rPr lang="en-US" dirty="0"/>
              <a:t>The systematic discovery of things or phenomena encountered in common experience.</a:t>
            </a:r>
            <a:endParaRPr lang="en-AU" dirty="0"/>
          </a:p>
          <a:p>
            <a:r>
              <a:rPr lang="en-AU" b="1" dirty="0"/>
              <a:t>Rationalisation</a:t>
            </a:r>
          </a:p>
          <a:p>
            <a:pPr lvl="1"/>
            <a:r>
              <a:rPr lang="en-AU" dirty="0"/>
              <a:t>Making sense of the puzzle or problem that interests us.</a:t>
            </a:r>
          </a:p>
          <a:p>
            <a:r>
              <a:rPr lang="en-AU" b="1" dirty="0"/>
              <a:t>Validation</a:t>
            </a:r>
          </a:p>
          <a:p>
            <a:pPr lvl="1"/>
            <a:r>
              <a:rPr lang="en-AU" dirty="0"/>
              <a:t>Subjecting an emergent or existing theory to rigorous examination and testing.</a:t>
            </a:r>
          </a:p>
        </p:txBody>
      </p:sp>
      <p:sp>
        <p:nvSpPr>
          <p:cNvPr id="2" name="Title 1"/>
          <p:cNvSpPr>
            <a:spLocks noGrp="1"/>
          </p:cNvSpPr>
          <p:nvPr>
            <p:ph type="title"/>
          </p:nvPr>
        </p:nvSpPr>
        <p:spPr/>
        <p:txBody>
          <a:bodyPr/>
          <a:lstStyle/>
          <a:p>
            <a:r>
              <a:rPr lang="de-DE" dirty="0" err="1"/>
              <a:t>Why</a:t>
            </a:r>
            <a:r>
              <a:rPr lang="de-DE" dirty="0"/>
              <a:t> </a:t>
            </a:r>
            <a:r>
              <a:rPr lang="de-DE" dirty="0" err="1"/>
              <a:t>these</a:t>
            </a:r>
            <a:r>
              <a:rPr lang="de-DE" dirty="0"/>
              <a:t> </a:t>
            </a:r>
            <a:r>
              <a:rPr lang="de-DE" dirty="0" err="1"/>
              <a:t>distinctions</a:t>
            </a:r>
            <a:r>
              <a:rPr lang="de-DE" dirty="0"/>
              <a:t> matter.</a:t>
            </a:r>
            <a:endParaRPr lang="en-AU" dirty="0"/>
          </a:p>
        </p:txBody>
      </p:sp>
      <p:sp>
        <p:nvSpPr>
          <p:cNvPr id="4" name="Content Placeholder 3">
            <a:extLst>
              <a:ext uri="{FF2B5EF4-FFF2-40B4-BE49-F238E27FC236}">
                <a16:creationId xmlns:a16="http://schemas.microsoft.com/office/drawing/2014/main" id="{B39FEB3F-8984-4564-8F1F-9BAD2CAC924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807996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CD24E02-96A9-4DC1-8272-966BD4F97B4B}"/>
              </a:ext>
            </a:extLst>
          </p:cNvPr>
          <p:cNvPicPr>
            <a:picLocks noChangeAspect="1"/>
          </p:cNvPicPr>
          <p:nvPr/>
        </p:nvPicPr>
        <p:blipFill>
          <a:blip r:embed="rId2"/>
          <a:stretch>
            <a:fillRect/>
          </a:stretch>
        </p:blipFill>
        <p:spPr>
          <a:xfrm>
            <a:off x="6192012" y="1796819"/>
            <a:ext cx="5535545" cy="4392540"/>
          </a:xfrm>
          <a:prstGeom prst="rect">
            <a:avLst/>
          </a:prstGeom>
        </p:spPr>
      </p:pic>
      <p:sp>
        <p:nvSpPr>
          <p:cNvPr id="3" name="Content Placeholder 2"/>
          <p:cNvSpPr>
            <a:spLocks noGrp="1"/>
          </p:cNvSpPr>
          <p:nvPr>
            <p:ph sz="quarter" idx="11"/>
          </p:nvPr>
        </p:nvSpPr>
        <p:spPr>
          <a:xfrm>
            <a:off x="627018" y="1998616"/>
            <a:ext cx="5924534" cy="4337097"/>
          </a:xfrm>
        </p:spPr>
        <p:txBody>
          <a:bodyPr/>
          <a:lstStyle/>
          <a:p>
            <a:r>
              <a:rPr lang="en-AU" sz="1800" dirty="0"/>
              <a:t>The emphasis of any one study can be on either end (1,2,4) or in combination (e.g., 3). Often, only so-called research programs (combinations of multiple studies) can achieve all (5).</a:t>
            </a:r>
          </a:p>
          <a:p>
            <a:r>
              <a:rPr lang="en-AU" sz="1800" dirty="0"/>
              <a:t>The choice of emphasis is influenced by</a:t>
            </a:r>
          </a:p>
          <a:p>
            <a:pPr lvl="1"/>
            <a:r>
              <a:rPr lang="en-AU" sz="1600" dirty="0"/>
              <a:t>Maturity of the field</a:t>
            </a:r>
          </a:p>
          <a:p>
            <a:pPr lvl="1"/>
            <a:r>
              <a:rPr lang="en-AU" sz="1600" dirty="0"/>
              <a:t>Accepted methods</a:t>
            </a:r>
          </a:p>
          <a:p>
            <a:pPr lvl="1"/>
            <a:r>
              <a:rPr lang="en-AU" sz="1600" dirty="0"/>
              <a:t>Availability of evidence</a:t>
            </a:r>
          </a:p>
          <a:p>
            <a:pPr lvl="1"/>
            <a:r>
              <a:rPr lang="en-AU" sz="1600" dirty="0"/>
              <a:t>Research interests</a:t>
            </a:r>
            <a:endParaRPr lang="en-AU" sz="2000" dirty="0"/>
          </a:p>
        </p:txBody>
      </p:sp>
      <p:sp>
        <p:nvSpPr>
          <p:cNvPr id="2" name="Title 1"/>
          <p:cNvSpPr>
            <a:spLocks noGrp="1"/>
          </p:cNvSpPr>
          <p:nvPr>
            <p:ph type="title"/>
          </p:nvPr>
        </p:nvSpPr>
        <p:spPr/>
        <p:txBody>
          <a:bodyPr/>
          <a:lstStyle/>
          <a:p>
            <a:r>
              <a:rPr lang="en-AU" dirty="0"/>
              <a:t>Research Design - Example</a:t>
            </a:r>
          </a:p>
        </p:txBody>
      </p:sp>
      <p:sp>
        <p:nvSpPr>
          <p:cNvPr id="4" name="Content Placeholder 3">
            <a:extLst>
              <a:ext uri="{FF2B5EF4-FFF2-40B4-BE49-F238E27FC236}">
                <a16:creationId xmlns:a16="http://schemas.microsoft.com/office/drawing/2014/main" id="{CB26FF18-FC84-4339-956A-1105D245B972}"/>
              </a:ext>
            </a:extLst>
          </p:cNvPr>
          <p:cNvSpPr>
            <a:spLocks noGrp="1"/>
          </p:cNvSpPr>
          <p:nvPr>
            <p:ph sz="quarter" idx="12"/>
          </p:nvPr>
        </p:nvSpPr>
        <p:spPr/>
        <p:txBody>
          <a:bodyPr/>
          <a:lstStyle/>
          <a:p>
            <a:endParaRPr lang="de-DE"/>
          </a:p>
        </p:txBody>
      </p:sp>
      <p:sp>
        <p:nvSpPr>
          <p:cNvPr id="7" name="Oval 6"/>
          <p:cNvSpPr/>
          <p:nvPr/>
        </p:nvSpPr>
        <p:spPr>
          <a:xfrm>
            <a:off x="8342681" y="479715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1</a:t>
            </a:r>
          </a:p>
        </p:txBody>
      </p:sp>
      <p:sp>
        <p:nvSpPr>
          <p:cNvPr id="8" name="Oval 7"/>
          <p:cNvSpPr/>
          <p:nvPr/>
        </p:nvSpPr>
        <p:spPr>
          <a:xfrm>
            <a:off x="11583540" y="475668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4</a:t>
            </a:r>
          </a:p>
        </p:txBody>
      </p:sp>
      <p:sp>
        <p:nvSpPr>
          <p:cNvPr id="9" name="Oval 8"/>
          <p:cNvSpPr/>
          <p:nvPr/>
        </p:nvSpPr>
        <p:spPr>
          <a:xfrm>
            <a:off x="9516783" y="318540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2</a:t>
            </a:r>
          </a:p>
        </p:txBody>
      </p:sp>
      <p:sp>
        <p:nvSpPr>
          <p:cNvPr id="10" name="Oval 9"/>
          <p:cNvSpPr/>
          <p:nvPr/>
        </p:nvSpPr>
        <p:spPr>
          <a:xfrm>
            <a:off x="9648395" y="446865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3</a:t>
            </a:r>
          </a:p>
        </p:txBody>
      </p:sp>
      <p:sp>
        <p:nvSpPr>
          <p:cNvPr id="12" name="Oval 11"/>
          <p:cNvSpPr/>
          <p:nvPr/>
        </p:nvSpPr>
        <p:spPr>
          <a:xfrm>
            <a:off x="9552384" y="3705056"/>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5</a:t>
            </a:r>
          </a:p>
        </p:txBody>
      </p:sp>
    </p:spTree>
    <p:extLst>
      <p:ext uri="{BB962C8B-B14F-4D97-AF65-F5344CB8AC3E}">
        <p14:creationId xmlns:p14="http://schemas.microsoft.com/office/powerpoint/2010/main" val="191780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627017" y="1998616"/>
            <a:ext cx="9655441" cy="4337097"/>
          </a:xfrm>
        </p:spPr>
        <p:txBody>
          <a:bodyPr>
            <a:normAutofit fontScale="85000" lnSpcReduction="20000"/>
          </a:bodyPr>
          <a:lstStyle/>
          <a:p>
            <a:r>
              <a:rPr lang="en-AU" dirty="0"/>
              <a:t>My PhD: A research program on ontological evaluation of process modelling grammars </a:t>
            </a:r>
          </a:p>
          <a:p>
            <a:r>
              <a:rPr lang="en-AU" dirty="0"/>
              <a:t>Research elements</a:t>
            </a:r>
          </a:p>
          <a:p>
            <a:pPr marL="873000" lvl="1" indent="-457200">
              <a:buFont typeface="+mj-lt"/>
              <a:buAutoNum type="arabicPeriod"/>
            </a:pPr>
            <a:r>
              <a:rPr lang="en-US" dirty="0"/>
              <a:t>Recker, J. "Opportunities and Constraints: The Current Struggle with BPMN," Business Process Management Journal (16:1) 2010, pp 181-201.</a:t>
            </a:r>
          </a:p>
          <a:p>
            <a:pPr marL="873000" lvl="1" indent="-457200">
              <a:buFont typeface="+mj-lt"/>
              <a:buAutoNum type="arabicPeriod"/>
            </a:pPr>
            <a:r>
              <a:rPr lang="en-US" dirty="0"/>
              <a:t>Recker, J., </a:t>
            </a:r>
            <a:r>
              <a:rPr lang="en-US" dirty="0" err="1"/>
              <a:t>Rosemann</a:t>
            </a:r>
            <a:r>
              <a:rPr lang="en-US" dirty="0"/>
              <a:t>, M., Indulska, M., and Green, P. "Business Process Modeling: A Comparative Analysis," Journal of the Association for Information Systems (10:4) 2009, pp 333-363.</a:t>
            </a:r>
            <a:endParaRPr lang="en-AU" dirty="0"/>
          </a:p>
          <a:p>
            <a:pPr marL="873000" lvl="1" indent="-457200">
              <a:buFont typeface="+mj-lt"/>
              <a:buAutoNum type="arabicPeriod"/>
            </a:pPr>
            <a:r>
              <a:rPr lang="en-US" dirty="0"/>
              <a:t>Recker, J., Indulska, M., </a:t>
            </a:r>
            <a:r>
              <a:rPr lang="en-US" dirty="0" err="1"/>
              <a:t>Rosemann</a:t>
            </a:r>
            <a:r>
              <a:rPr lang="en-US" dirty="0"/>
              <a:t>, M., and Green, P. "The Ontological Deficiencies of Process Modeling in Practice," European Journal of Information Systems (19:5) 2010, pp 501-525.</a:t>
            </a:r>
          </a:p>
          <a:p>
            <a:pPr marL="873000" lvl="1" indent="-457200">
              <a:buFont typeface="+mj-lt"/>
              <a:buAutoNum type="arabicPeriod"/>
            </a:pPr>
            <a:r>
              <a:rPr lang="en-AU" dirty="0"/>
              <a:t>Recker, J., </a:t>
            </a:r>
            <a:r>
              <a:rPr lang="en-AU" dirty="0" err="1"/>
              <a:t>Rosemann</a:t>
            </a:r>
            <a:r>
              <a:rPr lang="en-AU" dirty="0"/>
              <a:t>, M., Green, P., and Indulska, M. "Do Ontological Deficiencies in </a:t>
            </a:r>
            <a:r>
              <a:rPr lang="en-AU" dirty="0" err="1"/>
              <a:t>Modeling</a:t>
            </a:r>
            <a:r>
              <a:rPr lang="en-AU" dirty="0"/>
              <a:t> Grammars Matter?," MIS Quarterly (35:1) 2011, pp 57-79.</a:t>
            </a:r>
          </a:p>
          <a:p>
            <a:pPr marL="873000" lvl="1" indent="-457200">
              <a:buFont typeface="+mj-lt"/>
              <a:buAutoNum type="arabicPeriod"/>
            </a:pPr>
            <a:r>
              <a:rPr lang="en-US" dirty="0"/>
              <a:t>Recker, J. Evaluations of Process Modeling Grammars: Ontological, Qualitative and Quantitative Analyses Using the Example of BPMN Springer, Berlin, Germany, 2011.</a:t>
            </a:r>
            <a:endParaRPr lang="en-AU" dirty="0"/>
          </a:p>
        </p:txBody>
      </p:sp>
      <p:sp>
        <p:nvSpPr>
          <p:cNvPr id="2" name="Title 1"/>
          <p:cNvSpPr>
            <a:spLocks noGrp="1"/>
          </p:cNvSpPr>
          <p:nvPr>
            <p:ph type="title"/>
          </p:nvPr>
        </p:nvSpPr>
        <p:spPr/>
        <p:txBody>
          <a:bodyPr/>
          <a:lstStyle/>
          <a:p>
            <a:r>
              <a:rPr lang="en-AU" dirty="0"/>
              <a:t>Research Design - Example</a:t>
            </a:r>
          </a:p>
        </p:txBody>
      </p:sp>
      <p:sp>
        <p:nvSpPr>
          <p:cNvPr id="7" name="Content Placeholder 6">
            <a:extLst>
              <a:ext uri="{FF2B5EF4-FFF2-40B4-BE49-F238E27FC236}">
                <a16:creationId xmlns:a16="http://schemas.microsoft.com/office/drawing/2014/main" id="{22E81E80-482F-4AAA-B38A-759C434A62DC}"/>
              </a:ext>
            </a:extLst>
          </p:cNvPr>
          <p:cNvSpPr>
            <a:spLocks noGrp="1"/>
          </p:cNvSpPr>
          <p:nvPr>
            <p:ph sz="quarter" idx="12"/>
          </p:nvPr>
        </p:nvSpPr>
        <p:spPr/>
        <p:txBody>
          <a:bodyPr/>
          <a:lstStyle/>
          <a:p>
            <a:endParaRPr lang="de-DE"/>
          </a:p>
        </p:txBody>
      </p:sp>
      <p:sp>
        <p:nvSpPr>
          <p:cNvPr id="2050" name="AutoShape 2" descr="data:image/jpeg;base64,/9j/4AAQSkZJRgABAQAAAQABAAD/2wCEAAkGBxQQEhUSEBQSFhQVFRoYFxcYGRgUFRgXFBQYFhUWGBQkHCggGRwlHBUUITEhJiwrMi4uGR8zODMsNy4tLisBCgoKDg0OGxAQGiwkHyQ2MCwsLiwvLCwsLCwsLCwsLCwsLCwsLCwsLCwsLCwrLCwsLCwsLCwsLCwsLCwsLCwsLP/AABEIALUAeAMBEQACEQEDEQH/xAAbAAEAAgMBAQAAAAAAAAAAAAAABAYBAgMFB//EAEkQAAEDAQMEDQcJBgcAAAAAAAEAAgMRBSExBBJBcwYWIjM0UVNhkbKz0eIVY3GBkpOiExQXIzJSVGJ0QkSxweHwQ2SCg6Gj0v/EABsBAQADAQEBAQAAAAAAAAAAAAABAgYDBAUH/8QAMhEAAgECAwYFAwMFAQAAAAAAAAECAxEEFDESEyEyUXEzNEFSYQUVUyOx4UJDkaHwIv/aAAwDAQACEQMRAD8A86z8hiMUZMURJjYSSxpJJYMTT0r5dWrJSsXR3OQRclF7De5c5VZ24MtFJstQsqDkIPds7ll5Y2vfnf8Ak++qELaDyTByEHu2dyrncQv62W3FPoaPsyAfu8J9EcfculPFYiX9x/5KSo016GBZ0H4aL3cfcrZmt+X9yFSp+0eToPw0Pu4+5TmK/wCUh0oe0z5Ng/DQ+6j7lXM1/wArJ3UPaYFnQfhofdx9ynM1vy/uN1D2mXWdB+Gh93H3KFia/wCUbuHtMtsyAng0I/24+5JYmuuO9YVKD/pNvJMHIQe7Z3LjnsR72dNxT9o8kwchB7tncmexHvY3FP2jyTByEHu2dyZ7Ee9jcU/aRLXsyFuTzEQwgiKQgiNgIIYSCDS41AXqweLrTrRjKTauc6tGCg2keDZu8xatnUC0VXmZ8BHdy5S0LLVFrkbVtFkbpTdzR7LcbJnI5OSCC8mvNhfiF13sb6Fd2+pg5M67dm43XYY8/OOhFWivQh0n1O0TCMTVcpyT0OkYtam6pctYKCQpAQBQQFJIS7AS7BCtvg8+pk7Ny9eA8xDuca/hyKvZu8xatnUC1dXmZnTuVyloSW4LIVOZmljoFUsFACAIAgCAIAgCAIAgIVt8Hn1MnZuXswHmId0ca/hyKvZu8xatnUC1dXmZnTuVyloSW4LIVOZmljoFUsFACAIAgCAIAgCAIAgIVt8Hn1MnZuXswHmId0ca/hyKvZu8xapnUC1dXmZnSQVyloSi2hZCfGTSNImkrmVQvcwpsRcISEsyLoKCQgClK+hDaQR8CQgCgBAQrb4PPqZOzcvZgPMQ7o41/Dkevsf2EZPJkuTvLpqugiJo5tKmNpu3K3EsLGTuZq5POwLJvvz+03/yqTwkFF8SVLiVq17on0ro/jzLF0UlWaNDWvuuBwjnc0ta2haRXcgkDNJzxfffuaVXaVKEk2clUmmiO3K3vo7EtLi0044q3gc667mmm0ct7OyZtNaLs0lp07nc3GjASOklUjQp7XEvOvOzsbGZ4cby4iRxDaYD5MkUPEf5JuobP/dSFUncDK5CBRwxO6zcaRhxFOY3KdxTuN9MkZHlbnOIP3A4AYA0FxPHzLjWowUVY60qknJ3IgmfKAHG7PjruaAF1c5hGkCg6V22KcLtdDkpzlqe0vlatnvWgUFggCAhW3wefUydm5ezAeYh3Rxr+HIvuxbgWS/p4uyav0IzJOflLA7MLm533aivQqTtYHzvLJ/k2lwFacd2mmK/PoQc6z9OJo6k1Glc4RWk0jdGh3WG6bRuLg7iV5YWafBkKvF6nRuXNNKE1JoBQ51RjVuIABF/OqPD1fUsq9MDL2HAk3gCgNTWtCBxGhv5lLw9S5CrwNjlQzXubU5la4gVFbgfUVVUJKST9SXVjZtehHjtMEjOFBmFzjXAg3hd5YSVuDOUK8b2aM5TaTWsLhUuodyQQatpXO0t0Y8apHC1G+JeVeC0N58vDa0vcKXUIBvANDppW9SsLP1I38PQNy9uDjQkkXAkXOLQSfSqTwkvQmOIi9TrFlbXOLWk1FdB0GhodN651KMoRuzpGspPgdlxep2CgEK2+Dz6mTs3L2YDzEO6ONfw5F92L8CyX9NF2TV+hGZBmaJy36wE0v8A2DQC6mj+hXJslFKyqEPaWuuBx9Rqvz5Saqu3U0kop0+JyfAyWpBBBaWHNIpQmp9BV1WnHXuVdKMuCMNyAAh2c/OBJLrqmoAIIpQCjQplipNaBYeKOYspuaWAkAkaG1FMAHUrpxxVni3e9kVWGjY6/MhSQVP1mOF2IuAHPjzKjxDbj8F1QSTXU0fZjDX7V+dX/UBXRooOlWWLnZFHhle5iSzA6tXvqQ4OddUh9K1FPyhSsY+iJyyNjZrSXGp3RroxqDWtK6FGbkMvEeT233uv9H38/i40zkrjLxsa5JkhbIXYNAIaK532nV4hQdKnEYhTgkVp0dmVycvE9T2BQCFbfB59TJ2bl7MB5iHdHGv4ci+7FuBZL+mi7Jq/QTMkbLIj85a7AVF9W4kUAArXR/yVwqcL2JRT7SjLo3NbeeLCozqkV5xcsLTkoV3tGjqRlKDIrBIXCgc1oc40ADKgNbmg+uoqvQ3S9Xc836nojixsxbT6wXk6a73cKnEZys9x8D9U2dHNQismk89TGDSvFnBRej8DZq9WYmEwaQBITWoN9RuAaU4s4n0UU3ot+ge9S9WdZWyXu+sJMlzcBmjC/QLzfzKt6JP6nRnpr5h7whIQBAEAQEO2uDz6mTs3L14G2Yh3Ryrcj7Ho2FbczclydoLaCCIDcjARtX1MX9YxEKsoxtwZ4aWApSipceJKdbMuO4rx5or0rj95xEnsysXf0+kj2zYUAFXZw0k5xA/ovuL6Ph5LaerPnLG1Y8EZNhQfm9pQ/ouGfUnPVQbCg/Nxfa0qfsuG+Rnq3Ux5Dyelamgurn3V03ovo2G6DPVupkWFBz+0n2bDX9Rnq3UGwYBjne0i+i4ZdSc9W6gWFk5FRnEcedd0qPsuE+SM9W6gWHk/Gb8N3in2XCfIz1bqPIWT/mu/Mn2XCfIz1bqZbYMBwzvaT7LhPkZ6t1NtrsPE72ip+yYXoxnqvUbXYeJ3tFPsmF6MZ6t1PN2S2DE3JMpcA6oyeUjdHEROXSn9Hw9OSnFcUVljKsuDZV7F4PBqY+zashj/ADE+59yh4cSW7BcI86OktC8WjHnREBmfcNzWlfWv0aPIjLS1PCbkAqAckeMaUkNKgEitDdeAK86psvoBBZ7mhp+bPzg6u+31oTnC+mNBemy+gMSZDX9zfU1O+3D030GNynZfQG0tl0BzMlOAxldU5w3QBzrqXhRsvoDpkuQOdLWXJgASavEjnDAiubXC8j1qVFv0B6A2PwaWuPpe7TjpVt2gZFgQVrmH2nd6ndogy6wID+ycAPtPwAoNN6bANoLDhYQ5odVpqN0671VpxJsA9JWsApB5eyrgWVfppeycgKFYvB4NTH2bV+eY/wAxPuzS0PDiTCvPHmOstDYbPpR/gx+05bmGL/8AKRmHHiNv8vIx9LlbNPoNkbf5eRj6XJm30I2Rt/l5GPpcmbl0GyNv8vIx9LkzcuhOyNv8vIx9Lkzcug2TP0gS8jH0uTNy6DZH0gS8jH0uTNy6DZH0gS8jH0uTNy6DZH0gS8jH0uTNy6DZH0gS8jH0uTNy6DZH0gS8jH0uTNy6DZINu7OZZMmnYYowHQyDE6YyD/FWhim5WaIsYsXg8Gpj7NqxWP8AMT7s0dDw4kxedcx2ehUlr4pWRmZahSQE4gJxATiAo4gJxATiAnEBOICcQE4gjWnvMurf1CutHnRDLVYvB4NTH2bVk8f5ifdmioeHEmLzrmOzKktdHRGZlqFYgIAgCAIAgCAIAgCAICNae8y6t/UK6UedEMtVi8Hg1MfZtWTx/mJ92aKh4cSYvOuY7MqS10dEZmWoViAgCAIAgCAIAgCAIAgI1p7zLq39QrpR50Qy1WLweDUx9m1ZPH+Yn3ZoqHhxJi865jsypLXR0RmZahWICAIAgCAIAgCAIAgCAjWnvMurf1CulHnRDLVYvB4NTH2bVk8f5ifdmioeHEmLzrmOzKktdHRGZlqFYgIAgCAIAgCAIAgCAICNae8y6t/UK6UedEMtVi8Hg1MfZtWTx/mJ92aKh4cSYvOuY7MqS10dEZmWoViAgCAIAgCAIAgCAIAgI1p7zLq39QrpR50Qy1WLweDUx9m1ZPH+Yn3ZoqHhxJi865jsypLXR0RmZahWICAIAgCAIAgCAIAgCAjWnvMurf1CulHnRDLVYvB4NTH2bVk8f5ifdmioeHEmLzrmOz0ZUlro6IzMtQrEBAEAQBAEAQBAEAQBARrT3mXVv6hXSjzohlqsXg8Gpj7NqyeP8xPuzRUPDiTF5lzHVlYySDPeB6SaY0HFz/3oWxpq6RmpanQ5LV4aw3OJAqa0LcRUfa0ekq7i7kGPmEmlpA4/6Y+pNhgwMhk+4cAdGBw/gU3cgcpYiy5wp0ej+Sq00DRQAgCAIAgCAICNae8y6t/UK6UedEMtVi8Hg1MfZtWTx/mJ92aKh4cSYvOuY6sqsMma4OGg8618HZIzcjrLlZcQQA0trSldOONVdy4lBJlryQc4igA9nT6U2mwbNtB4aRXSKHSKYU6VbaYI73l15Nf7wVHdg1UWASwCWASxIQBAEBGtPeZdW/qFdKPOiGccg2dCOKNnyFcyNja/KUrmtArTM5l82v8ASFUm57evx/J9SnjNmKjsnb6QP8v/ANngXNfRVe+3/r+SzxrfoeCdl3mfj8C+3DC8OLPkylxM7bvM/H4FbLfIuNt3mfj8ClYe3qRcxtu8z8fhTL/IuZ23eZ+PwJl/kXG27zPx+BMv8i423eZ+PwJl/kXMbbvM/H4E3HyLmdt3mfj8CPD39Sbjbd5n4/Aoy3yLjbd5n4/AmW+RcbbvM/H4Ey3yLnHLNlOfG9vyVM5jhXPrSrSMM1XhQUXe5DZ//9k="/>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2052" name="AutoShape 4" descr="data:image/jpeg;base64,/9j/4AAQSkZJRgABAQAAAQABAAD/2wCEAAkGBxQQEhUSEBQSFhQVFRoYFxcYGRgUFRgXFBQYFhUWGBQkHCggGRwlHBUUITEhJiwrMi4uGR8zODMsNy4tLisBCgoKDg0OGxAQGiwkHyQ2MCwsLiwvLCwsLCwsLCwsLCwsLCwsLCwsLCwsLCwrLCwsLCwsLCwsLCwsLCwsLCwsLP/AABEIALUAeAMBEQACEQEDEQH/xAAbAAEAAgMBAQAAAAAAAAAAAAAABAYBAgMFB//EAEkQAAEDAQMEDQcJBgcAAAAAAAEAAgMRBSExBBJBcwYWIjM0UVNhkbKz0eIVY3GBkpOiExQXIzJSVGJ0QkSxweHwQ2SCg6Gj0v/EABsBAQADAQEBAQAAAAAAAAAAAAABAgYDBAUH/8QAMhEAAgECAwYFAwMFAQAAAAAAAAECAxEEFDESEyEyUXEzNEFSYQUVUyOx4UJDkaHwIv/aAAwDAQACEQMRAD8A86z8hiMUZMURJjYSSxpJJYMTT0r5dWrJSsXR3OQRclF7De5c5VZ24MtFJstQsqDkIPds7ll5Y2vfnf8Ak++qELaDyTByEHu2dyrncQv62W3FPoaPsyAfu8J9EcfculPFYiX9x/5KSo016GBZ0H4aL3cfcrZmt+X9yFSp+0eToPw0Pu4+5TmK/wCUh0oe0z5Ng/DQ+6j7lXM1/wArJ3UPaYFnQfhofdx9ynM1vy/uN1D2mXWdB+Gh93H3KFia/wCUbuHtMtsyAng0I/24+5JYmuuO9YVKD/pNvJMHIQe7Z3LjnsR72dNxT9o8kwchB7tncmexHvY3FP2jyTByEHu2dyZ7Ee9jcU/aRLXsyFuTzEQwgiKQgiNgIIYSCDS41AXqweLrTrRjKTauc6tGCg2keDZu8xatnUC0VXmZ8BHdy5S0LLVFrkbVtFkbpTdzR7LcbJnI5OSCC8mvNhfiF13sb6Fd2+pg5M67dm43XYY8/OOhFWivQh0n1O0TCMTVcpyT0OkYtam6pctYKCQpAQBQQFJIS7AS7BCtvg8+pk7Ny9eA8xDuca/hyKvZu8xatnUC1dXmZnTuVyloSW4LIVOZmljoFUsFACAIAgCAIAgCAIAgIVt8Hn1MnZuXswHmId0ca/hyKvZu8xatnUC1dXmZnTuVyloSW4LIVOZmljoFUsFACAIAgCAIAgCAIAgIVt8Hn1MnZuXswHmId0ca/hyKvZu8xapnUC1dXmZnSQVyloSi2hZCfGTSNImkrmVQvcwpsRcISEsyLoKCQgClK+hDaQR8CQgCgBAQrb4PPqZOzcvZgPMQ7o41/Dkevsf2EZPJkuTvLpqugiJo5tKmNpu3K3EsLGTuZq5POwLJvvz+03/yqTwkFF8SVLiVq17on0ro/jzLF0UlWaNDWvuuBwjnc0ta2haRXcgkDNJzxfffuaVXaVKEk2clUmmiO3K3vo7EtLi0044q3gc667mmm0ct7OyZtNaLs0lp07nc3GjASOklUjQp7XEvOvOzsbGZ4cby4iRxDaYD5MkUPEf5JuobP/dSFUncDK5CBRwxO6zcaRhxFOY3KdxTuN9MkZHlbnOIP3A4AYA0FxPHzLjWowUVY60qknJ3IgmfKAHG7PjruaAF1c5hGkCg6V22KcLtdDkpzlqe0vlatnvWgUFggCAhW3wefUydm5ezAeYh3Rxr+HIvuxbgWS/p4uyav0IzJOflLA7MLm533aivQqTtYHzvLJ/k2lwFacd2mmK/PoQc6z9OJo6k1Glc4RWk0jdGh3WG6bRuLg7iV5YWafBkKvF6nRuXNNKE1JoBQ51RjVuIABF/OqPD1fUsq9MDL2HAk3gCgNTWtCBxGhv5lLw9S5CrwNjlQzXubU5la4gVFbgfUVVUJKST9SXVjZtehHjtMEjOFBmFzjXAg3hd5YSVuDOUK8b2aM5TaTWsLhUuodyQQatpXO0t0Y8apHC1G+JeVeC0N58vDa0vcKXUIBvANDppW9SsLP1I38PQNy9uDjQkkXAkXOLQSfSqTwkvQmOIi9TrFlbXOLWk1FdB0GhodN651KMoRuzpGspPgdlxep2CgEK2+Dz6mTs3L2YDzEO6ONfw5F92L8CyX9NF2TV+hGZBmaJy36wE0v8A2DQC6mj+hXJslFKyqEPaWuuBx9Rqvz5Saqu3U0kop0+JyfAyWpBBBaWHNIpQmp9BV1WnHXuVdKMuCMNyAAh2c/OBJLrqmoAIIpQCjQplipNaBYeKOYspuaWAkAkaG1FMAHUrpxxVni3e9kVWGjY6/MhSQVP1mOF2IuAHPjzKjxDbj8F1QSTXU0fZjDX7V+dX/UBXRooOlWWLnZFHhle5iSzA6tXvqQ4OddUh9K1FPyhSsY+iJyyNjZrSXGp3RroxqDWtK6FGbkMvEeT233uv9H38/i40zkrjLxsa5JkhbIXYNAIaK532nV4hQdKnEYhTgkVp0dmVycvE9T2BQCFbfB59TJ2bl7MB5iHdHGv4ci+7FuBZL+mi7Jq/QTMkbLIj85a7AVF9W4kUAArXR/yVwqcL2JRT7SjLo3NbeeLCozqkV5xcsLTkoV3tGjqRlKDIrBIXCgc1oc40ADKgNbmg+uoqvQ3S9Xc836nojixsxbT6wXk6a73cKnEZys9x8D9U2dHNQismk89TGDSvFnBRej8DZq9WYmEwaQBITWoN9RuAaU4s4n0UU3ot+ge9S9WdZWyXu+sJMlzcBmjC/QLzfzKt6JP6nRnpr5h7whIQBAEAQEO2uDz6mTs3L14G2Yh3Ryrcj7Ho2FbczclydoLaCCIDcjARtX1MX9YxEKsoxtwZ4aWApSipceJKdbMuO4rx5or0rj95xEnsysXf0+kj2zYUAFXZw0k5xA/ovuL6Ph5LaerPnLG1Y8EZNhQfm9pQ/ouGfUnPVQbCg/Nxfa0qfsuG+Rnq3Ux5Dyelamgurn3V03ovo2G6DPVupkWFBz+0n2bDX9Rnq3UGwYBjne0i+i4ZdSc9W6gWFk5FRnEcedd0qPsuE+SM9W6gWHk/Gb8N3in2XCfIz1bqPIWT/mu/Mn2XCfIz1bqZbYMBwzvaT7LhPkZ6t1NtrsPE72ip+yYXoxnqvUbXYeJ3tFPsmF6MZ6t1PN2S2DE3JMpcA6oyeUjdHEROXSn9Hw9OSnFcUVljKsuDZV7F4PBqY+zashj/ADE+59yh4cSW7BcI86OktC8WjHnREBmfcNzWlfWv0aPIjLS1PCbkAqAckeMaUkNKgEitDdeAK86psvoBBZ7mhp+bPzg6u+31oTnC+mNBemy+gMSZDX9zfU1O+3D030GNynZfQG0tl0BzMlOAxldU5w3QBzrqXhRsvoDpkuQOdLWXJgASavEjnDAiubXC8j1qVFv0B6A2PwaWuPpe7TjpVt2gZFgQVrmH2nd6ndogy6wID+ycAPtPwAoNN6bANoLDhYQ5odVpqN0671VpxJsA9JWsApB5eyrgWVfppeycgKFYvB4NTH2bV+eY/wAxPuzS0PDiTCvPHmOstDYbPpR/gx+05bmGL/8AKRmHHiNv8vIx9LlbNPoNkbf5eRj6XJm30I2Rt/l5GPpcmbl0GyNv8vIx9LkzcuhOyNv8vIx9Lkzcug2TP0gS8jH0uTNy6DZH0gS8jH0uTNy6DZH0gS8jH0uTNy6DZH0gS8jH0uTNy6DZH0gS8jH0uTNy6DZH0gS8jH0uTNy6DZINu7OZZMmnYYowHQyDE6YyD/FWhim5WaIsYsXg8Gpj7NqxWP8AMT7s0dDw4kxedcx2ehUlr4pWRmZahSQE4gJxATiAo4gJxATiAnEBOICcQE4gjWnvMurf1CutHnRDLVYvB4NTH2bVk8f5ifdmioeHEmLzrmOzKktdHRGZlqFYgIAgCAIAgCAIAgCAICNae8y6t/UK6UedEMtVi8Hg1MfZtWTx/mJ92aKh4cSYvOuY7MqS10dEZmWoViAgCAIAgCAIAgCAIAgI1p7zLq39QrpR50Qy1WLweDUx9m1ZPH+Yn3ZoqHhxJi865jsypLXR0RmZahWICAIAgCAIAgCAIAgCAjWnvMurf1CulHnRDLVYvB4NTH2bVk8f5ifdmioeHEmLzrmOzKktdHRGZlqFYgIAgCAIAgCAIAgCAICNae8y6t/UK6UedEMtVi8Hg1MfZtWTx/mJ92aKh4cSYvOuY7MqS10dEZmWoViAgCAIAgCAIAgCAIAgI1p7zLq39QrpR50Qy1WLweDUx9m1ZPH+Yn3ZoqHhxJi865jsypLXR0RmZahWICAIAgCAIAgCAIAgCAjWnvMurf1CulHnRDLVYvB4NTH2bVk8f5ifdmioeHEmLzrmOz0ZUlro6IzMtQrEBAEAQBAEAQBAEAQBARrT3mXVv6hXSjzohlqsXg8Gpj7NqyeP8xPuzRUPDiTF5lzHVlYySDPeB6SaY0HFz/3oWxpq6RmpanQ5LV4aw3OJAqa0LcRUfa0ekq7i7kGPmEmlpA4/6Y+pNhgwMhk+4cAdGBw/gU3cgcpYiy5wp0ej+Sq00DRQAgCAIAgCAICNae8y6t/UK6UedEMtVi8Hg1MfZtWTx/mJ92aKh4cSYvOuY6sqsMma4OGg8618HZIzcjrLlZcQQA0trSldOONVdy4lBJlryQc4igA9nT6U2mwbNtB4aRXSKHSKYU6VbaYI73l15Nf7wVHdg1UWASwCWASxIQBAEBGtPeZdW/qFdKPOiGccg2dCOKNnyFcyNja/KUrmtArTM5l82v8ASFUm57evx/J9SnjNmKjsnb6QP8v/ANngXNfRVe+3/r+SzxrfoeCdl3mfj8C+3DC8OLPkylxM7bvM/H4FbLfIuNt3mfj8ClYe3qRcxtu8z8fhTL/IuZ23eZ+PwJl/kXG27zPx+BMv8i423eZ+PwJl/kXMbbvM/H4E3HyLmdt3mfj8CPD39Sbjbd5n4/Aoy3yLjbd5n4/AmW+RcbbvM/H4Ey3yLnHLNlOfG9vyVM5jhXPrSrSMM1XhQUXe5DZ//9k="/>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054" name="Picture 6" descr="http://nisearch.com/book2/covers/evaluations-process-modeling-grammars-ontological-qualitative-quantitative-analyses-bpmn-lecture-notes-business-information-processing-.jpg"/>
          <p:cNvPicPr>
            <a:picLocks noChangeAspect="1" noChangeArrowheads="1"/>
          </p:cNvPicPr>
          <p:nvPr/>
        </p:nvPicPr>
        <p:blipFill>
          <a:blip r:embed="rId2" cstate="print"/>
          <a:srcRect/>
          <a:stretch>
            <a:fillRect/>
          </a:stretch>
        </p:blipFill>
        <p:spPr bwMode="auto">
          <a:xfrm>
            <a:off x="10512491" y="4623798"/>
            <a:ext cx="1336123" cy="20220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7611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98B4A67-CCBD-4F90-AA02-467ABFABF955}"/>
              </a:ext>
            </a:extLst>
          </p:cNvPr>
          <p:cNvSpPr>
            <a:spLocks noGrp="1"/>
          </p:cNvSpPr>
          <p:nvPr>
            <p:ph sz="quarter" idx="11"/>
          </p:nvPr>
        </p:nvSpPr>
        <p:spPr/>
        <p:txBody>
          <a:bodyPr/>
          <a:lstStyle/>
          <a:p>
            <a:endParaRPr lang="de-DE"/>
          </a:p>
        </p:txBody>
      </p:sp>
      <p:sp>
        <p:nvSpPr>
          <p:cNvPr id="2" name="Title 1">
            <a:extLst>
              <a:ext uri="{FF2B5EF4-FFF2-40B4-BE49-F238E27FC236}">
                <a16:creationId xmlns:a16="http://schemas.microsoft.com/office/drawing/2014/main" id="{FC0B3884-13FD-4DFC-A1BF-B14E00AA7521}"/>
              </a:ext>
            </a:extLst>
          </p:cNvPr>
          <p:cNvSpPr>
            <a:spLocks noGrp="1"/>
          </p:cNvSpPr>
          <p:nvPr>
            <p:ph type="title"/>
          </p:nvPr>
        </p:nvSpPr>
        <p:spPr/>
        <p:txBody>
          <a:bodyPr/>
          <a:lstStyle/>
          <a:p>
            <a:r>
              <a:rPr lang="de-DE" dirty="0" err="1"/>
              <a:t>Choosing</a:t>
            </a:r>
            <a:r>
              <a:rPr lang="de-DE" dirty="0"/>
              <a:t> a Research Design</a:t>
            </a:r>
          </a:p>
        </p:txBody>
      </p:sp>
      <p:sp>
        <p:nvSpPr>
          <p:cNvPr id="4" name="Date Placeholder 3">
            <a:extLst>
              <a:ext uri="{FF2B5EF4-FFF2-40B4-BE49-F238E27FC236}">
                <a16:creationId xmlns:a16="http://schemas.microsoft.com/office/drawing/2014/main" id="{6B98FF96-D255-438E-BDA5-FA934795A340}"/>
              </a:ext>
            </a:extLst>
          </p:cNvPr>
          <p:cNvSpPr>
            <a:spLocks noGrp="1"/>
          </p:cNvSpPr>
          <p:nvPr>
            <p:ph type="dt" sz="half" idx="2"/>
          </p:nvPr>
        </p:nvSpPr>
        <p:spPr>
          <a:prstGeom prst="rect">
            <a:avLst/>
          </a:prstGeom>
        </p:spPr>
        <p:txBody>
          <a:bodyPr vert="horz" lIns="0" tIns="45720" rIns="90000" bIns="45720" rtlCol="0" anchor="ctr"/>
          <a:lstStyle>
            <a:defPPr>
              <a:defRPr lang="de-DE"/>
            </a:defPPr>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5A510A93-42DE-47DE-ADAB-1827C22994E6}"/>
              </a:ext>
            </a:extLst>
          </p:cNvPr>
          <p:cNvSpPr>
            <a:spLocks noGrp="1"/>
          </p:cNvSpPr>
          <p:nvPr>
            <p:ph type="sldNum" sz="quarter" idx="4"/>
          </p:nvPr>
        </p:nvSpPr>
        <p:spPr/>
        <p:txBody>
          <a:bodyPr/>
          <a:lstStyle/>
          <a:p>
            <a:fld id="{3E01A2B2-10AD-754B-9B4C-E5B6FED423D0}" type="slidenum">
              <a:rPr lang="de-DE" smtClean="0"/>
              <a:pPr/>
              <a:t>18</a:t>
            </a:fld>
            <a:endParaRPr lang="de-DE" dirty="0"/>
          </a:p>
        </p:txBody>
      </p:sp>
      <p:sp>
        <p:nvSpPr>
          <p:cNvPr id="7" name="Content Placeholder 6">
            <a:extLst>
              <a:ext uri="{FF2B5EF4-FFF2-40B4-BE49-F238E27FC236}">
                <a16:creationId xmlns:a16="http://schemas.microsoft.com/office/drawing/2014/main" id="{018E2574-F5E8-466A-9BA0-9004C752AFD8}"/>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584559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sz="quarter" idx="11"/>
            <p:extLst>
              <p:ext uri="{D42A27DB-BD31-4B8C-83A1-F6EECF244321}">
                <p14:modId xmlns:p14="http://schemas.microsoft.com/office/powerpoint/2010/main" val="3836372925"/>
              </p:ext>
            </p:extLst>
          </p:nvPr>
        </p:nvGraphicFramePr>
        <p:xfrm>
          <a:off x="627063" y="1998663"/>
          <a:ext cx="11323635" cy="2966720"/>
        </p:xfrm>
        <a:graphic>
          <a:graphicData uri="http://schemas.openxmlformats.org/drawingml/2006/table">
            <a:tbl>
              <a:tblPr firstRow="1" bandRow="1">
                <a:tableStyleId>{5C22544A-7EE6-4342-B048-85BDC9FD1C3A}</a:tableStyleId>
              </a:tblPr>
              <a:tblGrid>
                <a:gridCol w="1911710">
                  <a:extLst>
                    <a:ext uri="{9D8B030D-6E8A-4147-A177-3AD203B41FA5}">
                      <a16:colId xmlns:a16="http://schemas.microsoft.com/office/drawing/2014/main" val="20000"/>
                    </a:ext>
                  </a:extLst>
                </a:gridCol>
                <a:gridCol w="3854437">
                  <a:extLst>
                    <a:ext uri="{9D8B030D-6E8A-4147-A177-3AD203B41FA5}">
                      <a16:colId xmlns:a16="http://schemas.microsoft.com/office/drawing/2014/main" val="20001"/>
                    </a:ext>
                  </a:extLst>
                </a:gridCol>
                <a:gridCol w="1364646">
                  <a:extLst>
                    <a:ext uri="{9D8B030D-6E8A-4147-A177-3AD203B41FA5}">
                      <a16:colId xmlns:a16="http://schemas.microsoft.com/office/drawing/2014/main" val="20002"/>
                    </a:ext>
                  </a:extLst>
                </a:gridCol>
                <a:gridCol w="4192842">
                  <a:extLst>
                    <a:ext uri="{9D8B030D-6E8A-4147-A177-3AD203B41FA5}">
                      <a16:colId xmlns:a16="http://schemas.microsoft.com/office/drawing/2014/main" val="20003"/>
                    </a:ext>
                  </a:extLst>
                </a:gridCol>
              </a:tblGrid>
              <a:tr h="370840">
                <a:tc>
                  <a:txBody>
                    <a:bodyPr/>
                    <a:lstStyle/>
                    <a:p>
                      <a:pPr indent="151130" algn="l" hangingPunct="0">
                        <a:lnSpc>
                          <a:spcPts val="1200"/>
                        </a:lnSpc>
                        <a:spcAft>
                          <a:spcPts val="0"/>
                        </a:spcAft>
                      </a:pPr>
                      <a:r>
                        <a:rPr lang="en-AU" sz="2000" dirty="0"/>
                        <a:t>Spectrum</a:t>
                      </a:r>
                      <a:endParaRPr lang="en-AU" sz="2000" dirty="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One end of Continuum</a:t>
                      </a:r>
                      <a:endParaRPr lang="en-AU" sz="200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endParaRPr lang="en-AU" sz="200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Other End of Continuum</a:t>
                      </a:r>
                      <a:endParaRPr lang="en-AU" sz="2000">
                        <a:latin typeface="Times"/>
                        <a:ea typeface="Times New Roman"/>
                        <a:cs typeface="Times New Roman"/>
                      </a:endParaRPr>
                    </a:p>
                  </a:txBody>
                  <a:tcPr marL="68580" marR="68580" marT="0" marB="0" anchor="ctr"/>
                </a:tc>
                <a:extLst>
                  <a:ext uri="{0D108BD9-81ED-4DB2-BD59-A6C34878D82A}">
                    <a16:rowId xmlns:a16="http://schemas.microsoft.com/office/drawing/2014/main" val="10000"/>
                  </a:ext>
                </a:extLst>
              </a:tr>
              <a:tr h="370840">
                <a:tc>
                  <a:txBody>
                    <a:bodyPr/>
                    <a:lstStyle/>
                    <a:p>
                      <a:pPr hangingPunct="0">
                        <a:lnSpc>
                          <a:spcPts val="1000"/>
                        </a:lnSpc>
                        <a:spcBef>
                          <a:spcPts val="300"/>
                        </a:spcBef>
                        <a:spcAft>
                          <a:spcPts val="0"/>
                        </a:spcAft>
                      </a:pPr>
                      <a:r>
                        <a:rPr lang="en-AU" sz="2000"/>
                        <a:t>Aim</a:t>
                      </a:r>
                      <a:endParaRPr lang="en-AU" sz="16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dirty="0"/>
                        <a:t>Exploratory</a:t>
                      </a:r>
                      <a:endParaRPr lang="en-AU" sz="1600" dirty="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vs.</a:t>
                      </a:r>
                      <a:endParaRPr lang="en-AU" sz="20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dirty="0"/>
                        <a:t>Explanatory</a:t>
                      </a:r>
                      <a:endParaRPr lang="en-AU" sz="1600" dirty="0">
                        <a:latin typeface="Times"/>
                        <a:ea typeface="Times New Roman"/>
                        <a:cs typeface="Times New Roman"/>
                      </a:endParaRPr>
                    </a:p>
                  </a:txBody>
                  <a:tcPr marL="68580" marR="68580" marT="0" marB="0" anchor="ctr"/>
                </a:tc>
                <a:extLst>
                  <a:ext uri="{0D108BD9-81ED-4DB2-BD59-A6C34878D82A}">
                    <a16:rowId xmlns:a16="http://schemas.microsoft.com/office/drawing/2014/main" val="10002"/>
                  </a:ext>
                </a:extLst>
              </a:tr>
              <a:tr h="370840">
                <a:tc>
                  <a:txBody>
                    <a:bodyPr/>
                    <a:lstStyle/>
                    <a:p>
                      <a:pPr hangingPunct="0">
                        <a:lnSpc>
                          <a:spcPts val="1000"/>
                        </a:lnSpc>
                        <a:spcBef>
                          <a:spcPts val="300"/>
                        </a:spcBef>
                        <a:spcAft>
                          <a:spcPts val="0"/>
                        </a:spcAft>
                      </a:pPr>
                      <a:r>
                        <a:rPr lang="en-AU" sz="2000" dirty="0"/>
                        <a:t>Method</a:t>
                      </a:r>
                      <a:endParaRPr lang="en-AU" sz="1600" dirty="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dirty="0"/>
                        <a:t>Qualitative</a:t>
                      </a:r>
                      <a:endParaRPr lang="en-AU" sz="1600" dirty="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vs.</a:t>
                      </a:r>
                      <a:endParaRPr lang="en-AU" sz="20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dirty="0"/>
                        <a:t>Quantitative</a:t>
                      </a:r>
                      <a:endParaRPr lang="en-AU" sz="1600" dirty="0">
                        <a:latin typeface="Times"/>
                        <a:ea typeface="Times New Roman"/>
                        <a:cs typeface="Times New Roman"/>
                      </a:endParaRPr>
                    </a:p>
                  </a:txBody>
                  <a:tcPr marL="68580" marR="68580" marT="0" marB="0" anchor="ctr"/>
                </a:tc>
                <a:extLst>
                  <a:ext uri="{0D108BD9-81ED-4DB2-BD59-A6C34878D82A}">
                    <a16:rowId xmlns:a16="http://schemas.microsoft.com/office/drawing/2014/main" val="3981906432"/>
                  </a:ext>
                </a:extLst>
              </a:tr>
              <a:tr h="370840">
                <a:tc>
                  <a:txBody>
                    <a:bodyPr/>
                    <a:lstStyle/>
                    <a:p>
                      <a:pPr hangingPunct="0">
                        <a:lnSpc>
                          <a:spcPts val="1000"/>
                        </a:lnSpc>
                        <a:spcBef>
                          <a:spcPts val="300"/>
                        </a:spcBef>
                        <a:spcAft>
                          <a:spcPts val="0"/>
                        </a:spcAft>
                      </a:pPr>
                      <a:r>
                        <a:rPr lang="en-AU" sz="2000" dirty="0"/>
                        <a:t>Boundary</a:t>
                      </a:r>
                      <a:endParaRPr lang="en-AU" sz="1600" dirty="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dirty="0"/>
                        <a:t>Case</a:t>
                      </a:r>
                      <a:endParaRPr lang="en-AU" sz="1600" dirty="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vs.</a:t>
                      </a:r>
                      <a:endParaRPr lang="en-AU" sz="20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a:t>Statistical</a:t>
                      </a:r>
                      <a:endParaRPr lang="en-AU" sz="1600">
                        <a:latin typeface="Times"/>
                        <a:ea typeface="Times New Roman"/>
                        <a:cs typeface="Times New Roman"/>
                      </a:endParaRPr>
                    </a:p>
                  </a:txBody>
                  <a:tcPr marL="68580" marR="68580" marT="0" marB="0" anchor="ctr"/>
                </a:tc>
                <a:extLst>
                  <a:ext uri="{0D108BD9-81ED-4DB2-BD59-A6C34878D82A}">
                    <a16:rowId xmlns:a16="http://schemas.microsoft.com/office/drawing/2014/main" val="10003"/>
                  </a:ext>
                </a:extLst>
              </a:tr>
              <a:tr h="370840">
                <a:tc>
                  <a:txBody>
                    <a:bodyPr/>
                    <a:lstStyle/>
                    <a:p>
                      <a:pPr hangingPunct="0">
                        <a:lnSpc>
                          <a:spcPts val="1000"/>
                        </a:lnSpc>
                        <a:spcBef>
                          <a:spcPts val="300"/>
                        </a:spcBef>
                        <a:spcAft>
                          <a:spcPts val="0"/>
                        </a:spcAft>
                      </a:pPr>
                      <a:r>
                        <a:rPr lang="en-AU" sz="2000" dirty="0"/>
                        <a:t>Setting</a:t>
                      </a:r>
                      <a:endParaRPr lang="en-AU" sz="1600" dirty="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a:t>Field</a:t>
                      </a:r>
                      <a:endParaRPr lang="en-AU" sz="160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vs.</a:t>
                      </a:r>
                      <a:endParaRPr lang="en-AU" sz="20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a:t>Laboratory</a:t>
                      </a:r>
                      <a:endParaRPr lang="en-AU" sz="1600">
                        <a:latin typeface="Times"/>
                        <a:ea typeface="Times New Roman"/>
                        <a:cs typeface="Times New Roman"/>
                      </a:endParaRPr>
                    </a:p>
                  </a:txBody>
                  <a:tcPr marL="68580" marR="68580" marT="0" marB="0" anchor="ctr"/>
                </a:tc>
                <a:extLst>
                  <a:ext uri="{0D108BD9-81ED-4DB2-BD59-A6C34878D82A}">
                    <a16:rowId xmlns:a16="http://schemas.microsoft.com/office/drawing/2014/main" val="10004"/>
                  </a:ext>
                </a:extLst>
              </a:tr>
              <a:tr h="370840">
                <a:tc>
                  <a:txBody>
                    <a:bodyPr/>
                    <a:lstStyle/>
                    <a:p>
                      <a:pPr hangingPunct="0">
                        <a:lnSpc>
                          <a:spcPts val="1000"/>
                        </a:lnSpc>
                        <a:spcBef>
                          <a:spcPts val="300"/>
                        </a:spcBef>
                        <a:spcAft>
                          <a:spcPts val="0"/>
                        </a:spcAft>
                      </a:pPr>
                      <a:r>
                        <a:rPr lang="en-AU" sz="2000"/>
                        <a:t>Timing</a:t>
                      </a:r>
                      <a:endParaRPr lang="en-AU" sz="16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a:t>Cross-sectional</a:t>
                      </a:r>
                      <a:endParaRPr lang="en-AU" sz="160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vs.</a:t>
                      </a:r>
                      <a:endParaRPr lang="en-AU" sz="20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a:t>Longitudinal</a:t>
                      </a:r>
                      <a:endParaRPr lang="en-AU" sz="1600">
                        <a:latin typeface="Times"/>
                        <a:ea typeface="Times New Roman"/>
                        <a:cs typeface="Times New Roman"/>
                      </a:endParaRPr>
                    </a:p>
                  </a:txBody>
                  <a:tcPr marL="68580" marR="68580" marT="0" marB="0" anchor="ctr"/>
                </a:tc>
                <a:extLst>
                  <a:ext uri="{0D108BD9-81ED-4DB2-BD59-A6C34878D82A}">
                    <a16:rowId xmlns:a16="http://schemas.microsoft.com/office/drawing/2014/main" val="10005"/>
                  </a:ext>
                </a:extLst>
              </a:tr>
              <a:tr h="370840">
                <a:tc>
                  <a:txBody>
                    <a:bodyPr/>
                    <a:lstStyle/>
                    <a:p>
                      <a:pPr hangingPunct="0">
                        <a:lnSpc>
                          <a:spcPts val="1000"/>
                        </a:lnSpc>
                        <a:spcBef>
                          <a:spcPts val="300"/>
                        </a:spcBef>
                        <a:spcAft>
                          <a:spcPts val="0"/>
                        </a:spcAft>
                      </a:pPr>
                      <a:r>
                        <a:rPr lang="en-AU" sz="2000"/>
                        <a:t>Outcome</a:t>
                      </a:r>
                      <a:endParaRPr lang="en-AU" sz="16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a:t>Descriptive</a:t>
                      </a:r>
                      <a:endParaRPr lang="en-AU" sz="160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vs.</a:t>
                      </a:r>
                      <a:endParaRPr lang="en-AU" sz="20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a:t>Causal</a:t>
                      </a:r>
                      <a:endParaRPr lang="en-AU" sz="1600">
                        <a:latin typeface="Times"/>
                        <a:ea typeface="Times New Roman"/>
                        <a:cs typeface="Times New Roman"/>
                      </a:endParaRPr>
                    </a:p>
                  </a:txBody>
                  <a:tcPr marL="68580" marR="68580" marT="0" marB="0" anchor="ctr"/>
                </a:tc>
                <a:extLst>
                  <a:ext uri="{0D108BD9-81ED-4DB2-BD59-A6C34878D82A}">
                    <a16:rowId xmlns:a16="http://schemas.microsoft.com/office/drawing/2014/main" val="10006"/>
                  </a:ext>
                </a:extLst>
              </a:tr>
              <a:tr h="370840">
                <a:tc>
                  <a:txBody>
                    <a:bodyPr/>
                    <a:lstStyle/>
                    <a:p>
                      <a:pPr hangingPunct="0">
                        <a:lnSpc>
                          <a:spcPts val="1000"/>
                        </a:lnSpc>
                        <a:spcBef>
                          <a:spcPts val="300"/>
                        </a:spcBef>
                        <a:spcAft>
                          <a:spcPts val="0"/>
                        </a:spcAft>
                      </a:pPr>
                      <a:r>
                        <a:rPr lang="en-AU" sz="2000"/>
                        <a:t>Ambition</a:t>
                      </a:r>
                      <a:endParaRPr lang="en-AU" sz="16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dirty="0"/>
                        <a:t>Analysing</a:t>
                      </a:r>
                      <a:endParaRPr lang="en-AU" sz="1600" dirty="0">
                        <a:latin typeface="Times"/>
                        <a:ea typeface="Times New Roman"/>
                        <a:cs typeface="Times New Roman"/>
                      </a:endParaRPr>
                    </a:p>
                  </a:txBody>
                  <a:tcPr marL="68580" marR="68580" marT="0" marB="0" anchor="ctr"/>
                </a:tc>
                <a:tc>
                  <a:txBody>
                    <a:bodyPr/>
                    <a:lstStyle/>
                    <a:p>
                      <a:pPr indent="151130" algn="l" hangingPunct="0">
                        <a:lnSpc>
                          <a:spcPts val="1200"/>
                        </a:lnSpc>
                        <a:spcAft>
                          <a:spcPts val="0"/>
                        </a:spcAft>
                      </a:pPr>
                      <a:r>
                        <a:rPr lang="en-AU" sz="2000"/>
                        <a:t>vs.</a:t>
                      </a:r>
                      <a:endParaRPr lang="en-AU" sz="2000">
                        <a:latin typeface="Times"/>
                        <a:ea typeface="Times New Roman"/>
                        <a:cs typeface="Times New Roman"/>
                      </a:endParaRPr>
                    </a:p>
                  </a:txBody>
                  <a:tcPr marL="68580" marR="68580" marT="0" marB="0" anchor="ctr"/>
                </a:tc>
                <a:tc>
                  <a:txBody>
                    <a:bodyPr/>
                    <a:lstStyle/>
                    <a:p>
                      <a:pPr hangingPunct="0">
                        <a:lnSpc>
                          <a:spcPts val="1000"/>
                        </a:lnSpc>
                        <a:spcBef>
                          <a:spcPts val="300"/>
                        </a:spcBef>
                        <a:spcAft>
                          <a:spcPts val="0"/>
                        </a:spcAft>
                      </a:pPr>
                      <a:r>
                        <a:rPr lang="en-AU" sz="2000" dirty="0"/>
                        <a:t>Designing</a:t>
                      </a:r>
                      <a:endParaRPr lang="en-AU" sz="1600" dirty="0">
                        <a:latin typeface="Times"/>
                        <a:ea typeface="Times New Roman"/>
                        <a:cs typeface="Times New Roman"/>
                      </a:endParaRPr>
                    </a:p>
                  </a:txBody>
                  <a:tcPr marL="68580" marR="68580" marT="0" marB="0" anchor="ctr"/>
                </a:tc>
                <a:extLst>
                  <a:ext uri="{0D108BD9-81ED-4DB2-BD59-A6C34878D82A}">
                    <a16:rowId xmlns:a16="http://schemas.microsoft.com/office/drawing/2014/main" val="10007"/>
                  </a:ext>
                </a:extLst>
              </a:tr>
            </a:tbl>
          </a:graphicData>
        </a:graphic>
      </p:graphicFrame>
      <p:sp>
        <p:nvSpPr>
          <p:cNvPr id="2" name="Title 1"/>
          <p:cNvSpPr>
            <a:spLocks noGrp="1"/>
          </p:cNvSpPr>
          <p:nvPr>
            <p:ph type="title"/>
          </p:nvPr>
        </p:nvSpPr>
        <p:spPr/>
        <p:txBody>
          <a:bodyPr/>
          <a:lstStyle/>
          <a:p>
            <a:r>
              <a:rPr lang="en-AU" dirty="0"/>
              <a:t>How do we choose?</a:t>
            </a:r>
          </a:p>
        </p:txBody>
      </p:sp>
      <p:sp>
        <p:nvSpPr>
          <p:cNvPr id="3" name="Content Placeholder 2">
            <a:extLst>
              <a:ext uri="{FF2B5EF4-FFF2-40B4-BE49-F238E27FC236}">
                <a16:creationId xmlns:a16="http://schemas.microsoft.com/office/drawing/2014/main" id="{E2FDBD1A-5256-407E-BC38-3BF14F476DB4}"/>
              </a:ext>
            </a:extLst>
          </p:cNvPr>
          <p:cNvSpPr>
            <a:spLocks noGrp="1"/>
          </p:cNvSpPr>
          <p:nvPr>
            <p:ph sz="quarter" idx="12"/>
          </p:nvPr>
        </p:nvSpPr>
        <p:spPr/>
        <p:txBody>
          <a:bodyPr/>
          <a:lstStyle/>
          <a:p>
            <a:endParaRPr lang="de-DE"/>
          </a:p>
        </p:txBody>
      </p:sp>
      <p:sp>
        <p:nvSpPr>
          <p:cNvPr id="6" name="TextBox 5">
            <a:extLst>
              <a:ext uri="{FF2B5EF4-FFF2-40B4-BE49-F238E27FC236}">
                <a16:creationId xmlns:a16="http://schemas.microsoft.com/office/drawing/2014/main" id="{EB246DBE-AD6E-4423-83C9-B500E13B4995}"/>
              </a:ext>
            </a:extLst>
          </p:cNvPr>
          <p:cNvSpPr txBox="1"/>
          <p:nvPr/>
        </p:nvSpPr>
        <p:spPr>
          <a:xfrm>
            <a:off x="247272" y="5445224"/>
            <a:ext cx="11762304" cy="1241622"/>
          </a:xfrm>
          <a:prstGeom prst="rect">
            <a:avLst/>
          </a:prstGeom>
          <a:noFill/>
        </p:spPr>
        <p:txBody>
          <a:bodyPr wrap="square">
            <a:spAutoFit/>
          </a:bodyPr>
          <a:lstStyle/>
          <a:p>
            <a:r>
              <a:rPr lang="en-US" sz="1867" dirty="0">
                <a:latin typeface="TheSans UHH" panose="020B0502050302020203" pitchFamily="34" charset="0"/>
              </a:rPr>
              <a:t>The key benchmark against which your research design must be aligned is the problem</a:t>
            </a:r>
            <a:br>
              <a:rPr lang="en-US" sz="1867" dirty="0">
                <a:latin typeface="TheSans UHH" panose="020B0502050302020203" pitchFamily="34" charset="0"/>
              </a:rPr>
            </a:br>
            <a:r>
              <a:rPr lang="en-US" sz="1867" dirty="0">
                <a:latin typeface="TheSans UHH" panose="020B0502050302020203" pitchFamily="34" charset="0"/>
              </a:rPr>
              <a:t>statement as specified in the research question(s), so the research design must</a:t>
            </a:r>
            <a:br>
              <a:rPr lang="en-US" sz="1867" dirty="0">
                <a:latin typeface="TheSans UHH" panose="020B0502050302020203" pitchFamily="34" charset="0"/>
              </a:rPr>
            </a:br>
            <a:r>
              <a:rPr lang="en-US" sz="1867" dirty="0">
                <a:latin typeface="TheSans UHH" panose="020B0502050302020203" pitchFamily="34" charset="0"/>
              </a:rPr>
              <a:t>match logically the research question, not the other way around. It dictates, for example, whether a more qualitative, explorative inquiry is warranted or a more quantitative, statistical one.</a:t>
            </a:r>
            <a:endParaRPr lang="de-DE" sz="1867" dirty="0">
              <a:latin typeface="TheSans UHH" panose="020B0502050302020203" pitchFamily="34" charset="0"/>
            </a:endParaRPr>
          </a:p>
        </p:txBody>
      </p:sp>
    </p:spTree>
    <p:extLst>
      <p:ext uri="{BB962C8B-B14F-4D97-AF65-F5344CB8AC3E}">
        <p14:creationId xmlns:p14="http://schemas.microsoft.com/office/powerpoint/2010/main" val="935591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Data:</a:t>
            </a:r>
          </a:p>
          <a:p>
            <a:pPr lvl="1"/>
            <a:r>
              <a:rPr lang="en-US" dirty="0"/>
              <a:t>What type of data is required? What type of data might be available?</a:t>
            </a:r>
          </a:p>
          <a:p>
            <a:pPr lvl="1"/>
            <a:r>
              <a:rPr lang="en-US" dirty="0"/>
              <a:t> Where can I collect observations or other forms of evidence?</a:t>
            </a:r>
          </a:p>
          <a:p>
            <a:pPr lvl="1"/>
            <a:r>
              <a:rPr lang="en-US" dirty="0"/>
              <a:t>How will I sample the relevant data?</a:t>
            </a:r>
          </a:p>
        </p:txBody>
      </p:sp>
      <p:sp>
        <p:nvSpPr>
          <p:cNvPr id="2" name="Title 1"/>
          <p:cNvSpPr>
            <a:spLocks noGrp="1"/>
          </p:cNvSpPr>
          <p:nvPr>
            <p:ph type="title"/>
          </p:nvPr>
        </p:nvSpPr>
        <p:spPr/>
        <p:txBody>
          <a:bodyPr/>
          <a:lstStyle/>
          <a:p>
            <a:r>
              <a:rPr lang="en-AU" dirty="0"/>
              <a:t>Research Design Considerations</a:t>
            </a:r>
          </a:p>
        </p:txBody>
      </p:sp>
      <p:sp>
        <p:nvSpPr>
          <p:cNvPr id="4" name="Content Placeholder 3">
            <a:extLst>
              <a:ext uri="{FF2B5EF4-FFF2-40B4-BE49-F238E27FC236}">
                <a16:creationId xmlns:a16="http://schemas.microsoft.com/office/drawing/2014/main" id="{48B899CC-B1C8-479F-8DD5-7D59F4F09BC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9416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a:t>Risks:</a:t>
            </a:r>
          </a:p>
          <a:p>
            <a:pPr lvl="1"/>
            <a:r>
              <a:rPr lang="en-US"/>
              <a:t>What are the potential dangers associated with execution of the research design? For example, what is the likelihood of a case organisation not being available for study anymore? What are strategies available to minimise or </a:t>
            </a:r>
            <a:r>
              <a:rPr lang="en-AU"/>
              <a:t>mitigate these risks?</a:t>
            </a:r>
            <a:endParaRPr lang="en-AU" dirty="0"/>
          </a:p>
        </p:txBody>
      </p:sp>
      <p:sp>
        <p:nvSpPr>
          <p:cNvPr id="2" name="Title 1"/>
          <p:cNvSpPr>
            <a:spLocks noGrp="1"/>
          </p:cNvSpPr>
          <p:nvPr>
            <p:ph type="title"/>
          </p:nvPr>
        </p:nvSpPr>
        <p:spPr/>
        <p:txBody>
          <a:bodyPr/>
          <a:lstStyle/>
          <a:p>
            <a:r>
              <a:rPr lang="en-AU" dirty="0"/>
              <a:t>Research Design Considerations</a:t>
            </a:r>
          </a:p>
        </p:txBody>
      </p:sp>
      <p:sp>
        <p:nvSpPr>
          <p:cNvPr id="4" name="Content Placeholder 3">
            <a:extLst>
              <a:ext uri="{FF2B5EF4-FFF2-40B4-BE49-F238E27FC236}">
                <a16:creationId xmlns:a16="http://schemas.microsoft.com/office/drawing/2014/main" id="{77E8D77A-D16F-4924-AE39-A551E1BBCA4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37296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US" dirty="0"/>
              <a:t>Theory:</a:t>
            </a:r>
          </a:p>
          <a:p>
            <a:pPr lvl="1"/>
            <a:r>
              <a:rPr lang="en-US" dirty="0"/>
              <a:t>How much literature concerning the phenomena of interest is available?</a:t>
            </a:r>
          </a:p>
          <a:p>
            <a:pPr lvl="1"/>
            <a:r>
              <a:rPr lang="en-US" dirty="0"/>
              <a:t>What are problems with the knowledge base? What findings have been produced to date that might have an impact on my work and influence choices in </a:t>
            </a:r>
            <a:r>
              <a:rPr lang="en-AU" dirty="0"/>
              <a:t>my research design?</a:t>
            </a:r>
          </a:p>
        </p:txBody>
      </p:sp>
      <p:sp>
        <p:nvSpPr>
          <p:cNvPr id="2" name="Title 1"/>
          <p:cNvSpPr>
            <a:spLocks noGrp="1"/>
          </p:cNvSpPr>
          <p:nvPr>
            <p:ph type="title"/>
          </p:nvPr>
        </p:nvSpPr>
        <p:spPr/>
        <p:txBody>
          <a:bodyPr/>
          <a:lstStyle/>
          <a:p>
            <a:r>
              <a:rPr lang="en-AU" dirty="0"/>
              <a:t>Research Design Considerations</a:t>
            </a:r>
          </a:p>
        </p:txBody>
      </p:sp>
      <p:sp>
        <p:nvSpPr>
          <p:cNvPr id="4" name="Content Placeholder 3">
            <a:extLst>
              <a:ext uri="{FF2B5EF4-FFF2-40B4-BE49-F238E27FC236}">
                <a16:creationId xmlns:a16="http://schemas.microsoft.com/office/drawing/2014/main" id="{048518D8-5620-43AD-B5C9-FF556AC8292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93667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US" dirty="0"/>
              <a:t>Feasibility:</a:t>
            </a:r>
          </a:p>
          <a:p>
            <a:pPr lvl="1"/>
            <a:r>
              <a:rPr lang="en-US" dirty="0"/>
              <a:t>Can the research design be executed within the constraints associated with a study (e.g., the PhD program) such as time limitations, resource limitations, funding, experience, geographic boundaries, and others?</a:t>
            </a:r>
          </a:p>
          <a:p>
            <a:pPr lvl="1"/>
            <a:r>
              <a:rPr lang="en-US" dirty="0"/>
              <a:t>Is guidance available to me to support me in the study?</a:t>
            </a:r>
          </a:p>
        </p:txBody>
      </p:sp>
      <p:sp>
        <p:nvSpPr>
          <p:cNvPr id="2" name="Title 1"/>
          <p:cNvSpPr>
            <a:spLocks noGrp="1"/>
          </p:cNvSpPr>
          <p:nvPr>
            <p:ph type="title"/>
          </p:nvPr>
        </p:nvSpPr>
        <p:spPr/>
        <p:txBody>
          <a:bodyPr/>
          <a:lstStyle/>
          <a:p>
            <a:r>
              <a:rPr lang="en-AU" dirty="0"/>
              <a:t>Research Design Considerations</a:t>
            </a:r>
          </a:p>
        </p:txBody>
      </p:sp>
      <p:sp>
        <p:nvSpPr>
          <p:cNvPr id="4" name="Content Placeholder 3">
            <a:extLst>
              <a:ext uri="{FF2B5EF4-FFF2-40B4-BE49-F238E27FC236}">
                <a16:creationId xmlns:a16="http://schemas.microsoft.com/office/drawing/2014/main" id="{4C1FD06B-6267-4340-8F0C-6E35B1140C8A}"/>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64983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Instrumentation:</a:t>
            </a:r>
          </a:p>
          <a:p>
            <a:pPr lvl="1"/>
            <a:r>
              <a:rPr lang="en-US" dirty="0"/>
              <a:t>How will my constructs of interest manifest in reality? How can they be measured?</a:t>
            </a:r>
          </a:p>
          <a:p>
            <a:pPr lvl="1"/>
            <a:r>
              <a:rPr lang="en-US" dirty="0"/>
              <a:t>Will my construct </a:t>
            </a:r>
            <a:r>
              <a:rPr lang="en-US" dirty="0" err="1"/>
              <a:t>operationalisation</a:t>
            </a:r>
            <a:r>
              <a:rPr lang="en-US" dirty="0"/>
              <a:t> be appropriate given the choice of research methodology and set of data available?</a:t>
            </a:r>
            <a:endParaRPr lang="en-AU" dirty="0"/>
          </a:p>
        </p:txBody>
      </p:sp>
      <p:sp>
        <p:nvSpPr>
          <p:cNvPr id="2" name="Title 1"/>
          <p:cNvSpPr>
            <a:spLocks noGrp="1"/>
          </p:cNvSpPr>
          <p:nvPr>
            <p:ph type="title"/>
          </p:nvPr>
        </p:nvSpPr>
        <p:spPr/>
        <p:txBody>
          <a:bodyPr/>
          <a:lstStyle/>
          <a:p>
            <a:r>
              <a:rPr lang="en-AU" dirty="0"/>
              <a:t>Research Design Considerations</a:t>
            </a:r>
          </a:p>
        </p:txBody>
      </p:sp>
      <p:sp>
        <p:nvSpPr>
          <p:cNvPr id="4" name="Content Placeholder 3">
            <a:extLst>
              <a:ext uri="{FF2B5EF4-FFF2-40B4-BE49-F238E27FC236}">
                <a16:creationId xmlns:a16="http://schemas.microsoft.com/office/drawing/2014/main" id="{5B4ACBBC-F9CA-4F09-A9D9-E984B9A3497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85751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a:bodyPr>
          <a:lstStyle/>
          <a:p>
            <a:r>
              <a:rPr lang="en-US" dirty="0"/>
              <a:t>Describes the </a:t>
            </a:r>
            <a:r>
              <a:rPr lang="en-US" u="sng" dirty="0"/>
              <a:t>strategy of inquiry</a:t>
            </a:r>
            <a:r>
              <a:rPr lang="en-US" dirty="0"/>
              <a:t> used to answer the research question(s).</a:t>
            </a:r>
          </a:p>
          <a:p>
            <a:r>
              <a:rPr lang="en-US" dirty="0"/>
              <a:t>Probably the most critical choice to be made in research design.</a:t>
            </a:r>
          </a:p>
          <a:p>
            <a:r>
              <a:rPr lang="de-DE" dirty="0" err="1"/>
              <a:t>Specifies</a:t>
            </a:r>
            <a:r>
              <a:rPr lang="de-DE" dirty="0"/>
              <a:t> </a:t>
            </a:r>
            <a:r>
              <a:rPr lang="de-DE" dirty="0" err="1"/>
              <a:t>the</a:t>
            </a:r>
            <a:r>
              <a:rPr lang="de-DE" dirty="0"/>
              <a:t> </a:t>
            </a:r>
            <a:r>
              <a:rPr lang="de-DE" dirty="0" err="1"/>
              <a:t>procedures</a:t>
            </a:r>
            <a:r>
              <a:rPr lang="de-DE" dirty="0"/>
              <a:t> </a:t>
            </a:r>
            <a:r>
              <a:rPr lang="de-DE" dirty="0" err="1"/>
              <a:t>carried</a:t>
            </a:r>
            <a:r>
              <a:rPr lang="de-DE" dirty="0"/>
              <a:t> out in a </a:t>
            </a:r>
            <a:r>
              <a:rPr lang="de-DE" dirty="0" err="1"/>
              <a:t>research</a:t>
            </a:r>
            <a:r>
              <a:rPr lang="de-DE" dirty="0"/>
              <a:t> </a:t>
            </a:r>
            <a:r>
              <a:rPr lang="de-DE" dirty="0" err="1"/>
              <a:t>study</a:t>
            </a:r>
            <a:r>
              <a:rPr lang="de-DE" dirty="0"/>
              <a:t>.</a:t>
            </a:r>
          </a:p>
          <a:p>
            <a:r>
              <a:rPr lang="de-DE" dirty="0"/>
              <a:t>Main </a:t>
            </a:r>
            <a:r>
              <a:rPr lang="de-DE" dirty="0" err="1"/>
              <a:t>Strategies</a:t>
            </a:r>
            <a:r>
              <a:rPr lang="de-DE" dirty="0"/>
              <a:t> of </a:t>
            </a:r>
            <a:r>
              <a:rPr lang="de-DE" dirty="0" err="1"/>
              <a:t>Inquiry</a:t>
            </a:r>
            <a:r>
              <a:rPr lang="de-DE" dirty="0"/>
              <a:t>:</a:t>
            </a:r>
          </a:p>
          <a:p>
            <a:pPr marL="1025385" lvl="1" indent="-609585">
              <a:buFont typeface="+mj-lt"/>
              <a:buAutoNum type="arabicPeriod"/>
            </a:pPr>
            <a:r>
              <a:rPr lang="de-DE" sz="1933" dirty="0"/>
              <a:t>Quantitative </a:t>
            </a:r>
            <a:r>
              <a:rPr lang="de-DE" sz="1933" dirty="0" err="1"/>
              <a:t>methods</a:t>
            </a:r>
            <a:endParaRPr lang="de-DE" sz="1933" dirty="0"/>
          </a:p>
          <a:p>
            <a:pPr marL="1025385" lvl="1" indent="-609585">
              <a:buFont typeface="+mj-lt"/>
              <a:buAutoNum type="arabicPeriod"/>
            </a:pPr>
            <a:r>
              <a:rPr lang="de-DE" sz="1933" dirty="0"/>
              <a:t>Qualitative </a:t>
            </a:r>
            <a:r>
              <a:rPr lang="de-DE" sz="1933" dirty="0" err="1"/>
              <a:t>methods</a:t>
            </a:r>
            <a:endParaRPr lang="de-DE" sz="1933" dirty="0"/>
          </a:p>
          <a:p>
            <a:pPr marL="1025385" lvl="1" indent="-609585">
              <a:buFont typeface="+mj-lt"/>
              <a:buAutoNum type="arabicPeriod"/>
            </a:pPr>
            <a:r>
              <a:rPr lang="de-DE" sz="1933" dirty="0"/>
              <a:t>Design </a:t>
            </a:r>
            <a:r>
              <a:rPr lang="de-DE" sz="1933" dirty="0" err="1"/>
              <a:t>science</a:t>
            </a:r>
            <a:r>
              <a:rPr lang="de-DE" sz="1933" dirty="0"/>
              <a:t> </a:t>
            </a:r>
            <a:r>
              <a:rPr lang="de-DE" sz="1933" dirty="0" err="1"/>
              <a:t>methods</a:t>
            </a:r>
            <a:endParaRPr lang="de-DE" sz="1933" dirty="0"/>
          </a:p>
          <a:p>
            <a:pPr marL="1025385" lvl="1" indent="-609585">
              <a:buFont typeface="+mj-lt"/>
              <a:buAutoNum type="arabicPeriod"/>
            </a:pPr>
            <a:r>
              <a:rPr lang="de-DE" sz="1933" dirty="0"/>
              <a:t>Computational </a:t>
            </a:r>
            <a:r>
              <a:rPr lang="de-DE" sz="1933" dirty="0" err="1"/>
              <a:t>methods</a:t>
            </a:r>
            <a:endParaRPr lang="de-DE" sz="1933" dirty="0"/>
          </a:p>
          <a:p>
            <a:pPr marL="1025385" lvl="1" indent="-609585">
              <a:buFont typeface="+mj-lt"/>
              <a:buAutoNum type="arabicPeriod"/>
            </a:pPr>
            <a:r>
              <a:rPr lang="de-DE" sz="1933" dirty="0"/>
              <a:t>Mixed </a:t>
            </a:r>
            <a:r>
              <a:rPr lang="de-DE" sz="1933" dirty="0" err="1"/>
              <a:t>methods</a:t>
            </a:r>
            <a:endParaRPr lang="en-AU" sz="1933" dirty="0"/>
          </a:p>
          <a:p>
            <a:endParaRPr lang="en-AU" dirty="0"/>
          </a:p>
        </p:txBody>
      </p:sp>
      <p:sp>
        <p:nvSpPr>
          <p:cNvPr id="2370562" name="Rectangle 2"/>
          <p:cNvSpPr>
            <a:spLocks noGrp="1" noChangeArrowheads="1"/>
          </p:cNvSpPr>
          <p:nvPr>
            <p:ph type="title"/>
          </p:nvPr>
        </p:nvSpPr>
        <p:spPr/>
        <p:txBody>
          <a:bodyPr/>
          <a:lstStyle/>
          <a:p>
            <a:r>
              <a:rPr lang="en-AU" dirty="0"/>
              <a:t>Research Methodology</a:t>
            </a:r>
          </a:p>
        </p:txBody>
      </p:sp>
      <p:sp>
        <p:nvSpPr>
          <p:cNvPr id="2" name="Content Placeholder 1">
            <a:extLst>
              <a:ext uri="{FF2B5EF4-FFF2-40B4-BE49-F238E27FC236}">
                <a16:creationId xmlns:a16="http://schemas.microsoft.com/office/drawing/2014/main" id="{CB7CA7FA-BCA0-4BE1-A983-D8F1F8F5794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3931352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pPr lvl="1"/>
            <a:r>
              <a:rPr lang="en-US" dirty="0"/>
              <a:t>Procedures that feature research methods such as experiments or surveys and which are characterized by an emphasis on quantitative data (think of these procedures as having a focus on “numbers”).</a:t>
            </a:r>
          </a:p>
          <a:p>
            <a:pPr lvl="1"/>
            <a:r>
              <a:rPr lang="en-US" dirty="0"/>
              <a:t>approach phenomena through quantifiable evidence, and often rely on statistical analysis of many cases (or across intentionally designed treatments in an experiment) to create valid and reliable general claims. </a:t>
            </a:r>
          </a:p>
          <a:p>
            <a:pPr lvl="1"/>
            <a:endParaRPr lang="en-US" dirty="0"/>
          </a:p>
          <a:p>
            <a:pPr lvl="1"/>
            <a:endParaRPr lang="en-US" dirty="0"/>
          </a:p>
        </p:txBody>
      </p:sp>
      <p:sp>
        <p:nvSpPr>
          <p:cNvPr id="2370562" name="Rectangle 2"/>
          <p:cNvSpPr>
            <a:spLocks noGrp="1" noChangeArrowheads="1"/>
          </p:cNvSpPr>
          <p:nvPr>
            <p:ph type="title"/>
          </p:nvPr>
        </p:nvSpPr>
        <p:spPr/>
        <p:txBody>
          <a:bodyPr/>
          <a:lstStyle/>
          <a:p>
            <a:r>
              <a:rPr lang="en-US" dirty="0"/>
              <a:t>1. Quantitative Methods</a:t>
            </a:r>
            <a:endParaRPr lang="en-AU" dirty="0"/>
          </a:p>
        </p:txBody>
      </p:sp>
      <p:sp>
        <p:nvSpPr>
          <p:cNvPr id="6" name="Content Placeholder 5">
            <a:extLst>
              <a:ext uri="{FF2B5EF4-FFF2-40B4-BE49-F238E27FC236}">
                <a16:creationId xmlns:a16="http://schemas.microsoft.com/office/drawing/2014/main" id="{9C5DB985-58A6-409B-9B92-EE765420D30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5571140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a:bodyPr>
          <a:lstStyle/>
          <a:p>
            <a:r>
              <a:rPr lang="en-AU" dirty="0"/>
              <a:t>A set of methods and techniques to answer questions (e.g. about the interaction of humans and information technologies), with an emphasis on quantitative data</a:t>
            </a:r>
          </a:p>
          <a:p>
            <a:endParaRPr lang="en-AU" dirty="0"/>
          </a:p>
          <a:p>
            <a:r>
              <a:rPr lang="en-AU" dirty="0"/>
              <a:t>Quantitative data means that data is collected about quantities of something, and where numbers represent values and levels of constructs and concepts</a:t>
            </a:r>
          </a:p>
          <a:p>
            <a:endParaRPr lang="en-AU" dirty="0"/>
          </a:p>
          <a:p>
            <a:r>
              <a:rPr lang="en-AU" dirty="0"/>
              <a:t>We interpret such numbers as evidence of how a particular phenomenon works.</a:t>
            </a:r>
          </a:p>
          <a:p>
            <a:endParaRPr lang="en-AU" dirty="0"/>
          </a:p>
        </p:txBody>
      </p:sp>
      <p:sp>
        <p:nvSpPr>
          <p:cNvPr id="2370562" name="Rectangle 2"/>
          <p:cNvSpPr>
            <a:spLocks noGrp="1" noChangeArrowheads="1"/>
          </p:cNvSpPr>
          <p:nvPr>
            <p:ph type="title"/>
          </p:nvPr>
        </p:nvSpPr>
        <p:spPr/>
        <p:txBody>
          <a:bodyPr/>
          <a:lstStyle/>
          <a:p>
            <a:r>
              <a:rPr lang="en-AU" dirty="0"/>
              <a:t>Quantitative Methods - Overview</a:t>
            </a:r>
          </a:p>
        </p:txBody>
      </p:sp>
      <p:sp>
        <p:nvSpPr>
          <p:cNvPr id="2" name="Content Placeholder 1">
            <a:extLst>
              <a:ext uri="{FF2B5EF4-FFF2-40B4-BE49-F238E27FC236}">
                <a16:creationId xmlns:a16="http://schemas.microsoft.com/office/drawing/2014/main" id="{49E81488-1CFB-42B3-BDA7-25FA96B210E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2253097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lnSpcReduction="10000"/>
          </a:bodyPr>
          <a:lstStyle/>
          <a:p>
            <a:endParaRPr lang="en-AU" dirty="0"/>
          </a:p>
          <a:p>
            <a:r>
              <a:rPr lang="en-AU" dirty="0"/>
              <a:t>Because of the focus of numbers, there is typically an association with statistics (the study of the collection, organization, analysis, and interpretation of data).</a:t>
            </a:r>
          </a:p>
          <a:p>
            <a:endParaRPr lang="en-AU" dirty="0"/>
          </a:p>
          <a:p>
            <a:r>
              <a:rPr lang="en-AU" dirty="0"/>
              <a:t>Ontologically, quantitative research is based on the idea that theories can be proposed that can be falsified by comparing theory to carefully collected empirical data.</a:t>
            </a:r>
          </a:p>
          <a:p>
            <a:r>
              <a:rPr lang="en-AU" dirty="0"/>
              <a:t>Example: Einstein’s theory of relativity really became trusted when in 1919, Eddington’s eclipse observation showed that Einstein’s predictions were correct and Newton’s predictions incorrect.</a:t>
            </a:r>
          </a:p>
        </p:txBody>
      </p:sp>
      <p:sp>
        <p:nvSpPr>
          <p:cNvPr id="2370562" name="Rectangle 2"/>
          <p:cNvSpPr>
            <a:spLocks noGrp="1" noChangeArrowheads="1"/>
          </p:cNvSpPr>
          <p:nvPr>
            <p:ph type="title"/>
          </p:nvPr>
        </p:nvSpPr>
        <p:spPr/>
        <p:txBody>
          <a:bodyPr/>
          <a:lstStyle/>
          <a:p>
            <a:r>
              <a:rPr lang="en-AU" dirty="0"/>
              <a:t>Quantitative Methods - Overview</a:t>
            </a:r>
          </a:p>
        </p:txBody>
      </p:sp>
      <p:sp>
        <p:nvSpPr>
          <p:cNvPr id="2" name="Content Placeholder 1">
            <a:extLst>
              <a:ext uri="{FF2B5EF4-FFF2-40B4-BE49-F238E27FC236}">
                <a16:creationId xmlns:a16="http://schemas.microsoft.com/office/drawing/2014/main" id="{2E5086E2-AEAC-43FC-B074-464E6A5B790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7613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r>
              <a:rPr lang="en-AU" dirty="0"/>
              <a:t>Field experiment</a:t>
            </a:r>
          </a:p>
          <a:p>
            <a:r>
              <a:rPr lang="en-AU" dirty="0"/>
              <a:t>Lab experiment</a:t>
            </a:r>
          </a:p>
          <a:p>
            <a:r>
              <a:rPr lang="en-AU" dirty="0"/>
              <a:t>Simulation</a:t>
            </a:r>
          </a:p>
          <a:p>
            <a:r>
              <a:rPr lang="en-AU" dirty="0"/>
              <a:t>Survey</a:t>
            </a:r>
          </a:p>
        </p:txBody>
      </p:sp>
      <p:sp>
        <p:nvSpPr>
          <p:cNvPr id="2370562" name="Rectangle 2"/>
          <p:cNvSpPr>
            <a:spLocks noGrp="1" noChangeArrowheads="1"/>
          </p:cNvSpPr>
          <p:nvPr>
            <p:ph type="title"/>
          </p:nvPr>
        </p:nvSpPr>
        <p:spPr/>
        <p:txBody>
          <a:bodyPr/>
          <a:lstStyle/>
          <a:p>
            <a:r>
              <a:rPr lang="en-AU" dirty="0"/>
              <a:t>Popular Quantitative Research Methods</a:t>
            </a:r>
          </a:p>
        </p:txBody>
      </p:sp>
      <p:sp>
        <p:nvSpPr>
          <p:cNvPr id="2" name="Content Placeholder 1">
            <a:extLst>
              <a:ext uri="{FF2B5EF4-FFF2-40B4-BE49-F238E27FC236}">
                <a16:creationId xmlns:a16="http://schemas.microsoft.com/office/drawing/2014/main" id="{8D3347EE-8855-408E-9E57-03239112651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80082258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lnSpcReduction="10000"/>
          </a:bodyPr>
          <a:lstStyle/>
          <a:p>
            <a:r>
              <a:rPr lang="en-AU"/>
              <a:t>We want to find out whether the blockage of Online Games on work computers has a noticeable positive effect on work performance.</a:t>
            </a:r>
          </a:p>
          <a:p>
            <a:endParaRPr lang="en-AU"/>
          </a:p>
          <a:p>
            <a:r>
              <a:rPr lang="en-AU"/>
              <a:t>Key questions:</a:t>
            </a:r>
          </a:p>
          <a:p>
            <a:pPr lvl="1"/>
            <a:r>
              <a:rPr lang="en-AU"/>
              <a:t>What are the constructs?</a:t>
            </a:r>
          </a:p>
          <a:p>
            <a:pPr lvl="1"/>
            <a:r>
              <a:rPr lang="en-AU"/>
              <a:t>What are appropriate measures?</a:t>
            </a:r>
          </a:p>
          <a:p>
            <a:pPr lvl="1"/>
            <a:r>
              <a:rPr lang="en-AU"/>
              <a:t>How do we design the study?</a:t>
            </a:r>
          </a:p>
          <a:p>
            <a:pPr lvl="1"/>
            <a:r>
              <a:rPr lang="en-AU"/>
              <a:t>How can we demonstrate</a:t>
            </a:r>
          </a:p>
          <a:p>
            <a:pPr lvl="2"/>
            <a:r>
              <a:rPr lang="en-AU"/>
              <a:t>Reliability?</a:t>
            </a:r>
          </a:p>
          <a:p>
            <a:pPr lvl="2"/>
            <a:r>
              <a:rPr lang="en-AU"/>
              <a:t>Validity??</a:t>
            </a:r>
          </a:p>
          <a:p>
            <a:pPr lvl="2"/>
            <a:r>
              <a:rPr lang="en-AU"/>
              <a:t>Causality???</a:t>
            </a:r>
            <a:endParaRPr lang="en-AU" dirty="0"/>
          </a:p>
        </p:txBody>
      </p:sp>
      <p:sp>
        <p:nvSpPr>
          <p:cNvPr id="2" name="Title 1"/>
          <p:cNvSpPr>
            <a:spLocks noGrp="1"/>
          </p:cNvSpPr>
          <p:nvPr>
            <p:ph type="title"/>
          </p:nvPr>
        </p:nvSpPr>
        <p:spPr/>
        <p:txBody>
          <a:bodyPr/>
          <a:lstStyle/>
          <a:p>
            <a:r>
              <a:rPr lang="en-AU" dirty="0"/>
              <a:t>Quantitative Methods - Exercise</a:t>
            </a:r>
          </a:p>
        </p:txBody>
      </p:sp>
      <p:sp>
        <p:nvSpPr>
          <p:cNvPr id="4" name="Content Placeholder 3">
            <a:extLst>
              <a:ext uri="{FF2B5EF4-FFF2-40B4-BE49-F238E27FC236}">
                <a16:creationId xmlns:a16="http://schemas.microsoft.com/office/drawing/2014/main" id="{EDCBEAB2-BFF7-45F9-BFC5-A7376860F782}"/>
              </a:ext>
            </a:extLst>
          </p:cNvPr>
          <p:cNvSpPr>
            <a:spLocks noGrp="1"/>
          </p:cNvSpPr>
          <p:nvPr>
            <p:ph sz="quarter" idx="12"/>
          </p:nvPr>
        </p:nvSpPr>
        <p:spPr/>
        <p:txBody>
          <a:bodyPr/>
          <a:lstStyle/>
          <a:p>
            <a:endParaRPr lang="de-DE"/>
          </a:p>
        </p:txBody>
      </p:sp>
      <p:pic>
        <p:nvPicPr>
          <p:cNvPr id="795651" name="Picture 3"/>
          <p:cNvPicPr>
            <a:picLocks noChangeAspect="1" noChangeArrowheads="1"/>
          </p:cNvPicPr>
          <p:nvPr/>
        </p:nvPicPr>
        <p:blipFill>
          <a:blip r:embed="rId2" cstate="print"/>
          <a:srcRect/>
          <a:stretch>
            <a:fillRect/>
          </a:stretch>
        </p:blipFill>
        <p:spPr bwMode="auto">
          <a:xfrm>
            <a:off x="6849839" y="3861048"/>
            <a:ext cx="3567485" cy="2307357"/>
          </a:xfrm>
          <a:prstGeom prst="rect">
            <a:avLst/>
          </a:prstGeom>
          <a:noFill/>
          <a:ln w="9525">
            <a:noFill/>
            <a:miter lim="800000"/>
            <a:headEnd/>
            <a:tailEnd/>
          </a:ln>
        </p:spPr>
      </p:pic>
    </p:spTree>
    <p:extLst>
      <p:ext uri="{BB962C8B-B14F-4D97-AF65-F5344CB8AC3E}">
        <p14:creationId xmlns:p14="http://schemas.microsoft.com/office/powerpoint/2010/main" val="1697713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a:bodyPr>
          <a:lstStyle/>
          <a:p>
            <a:pPr lvl="1"/>
            <a:r>
              <a:rPr lang="en-US" dirty="0"/>
              <a:t>Procedures that feature research methods such as case study, ethnography or phenomenology and which are characterized by an emphasis on qualitative data (think of these procedures as having a focus on </a:t>
            </a:r>
            <a:r>
              <a:rPr lang="en-AU" dirty="0"/>
              <a:t>“words”).</a:t>
            </a:r>
          </a:p>
          <a:p>
            <a:pPr lvl="1"/>
            <a:r>
              <a:rPr lang="en-US" dirty="0"/>
              <a:t>emphasize understanding of phenomena through direct observation, communication with participants, or analysis of texts, and may stress contextual subjective accuracy over generality. </a:t>
            </a:r>
          </a:p>
          <a:p>
            <a:pPr lvl="1"/>
            <a:endParaRPr lang="en-AU" dirty="0"/>
          </a:p>
        </p:txBody>
      </p:sp>
      <p:sp>
        <p:nvSpPr>
          <p:cNvPr id="2370562" name="Rectangle 2"/>
          <p:cNvSpPr>
            <a:spLocks noGrp="1" noChangeArrowheads="1"/>
          </p:cNvSpPr>
          <p:nvPr>
            <p:ph type="title"/>
          </p:nvPr>
        </p:nvSpPr>
        <p:spPr/>
        <p:txBody>
          <a:bodyPr/>
          <a:lstStyle/>
          <a:p>
            <a:r>
              <a:rPr lang="en-US" dirty="0"/>
              <a:t>2. Qualitative Methods</a:t>
            </a:r>
            <a:endParaRPr lang="en-AU" dirty="0"/>
          </a:p>
        </p:txBody>
      </p:sp>
      <p:sp>
        <p:nvSpPr>
          <p:cNvPr id="2" name="Content Placeholder 1">
            <a:extLst>
              <a:ext uri="{FF2B5EF4-FFF2-40B4-BE49-F238E27FC236}">
                <a16:creationId xmlns:a16="http://schemas.microsoft.com/office/drawing/2014/main" id="{BBFB3E83-E1AC-46DD-9085-B177302277F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031691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a:prstGeom prst="rect">
            <a:avLst/>
          </a:prstGeom>
        </p:spPr>
        <p:txBody>
          <a:bodyPr/>
          <a:lstStyle/>
          <a:p>
            <a:r>
              <a:rPr lang="en-AU" sz="2133" dirty="0"/>
              <a:t>are strategies of empirical inquiry that investigate </a:t>
            </a:r>
            <a:r>
              <a:rPr lang="en-AU" sz="2133" b="1" dirty="0"/>
              <a:t>phenomena within a</a:t>
            </a:r>
            <a:r>
              <a:rPr lang="en-AU" sz="2133" dirty="0"/>
              <a:t> </a:t>
            </a:r>
            <a:r>
              <a:rPr lang="en-AU" sz="2133" b="1" dirty="0"/>
              <a:t>real-life context</a:t>
            </a:r>
            <a:r>
              <a:rPr lang="en-AU" sz="2133" dirty="0"/>
              <a:t>.</a:t>
            </a:r>
          </a:p>
          <a:p>
            <a:r>
              <a:rPr lang="en-AU" sz="2133" dirty="0"/>
              <a:t>are helpful especially when the </a:t>
            </a:r>
            <a:r>
              <a:rPr lang="en-AU" sz="2133" b="1" dirty="0"/>
              <a:t>boundaries between phenomena and context </a:t>
            </a:r>
            <a:r>
              <a:rPr lang="en-AU" sz="2133" dirty="0"/>
              <a:t>are not apparent, or when you want to study a particular phenomenon in depth.</a:t>
            </a:r>
          </a:p>
          <a:p>
            <a:r>
              <a:rPr lang="en-AU" sz="2133" dirty="0"/>
              <a:t>are well suited for </a:t>
            </a:r>
            <a:r>
              <a:rPr lang="en-AU" sz="2133" b="1" dirty="0"/>
              <a:t>exploratory research </a:t>
            </a:r>
            <a:r>
              <a:rPr lang="en-AU" sz="2133" dirty="0"/>
              <a:t>where a phenomenon is not yet fully understood, not well researched, or still emerging.</a:t>
            </a:r>
          </a:p>
          <a:p>
            <a:r>
              <a:rPr lang="en-AU" sz="2133" dirty="0"/>
              <a:t>are also ideal for studying </a:t>
            </a:r>
            <a:r>
              <a:rPr lang="en-AU" sz="2133" b="1" dirty="0"/>
              <a:t>social, cultural, or political aspects </a:t>
            </a:r>
            <a:r>
              <a:rPr lang="en-AU" sz="2133" dirty="0"/>
              <a:t>of a phenomenon.</a:t>
            </a:r>
          </a:p>
          <a:p>
            <a:r>
              <a:rPr lang="en-US" sz="2133" dirty="0"/>
              <a:t>stresses on the “</a:t>
            </a:r>
            <a:r>
              <a:rPr lang="en-US" sz="2133" b="1" dirty="0"/>
              <a:t>why</a:t>
            </a:r>
            <a:r>
              <a:rPr lang="en-US" sz="2133" dirty="0"/>
              <a:t>" and “</a:t>
            </a:r>
            <a:r>
              <a:rPr lang="en-US" sz="2133" b="1" dirty="0"/>
              <a:t>how</a:t>
            </a:r>
            <a:r>
              <a:rPr lang="en-US" sz="2133" dirty="0"/>
              <a:t>" of things rather than the “what," “where" and “when" of things. It involves detailed study of a small sample or group.</a:t>
            </a:r>
            <a:endParaRPr lang="en-AU" sz="2133" dirty="0"/>
          </a:p>
        </p:txBody>
      </p:sp>
      <p:sp>
        <p:nvSpPr>
          <p:cNvPr id="2370562" name="Rectangle 2"/>
          <p:cNvSpPr>
            <a:spLocks noGrp="1" noChangeArrowheads="1"/>
          </p:cNvSpPr>
          <p:nvPr>
            <p:ph type="title"/>
          </p:nvPr>
        </p:nvSpPr>
        <p:spPr/>
        <p:txBody>
          <a:bodyPr/>
          <a:lstStyle/>
          <a:p>
            <a:r>
              <a:rPr lang="en-AU" dirty="0"/>
              <a:t>Qualitative Methods - Overview</a:t>
            </a:r>
          </a:p>
        </p:txBody>
      </p:sp>
      <p:sp>
        <p:nvSpPr>
          <p:cNvPr id="2" name="Content Placeholder 1">
            <a:extLst>
              <a:ext uri="{FF2B5EF4-FFF2-40B4-BE49-F238E27FC236}">
                <a16:creationId xmlns:a16="http://schemas.microsoft.com/office/drawing/2014/main" id="{1FDE48C5-31BA-4A00-AC2C-6BAC7ABC0443}"/>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117636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lnSpcReduction="10000"/>
          </a:bodyPr>
          <a:lstStyle/>
          <a:p>
            <a:r>
              <a:rPr lang="en-US" sz="2400" dirty="0"/>
              <a:t>Alan </a:t>
            </a:r>
            <a:r>
              <a:rPr lang="en-US" sz="2400" dirty="0" err="1"/>
              <a:t>Peshkin’s</a:t>
            </a:r>
            <a:r>
              <a:rPr lang="en-US" sz="2400" dirty="0"/>
              <a:t> 1986 book </a:t>
            </a:r>
            <a:r>
              <a:rPr lang="en-US" sz="2400" dirty="0">
                <a:hlinkClick r:id="rId2"/>
              </a:rPr>
              <a:t>God's Choice: The Total World of a Fundamentalist Christian School</a:t>
            </a:r>
            <a:r>
              <a:rPr lang="en-US" sz="2400" dirty="0"/>
              <a:t> published by the University of Chicago Press</a:t>
            </a:r>
          </a:p>
          <a:p>
            <a:pPr lvl="1"/>
            <a:r>
              <a:rPr lang="en-US" sz="2000" dirty="0" err="1"/>
              <a:t>Peshkin</a:t>
            </a:r>
            <a:r>
              <a:rPr lang="en-US" sz="2000" dirty="0"/>
              <a:t> studies the culture of Bethany Baptist Academy by interviewing the students, parents, teachers, and members of the community, and spending eighteen months observing, to provide a comprehensive and in depth analysis of Christian schooling as an alternative to public education.</a:t>
            </a:r>
          </a:p>
          <a:p>
            <a:pPr lvl="1"/>
            <a:r>
              <a:rPr lang="en-US" sz="2000" dirty="0"/>
              <a:t>Paskin's work represents qualitative research as it is an in-depth study using tools such as observations and unstructured interviews, without any assumptions or hypothesis, and aimed at securing descriptive or non-quantifiable data on Bethany Baptist Academy specifically, without attempting to generalize the findings to other schools.</a:t>
            </a:r>
          </a:p>
          <a:p>
            <a:pPr lvl="1"/>
            <a:endParaRPr lang="en-US" sz="2000" dirty="0"/>
          </a:p>
          <a:p>
            <a:r>
              <a:rPr lang="en-AU" sz="2400" dirty="0"/>
              <a:t>Victor of </a:t>
            </a:r>
            <a:r>
              <a:rPr lang="en-AU" sz="2400" dirty="0" err="1"/>
              <a:t>Aveyron</a:t>
            </a:r>
            <a:r>
              <a:rPr lang="en-AU" sz="2400" dirty="0"/>
              <a:t> (</a:t>
            </a:r>
            <a:r>
              <a:rPr lang="en-US" sz="2400" dirty="0">
                <a:hlinkClick r:id="rId3"/>
              </a:rPr>
              <a:t>https://en.wikipedia.org/wiki/Victor_of_Aveyron</a:t>
            </a:r>
            <a:r>
              <a:rPr lang="en-US" sz="2400" dirty="0"/>
              <a:t>)</a:t>
            </a:r>
            <a:endParaRPr lang="en-AU" sz="2400" dirty="0"/>
          </a:p>
          <a:p>
            <a:pPr lvl="1"/>
            <a:r>
              <a:rPr lang="en-US" sz="2000" dirty="0"/>
              <a:t>broke new ground in the education of the developmentally delayed.</a:t>
            </a:r>
          </a:p>
          <a:p>
            <a:pPr lvl="1"/>
            <a:endParaRPr lang="en-US" sz="2000" dirty="0"/>
          </a:p>
        </p:txBody>
      </p:sp>
      <p:sp>
        <p:nvSpPr>
          <p:cNvPr id="2" name="Title 1"/>
          <p:cNvSpPr>
            <a:spLocks noGrp="1"/>
          </p:cNvSpPr>
          <p:nvPr>
            <p:ph type="title"/>
          </p:nvPr>
        </p:nvSpPr>
        <p:spPr/>
        <p:txBody>
          <a:bodyPr/>
          <a:lstStyle/>
          <a:p>
            <a:r>
              <a:rPr lang="en-AU" dirty="0"/>
              <a:t>Examples</a:t>
            </a:r>
            <a:endParaRPr lang="en-US" dirty="0"/>
          </a:p>
        </p:txBody>
      </p:sp>
      <p:sp>
        <p:nvSpPr>
          <p:cNvPr id="4" name="Content Placeholder 3">
            <a:extLst>
              <a:ext uri="{FF2B5EF4-FFF2-40B4-BE49-F238E27FC236}">
                <a16:creationId xmlns:a16="http://schemas.microsoft.com/office/drawing/2014/main" id="{719940C0-CDD0-4127-9595-C27309012F7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813871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0562" name="Rectangle 2"/>
          <p:cNvSpPr>
            <a:spLocks noGrp="1" noChangeArrowheads="1"/>
          </p:cNvSpPr>
          <p:nvPr>
            <p:ph type="title"/>
          </p:nvPr>
        </p:nvSpPr>
        <p:spPr>
          <a:prstGeom prst="rect">
            <a:avLst/>
          </a:prstGeom>
        </p:spPr>
        <p:txBody>
          <a:bodyPr/>
          <a:lstStyle/>
          <a:p>
            <a:r>
              <a:rPr lang="en-AU" dirty="0"/>
              <a:t>Quantitative “</a:t>
            </a:r>
            <a:r>
              <a:rPr lang="en-AU" dirty="0" err="1"/>
              <a:t>vs</a:t>
            </a:r>
            <a:r>
              <a:rPr lang="en-AU" dirty="0"/>
              <a:t>” Qualitative Research</a:t>
            </a:r>
          </a:p>
        </p:txBody>
      </p:sp>
      <p:sp>
        <p:nvSpPr>
          <p:cNvPr id="3" name="Content Placeholder 2">
            <a:extLst>
              <a:ext uri="{FF2B5EF4-FFF2-40B4-BE49-F238E27FC236}">
                <a16:creationId xmlns:a16="http://schemas.microsoft.com/office/drawing/2014/main" id="{BBA495DB-E70C-4FAA-9C0E-D54E619BE538}"/>
              </a:ext>
            </a:extLst>
          </p:cNvPr>
          <p:cNvSpPr>
            <a:spLocks noGrp="1"/>
          </p:cNvSpPr>
          <p:nvPr>
            <p:ph sz="quarter" idx="12"/>
          </p:nvPr>
        </p:nvSpPr>
        <p:spPr/>
        <p:txBody>
          <a:bodyPr/>
          <a:lstStyle/>
          <a:p>
            <a:endParaRPr lang="de-DE"/>
          </a:p>
        </p:txBody>
      </p:sp>
      <p:graphicFrame>
        <p:nvGraphicFramePr>
          <p:cNvPr id="6" name="Content Placeholder 6">
            <a:extLst>
              <a:ext uri="{FF2B5EF4-FFF2-40B4-BE49-F238E27FC236}">
                <a16:creationId xmlns:a16="http://schemas.microsoft.com/office/drawing/2014/main" id="{DDFB1A2E-1697-40C7-ADA1-65F770DF25D6}"/>
              </a:ext>
            </a:extLst>
          </p:cNvPr>
          <p:cNvGraphicFramePr>
            <a:graphicFrameLocks/>
          </p:cNvGraphicFramePr>
          <p:nvPr>
            <p:extLst>
              <p:ext uri="{D42A27DB-BD31-4B8C-83A1-F6EECF244321}">
                <p14:modId xmlns:p14="http://schemas.microsoft.com/office/powerpoint/2010/main" val="1046781379"/>
              </p:ext>
            </p:extLst>
          </p:nvPr>
        </p:nvGraphicFramePr>
        <p:xfrm>
          <a:off x="1599636" y="1844477"/>
          <a:ext cx="8424936" cy="4648400"/>
        </p:xfrm>
        <a:graphic>
          <a:graphicData uri="http://schemas.openxmlformats.org/drawingml/2006/table">
            <a:tbl>
              <a:tblPr firstRow="1" bandRow="1">
                <a:tableStyleId>{21E4AEA4-8DFA-4A89-87EB-49C32662AFE0}</a:tableStyleId>
              </a:tblPr>
              <a:tblGrid>
                <a:gridCol w="1425480">
                  <a:extLst>
                    <a:ext uri="{9D8B030D-6E8A-4147-A177-3AD203B41FA5}">
                      <a16:colId xmlns:a16="http://schemas.microsoft.com/office/drawing/2014/main" val="20000"/>
                    </a:ext>
                  </a:extLst>
                </a:gridCol>
                <a:gridCol w="3052955">
                  <a:extLst>
                    <a:ext uri="{9D8B030D-6E8A-4147-A177-3AD203B41FA5}">
                      <a16:colId xmlns:a16="http://schemas.microsoft.com/office/drawing/2014/main" val="20001"/>
                    </a:ext>
                  </a:extLst>
                </a:gridCol>
                <a:gridCol w="3946501">
                  <a:extLst>
                    <a:ext uri="{9D8B030D-6E8A-4147-A177-3AD203B41FA5}">
                      <a16:colId xmlns:a16="http://schemas.microsoft.com/office/drawing/2014/main" val="20002"/>
                    </a:ext>
                  </a:extLst>
                </a:gridCol>
              </a:tblGrid>
              <a:tr h="402816">
                <a:tc>
                  <a:txBody>
                    <a:bodyPr/>
                    <a:lstStyle/>
                    <a:p>
                      <a:pPr marL="36000" algn="l" fontAlgn="b">
                        <a:spcBef>
                          <a:spcPts val="0"/>
                        </a:spcBef>
                      </a:pPr>
                      <a:r>
                        <a:rPr lang="en-AU" sz="1900" u="none" strike="noStrike" dirty="0"/>
                        <a:t> </a:t>
                      </a:r>
                      <a:endParaRPr lang="en-AU" sz="1900" b="1" i="0" u="none" strike="noStrike" dirty="0">
                        <a:solidFill>
                          <a:srgbClr val="000000"/>
                        </a:solidFill>
                        <a:latin typeface="Arial"/>
                      </a:endParaRPr>
                    </a:p>
                  </a:txBody>
                  <a:tcPr marL="9525" marR="9525" marT="9525" marB="0" anchor="b"/>
                </a:tc>
                <a:tc>
                  <a:txBody>
                    <a:bodyPr/>
                    <a:lstStyle/>
                    <a:p>
                      <a:pPr marL="36000" algn="l" fontAlgn="b">
                        <a:spcBef>
                          <a:spcPts val="0"/>
                        </a:spcBef>
                      </a:pPr>
                      <a:r>
                        <a:rPr lang="en-AU" sz="1900" u="none" strike="noStrike" dirty="0"/>
                        <a:t>Quantitative</a:t>
                      </a:r>
                      <a:endParaRPr lang="en-AU" sz="1900" b="1" i="0" u="none" strike="noStrike" dirty="0">
                        <a:solidFill>
                          <a:srgbClr val="000000"/>
                        </a:solidFill>
                        <a:latin typeface="Arial"/>
                      </a:endParaRPr>
                    </a:p>
                  </a:txBody>
                  <a:tcPr marL="9525" marR="9525" marT="9525" marB="0" anchor="b"/>
                </a:tc>
                <a:tc>
                  <a:txBody>
                    <a:bodyPr/>
                    <a:lstStyle/>
                    <a:p>
                      <a:pPr marL="36000" algn="l" fontAlgn="b">
                        <a:spcBef>
                          <a:spcPts val="0"/>
                        </a:spcBef>
                      </a:pPr>
                      <a:r>
                        <a:rPr lang="en-AU" sz="1900" u="none" strike="noStrike" dirty="0"/>
                        <a:t>Qualitative</a:t>
                      </a:r>
                      <a:endParaRPr lang="en-AU" sz="1900" b="1" i="0" u="none" strike="noStrike" dirty="0">
                        <a:solidFill>
                          <a:srgbClr val="000000"/>
                        </a:solidFill>
                        <a:latin typeface="Arial"/>
                      </a:endParaRPr>
                    </a:p>
                  </a:txBody>
                  <a:tcPr marL="9525" marR="9525" marT="9525" marB="0" anchor="b"/>
                </a:tc>
                <a:extLst>
                  <a:ext uri="{0D108BD9-81ED-4DB2-BD59-A6C34878D82A}">
                    <a16:rowId xmlns:a16="http://schemas.microsoft.com/office/drawing/2014/main" val="10000"/>
                  </a:ext>
                </a:extLst>
              </a:tr>
              <a:tr h="472879">
                <a:tc>
                  <a:txBody>
                    <a:bodyPr/>
                    <a:lstStyle/>
                    <a:p>
                      <a:pPr marL="36000" algn="l" fontAlgn="b">
                        <a:spcBef>
                          <a:spcPts val="0"/>
                        </a:spcBef>
                      </a:pPr>
                      <a:r>
                        <a:rPr lang="en-AU" sz="1500" u="none" strike="noStrike"/>
                        <a:t>Purpose</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dirty="0"/>
                        <a:t>to explain &amp; predict; to test, confirm and validate theory</a:t>
                      </a:r>
                      <a:endParaRPr lang="en-AU" sz="1500" b="0" i="0" u="none" strike="noStrike" dirty="0">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dirty="0"/>
                        <a:t>to describe &amp; explain; to explore and interpret; to generate theory</a:t>
                      </a:r>
                      <a:endParaRPr lang="en-AU" sz="1500" b="0" i="0" u="none" strike="noStrike" dirty="0">
                        <a:solidFill>
                          <a:srgbClr val="000000"/>
                        </a:solidFill>
                        <a:latin typeface="Arial"/>
                      </a:endParaRPr>
                    </a:p>
                  </a:txBody>
                  <a:tcPr marL="9525" marR="9525" marT="9525" marB="0" anchor="b"/>
                </a:tc>
                <a:extLst>
                  <a:ext uri="{0D108BD9-81ED-4DB2-BD59-A6C34878D82A}">
                    <a16:rowId xmlns:a16="http://schemas.microsoft.com/office/drawing/2014/main" val="10001"/>
                  </a:ext>
                </a:extLst>
              </a:tr>
              <a:tr h="704155">
                <a:tc>
                  <a:txBody>
                    <a:bodyPr/>
                    <a:lstStyle/>
                    <a:p>
                      <a:pPr marL="36000" algn="l" fontAlgn="b">
                        <a:spcBef>
                          <a:spcPts val="0"/>
                        </a:spcBef>
                      </a:pPr>
                      <a:r>
                        <a:rPr lang="en-AU" sz="1500" u="none" strike="noStrike"/>
                        <a:t>Research Process</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a:t>focused; deals with known variables; uses established guidelines; static designs; context free; objective</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a:t>holistic approach; unknown variables; flexible guidelines; 'emergent' design; context bound; subjective</a:t>
                      </a:r>
                      <a:endParaRPr lang="en-AU" sz="1500" b="0" i="0" u="none" strike="noStrike">
                        <a:solidFill>
                          <a:srgbClr val="000000"/>
                        </a:solidFill>
                        <a:latin typeface="Arial"/>
                      </a:endParaRPr>
                    </a:p>
                  </a:txBody>
                  <a:tcPr marL="9525" marR="9525" marT="9525" marB="0" anchor="b"/>
                </a:tc>
                <a:extLst>
                  <a:ext uri="{0D108BD9-81ED-4DB2-BD59-A6C34878D82A}">
                    <a16:rowId xmlns:a16="http://schemas.microsoft.com/office/drawing/2014/main" val="10002"/>
                  </a:ext>
                </a:extLst>
              </a:tr>
              <a:tr h="472879">
                <a:tc>
                  <a:txBody>
                    <a:bodyPr/>
                    <a:lstStyle/>
                    <a:p>
                      <a:pPr marL="36000" algn="l" fontAlgn="b">
                        <a:spcBef>
                          <a:spcPts val="0"/>
                        </a:spcBef>
                      </a:pPr>
                      <a:r>
                        <a:rPr lang="en-AU" sz="1500" u="none" strike="noStrike"/>
                        <a:t>Form of Reasoning</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a:t>deductive - from general case (theory) to specific situations</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a:t>inductive - from specific situation to general case</a:t>
                      </a:r>
                      <a:endParaRPr lang="en-AU" sz="1500" b="0" i="0" u="none" strike="noStrike">
                        <a:solidFill>
                          <a:srgbClr val="000000"/>
                        </a:solidFill>
                        <a:latin typeface="Arial"/>
                      </a:endParaRPr>
                    </a:p>
                  </a:txBody>
                  <a:tcPr marL="9525" marR="9525" marT="9525" marB="0" anchor="b"/>
                </a:tc>
                <a:extLst>
                  <a:ext uri="{0D108BD9-81ED-4DB2-BD59-A6C34878D82A}">
                    <a16:rowId xmlns:a16="http://schemas.microsoft.com/office/drawing/2014/main" val="10003"/>
                  </a:ext>
                </a:extLst>
              </a:tr>
              <a:tr h="472879">
                <a:tc>
                  <a:txBody>
                    <a:bodyPr/>
                    <a:lstStyle/>
                    <a:p>
                      <a:pPr marL="36000" algn="l" fontAlgn="b">
                        <a:spcBef>
                          <a:spcPts val="0"/>
                        </a:spcBef>
                      </a:pPr>
                      <a:r>
                        <a:rPr lang="en-AU" sz="1500" u="none" strike="noStrike"/>
                        <a:t>Nature of Findings</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a:t>numerical data; statistics; formal and 'scientific'</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a:t>narrative description; words and quotes; personal voice; literary style</a:t>
                      </a:r>
                      <a:endParaRPr lang="en-AU" sz="1500" b="0" i="0" u="none" strike="noStrike">
                        <a:solidFill>
                          <a:srgbClr val="000000"/>
                        </a:solidFill>
                        <a:latin typeface="Arial"/>
                      </a:endParaRPr>
                    </a:p>
                  </a:txBody>
                  <a:tcPr marL="9525" marR="9525" marT="9525" marB="0" anchor="b"/>
                </a:tc>
                <a:extLst>
                  <a:ext uri="{0D108BD9-81ED-4DB2-BD59-A6C34878D82A}">
                    <a16:rowId xmlns:a16="http://schemas.microsoft.com/office/drawing/2014/main" val="10004"/>
                  </a:ext>
                </a:extLst>
              </a:tr>
              <a:tr h="472879">
                <a:tc>
                  <a:txBody>
                    <a:bodyPr/>
                    <a:lstStyle/>
                    <a:p>
                      <a:pPr marL="36000" algn="l" fontAlgn="b">
                        <a:spcBef>
                          <a:spcPts val="0"/>
                        </a:spcBef>
                      </a:pPr>
                      <a:r>
                        <a:rPr lang="en-AU" sz="1500" u="none" strike="noStrike"/>
                        <a:t>Researcher Beliefs </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dirty="0"/>
                        <a:t>there is</a:t>
                      </a:r>
                      <a:r>
                        <a:rPr lang="en-AU" sz="1500" u="none" strike="noStrike" baseline="0" dirty="0"/>
                        <a:t> at least some </a:t>
                      </a:r>
                      <a:r>
                        <a:rPr lang="en-AU" sz="1500" u="none" strike="noStrike" dirty="0"/>
                        <a:t>objective reality that can be measured</a:t>
                      </a:r>
                      <a:endParaRPr lang="en-AU" sz="1500" b="0" i="0" u="none" strike="noStrike" dirty="0">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a:t>there are multiple, constructed realities that defy easy measurement or categorization</a:t>
                      </a:r>
                      <a:endParaRPr lang="en-AU" sz="1500" b="0" i="0" u="none" strike="noStrike">
                        <a:solidFill>
                          <a:srgbClr val="000000"/>
                        </a:solidFill>
                        <a:latin typeface="Arial"/>
                      </a:endParaRPr>
                    </a:p>
                  </a:txBody>
                  <a:tcPr marL="9525" marR="9525" marT="9525" marB="0" anchor="b"/>
                </a:tc>
                <a:extLst>
                  <a:ext uri="{0D108BD9-81ED-4DB2-BD59-A6C34878D82A}">
                    <a16:rowId xmlns:a16="http://schemas.microsoft.com/office/drawing/2014/main" val="10005"/>
                  </a:ext>
                </a:extLst>
              </a:tr>
              <a:tr h="472879">
                <a:tc>
                  <a:txBody>
                    <a:bodyPr/>
                    <a:lstStyle/>
                    <a:p>
                      <a:pPr marL="36000" algn="l" fontAlgn="b">
                        <a:spcBef>
                          <a:spcPts val="0"/>
                        </a:spcBef>
                      </a:pPr>
                      <a:r>
                        <a:rPr lang="en-AU" sz="1500" u="none" strike="noStrike"/>
                        <a:t>Research Literature</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dirty="0"/>
                        <a:t>relatively large</a:t>
                      </a:r>
                      <a:endParaRPr lang="en-AU" sz="1500" b="0" i="0" u="none" strike="noStrike" dirty="0">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dirty="0"/>
                        <a:t>relatively limited</a:t>
                      </a:r>
                      <a:endParaRPr lang="en-AU" sz="1500" b="0" i="0" u="none" strike="noStrike" dirty="0">
                        <a:solidFill>
                          <a:srgbClr val="000000"/>
                        </a:solidFill>
                        <a:latin typeface="Arial"/>
                      </a:endParaRPr>
                    </a:p>
                  </a:txBody>
                  <a:tcPr marL="9525" marR="9525" marT="9525" marB="0" anchor="b"/>
                </a:tc>
                <a:extLst>
                  <a:ext uri="{0D108BD9-81ED-4DB2-BD59-A6C34878D82A}">
                    <a16:rowId xmlns:a16="http://schemas.microsoft.com/office/drawing/2014/main" val="10006"/>
                  </a:ext>
                </a:extLst>
              </a:tr>
              <a:tr h="472879">
                <a:tc>
                  <a:txBody>
                    <a:bodyPr/>
                    <a:lstStyle/>
                    <a:p>
                      <a:pPr marL="36000" algn="l" fontAlgn="b">
                        <a:spcBef>
                          <a:spcPts val="0"/>
                        </a:spcBef>
                      </a:pPr>
                      <a:r>
                        <a:rPr lang="en-AU" sz="1500" u="none" strike="noStrike"/>
                        <a:t>Research Question</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a:t>confirmatory or predictive</a:t>
                      </a:r>
                      <a:endParaRPr lang="en-AU" sz="1500" b="0" i="0" u="none" strike="noStrike">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dirty="0"/>
                        <a:t>exploratory or interpretive</a:t>
                      </a:r>
                      <a:endParaRPr lang="en-AU" sz="1500" b="0" i="0" u="none" strike="noStrike" dirty="0">
                        <a:solidFill>
                          <a:srgbClr val="000000"/>
                        </a:solidFill>
                        <a:latin typeface="Arial"/>
                      </a:endParaRPr>
                    </a:p>
                  </a:txBody>
                  <a:tcPr marL="9525" marR="9525" marT="9525" marB="0" anchor="b"/>
                </a:tc>
                <a:extLst>
                  <a:ext uri="{0D108BD9-81ED-4DB2-BD59-A6C34878D82A}">
                    <a16:rowId xmlns:a16="http://schemas.microsoft.com/office/drawing/2014/main" val="10007"/>
                  </a:ext>
                </a:extLst>
              </a:tr>
              <a:tr h="704155">
                <a:tc>
                  <a:txBody>
                    <a:bodyPr/>
                    <a:lstStyle/>
                    <a:p>
                      <a:pPr marL="36000" algn="l" fontAlgn="b">
                        <a:spcBef>
                          <a:spcPts val="0"/>
                        </a:spcBef>
                      </a:pPr>
                      <a:r>
                        <a:rPr lang="en-AU" sz="1500" u="none" strike="noStrike" dirty="0"/>
                        <a:t>Research</a:t>
                      </a:r>
                      <a:br>
                        <a:rPr lang="en-AU" sz="1500" u="none" strike="noStrike" dirty="0"/>
                      </a:br>
                      <a:r>
                        <a:rPr lang="en-AU" sz="1500" u="none" strike="noStrike" dirty="0"/>
                        <a:t>Skills</a:t>
                      </a:r>
                      <a:endParaRPr lang="en-AU" sz="1500" b="0" i="0" u="none" strike="noStrike" dirty="0">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dirty="0"/>
                        <a:t>statistics and deductive reasoning, and able to write in a technical and scientific style</a:t>
                      </a:r>
                      <a:endParaRPr lang="en-AU" sz="1500" b="0" i="0" u="none" strike="noStrike" dirty="0">
                        <a:solidFill>
                          <a:srgbClr val="000000"/>
                        </a:solidFill>
                        <a:latin typeface="Arial"/>
                      </a:endParaRPr>
                    </a:p>
                  </a:txBody>
                  <a:tcPr marL="9525" marR="9525" marT="9525" marB="0" anchor="b"/>
                </a:tc>
                <a:tc>
                  <a:txBody>
                    <a:bodyPr/>
                    <a:lstStyle/>
                    <a:p>
                      <a:pPr marL="36000" algn="l" fontAlgn="b">
                        <a:spcBef>
                          <a:spcPts val="0"/>
                        </a:spcBef>
                      </a:pPr>
                      <a:r>
                        <a:rPr lang="en-AU" sz="1500" u="none" strike="noStrike" dirty="0"/>
                        <a:t>inductive reasoning, attentiveness to detail, and able to write in a more literary, narrative style</a:t>
                      </a:r>
                      <a:endParaRPr lang="en-AU" sz="1500" b="0" i="0" u="none" strike="noStrike" dirty="0">
                        <a:solidFill>
                          <a:srgbClr val="000000"/>
                        </a:solidFill>
                        <a:latin typeface="Arial"/>
                      </a:endParaRPr>
                    </a:p>
                  </a:txBody>
                  <a:tcPr marL="9525" marR="9525" marT="9525" marB="0" anchor="b"/>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54893363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Qualitative “vs” Quantitative research is not a dichotomy</a:t>
            </a:r>
          </a:p>
        </p:txBody>
      </p:sp>
      <p:sp>
        <p:nvSpPr>
          <p:cNvPr id="4" name="Content Placeholder 3">
            <a:extLst>
              <a:ext uri="{FF2B5EF4-FFF2-40B4-BE49-F238E27FC236}">
                <a16:creationId xmlns:a16="http://schemas.microsoft.com/office/drawing/2014/main" id="{45AD25D5-0324-4584-A4A3-A1A2DE238FB1}"/>
              </a:ext>
            </a:extLst>
          </p:cNvPr>
          <p:cNvSpPr>
            <a:spLocks noGrp="1"/>
          </p:cNvSpPr>
          <p:nvPr>
            <p:ph sz="quarter" idx="12"/>
          </p:nvPr>
        </p:nvSpPr>
        <p:spPr/>
        <p:txBody>
          <a:bodyPr/>
          <a:lstStyle/>
          <a:p>
            <a:endParaRPr lang="de-DE"/>
          </a:p>
        </p:txBody>
      </p:sp>
      <p:pic>
        <p:nvPicPr>
          <p:cNvPr id="6" name="Picture 5">
            <a:extLst>
              <a:ext uri="{FF2B5EF4-FFF2-40B4-BE49-F238E27FC236}">
                <a16:creationId xmlns:a16="http://schemas.microsoft.com/office/drawing/2014/main" id="{2E44F24C-1E63-41AA-9FF2-64B7D35A5A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917950" y="2391181"/>
            <a:ext cx="4356100" cy="3987800"/>
          </a:xfrm>
          <a:prstGeom prst="rect">
            <a:avLst/>
          </a:prstGeom>
          <a:noFill/>
          <a:ln>
            <a:noFill/>
          </a:ln>
        </p:spPr>
      </p:pic>
    </p:spTree>
    <p:extLst>
      <p:ext uri="{BB962C8B-B14F-4D97-AF65-F5344CB8AC3E}">
        <p14:creationId xmlns:p14="http://schemas.microsoft.com/office/powerpoint/2010/main" val="3670431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a:bodyPr>
          <a:lstStyle/>
          <a:p>
            <a:pPr lvl="1"/>
            <a:r>
              <a:rPr lang="en-US" dirty="0"/>
              <a:t>Procedures that feature methods to build and evaluate novel and innovative artefacts (such as new models, methods or systems) as outcomes and which are characterized by an emphasis on the construction of the artefact and the demonstration of its utility (think of these procedures as having a focus </a:t>
            </a:r>
            <a:r>
              <a:rPr lang="en-AU" dirty="0"/>
              <a:t>on “artefacts”).</a:t>
            </a:r>
          </a:p>
          <a:p>
            <a:pPr lvl="1"/>
            <a:r>
              <a:rPr lang="en-US" dirty="0"/>
              <a:t>a research paradigm in which a designer answers questions relevant to human problems via the </a:t>
            </a:r>
            <a:r>
              <a:rPr lang="en-US" b="1" dirty="0"/>
              <a:t>creation of innovative artefacts</a:t>
            </a:r>
            <a:r>
              <a:rPr lang="en-US" dirty="0"/>
              <a:t>, thereby contributing new knowledge to the body of scientific evidence. The designed artefacts are both </a:t>
            </a:r>
            <a:r>
              <a:rPr lang="en-US" b="1" dirty="0"/>
              <a:t>useful and fundamental </a:t>
            </a:r>
            <a:r>
              <a:rPr lang="en-US" dirty="0"/>
              <a:t>in understanding that problem.</a:t>
            </a:r>
            <a:endParaRPr lang="en-AU" dirty="0"/>
          </a:p>
        </p:txBody>
      </p:sp>
      <p:sp>
        <p:nvSpPr>
          <p:cNvPr id="2370562" name="Rectangle 2"/>
          <p:cNvSpPr>
            <a:spLocks noGrp="1" noChangeArrowheads="1"/>
          </p:cNvSpPr>
          <p:nvPr>
            <p:ph type="title"/>
          </p:nvPr>
        </p:nvSpPr>
        <p:spPr/>
        <p:txBody>
          <a:bodyPr/>
          <a:lstStyle/>
          <a:p>
            <a:r>
              <a:rPr lang="en-AU" dirty="0"/>
              <a:t>3. Design Science Methods</a:t>
            </a:r>
          </a:p>
        </p:txBody>
      </p:sp>
      <p:sp>
        <p:nvSpPr>
          <p:cNvPr id="2" name="Content Placeholder 1">
            <a:extLst>
              <a:ext uri="{FF2B5EF4-FFF2-40B4-BE49-F238E27FC236}">
                <a16:creationId xmlns:a16="http://schemas.microsoft.com/office/drawing/2014/main" id="{B386F3C8-7A30-4E0D-A7C0-1B0F63E5CA8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4105621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4518BB-91B8-44B2-B27D-CC89A39BD7A7}"/>
              </a:ext>
            </a:extLst>
          </p:cNvPr>
          <p:cNvSpPr>
            <a:spLocks noGrp="1"/>
          </p:cNvSpPr>
          <p:nvPr>
            <p:ph sz="quarter" idx="11"/>
          </p:nvPr>
        </p:nvSpPr>
        <p:spPr>
          <a:xfrm>
            <a:off x="627017" y="1998616"/>
            <a:ext cx="9128909" cy="4337097"/>
          </a:xfrm>
        </p:spPr>
        <p:txBody>
          <a:bodyPr>
            <a:normAutofit fontScale="92500"/>
          </a:bodyPr>
          <a:lstStyle/>
          <a:p>
            <a:pPr marL="457189" indent="-457189">
              <a:buFont typeface="Arial" panose="020B0604020202020204" pitchFamily="34" charset="0"/>
              <a:buChar char="•"/>
            </a:pPr>
            <a:r>
              <a:rPr lang="en-US" dirty="0"/>
              <a:t>Human-created, artificial objects.</a:t>
            </a:r>
          </a:p>
          <a:p>
            <a:pPr marL="457189" indent="-457189">
              <a:buFont typeface="Arial" panose="020B0604020202020204" pitchFamily="34" charset="0"/>
              <a:buChar char="•"/>
            </a:pPr>
            <a:r>
              <a:rPr lang="en-US" dirty="0"/>
              <a:t>In design science, the research interest is on creating or changing such artefacts with the aim of improving on existing solutions to problems or perhaps providing a first solution to a problem.</a:t>
            </a:r>
          </a:p>
          <a:p>
            <a:pPr marL="457189" indent="-457189">
              <a:buFont typeface="Arial" panose="020B0604020202020204" pitchFamily="34" charset="0"/>
              <a:buChar char="•"/>
            </a:pPr>
            <a:r>
              <a:rPr lang="en-US" dirty="0"/>
              <a:t>Different types of artefacts exist</a:t>
            </a:r>
          </a:p>
          <a:p>
            <a:pPr marL="1447764" lvl="1" indent="-457189"/>
            <a:r>
              <a:rPr lang="en-US" sz="2267" dirty="0"/>
              <a:t>Constructs (vocabulary and symbols)</a:t>
            </a:r>
          </a:p>
          <a:p>
            <a:pPr marL="1447764" lvl="1" indent="-457189"/>
            <a:r>
              <a:rPr lang="en-US" sz="2267" dirty="0"/>
              <a:t>Models (abstractions and representations)</a:t>
            </a:r>
          </a:p>
          <a:p>
            <a:pPr marL="1447764" lvl="1" indent="-457189"/>
            <a:r>
              <a:rPr lang="en-US" sz="2267" dirty="0"/>
              <a:t>Methods (algorithms and practices)</a:t>
            </a:r>
          </a:p>
          <a:p>
            <a:pPr marL="1447764" lvl="1" indent="-457189"/>
            <a:r>
              <a:rPr lang="en-US" sz="2267" dirty="0"/>
              <a:t>Instantiations (implemented and prototype systems)</a:t>
            </a:r>
          </a:p>
          <a:p>
            <a:pPr marL="1447764" lvl="1" indent="-457189"/>
            <a:r>
              <a:rPr lang="en-US" sz="2267" dirty="0"/>
              <a:t>Design theories (improved models of design or design processes)</a:t>
            </a:r>
          </a:p>
          <a:p>
            <a:pPr marL="457189" indent="-457189">
              <a:buFont typeface="Arial" panose="020B0604020202020204" pitchFamily="34" charset="0"/>
              <a:buChar char="•"/>
            </a:pPr>
            <a:endParaRPr lang="en-US" dirty="0"/>
          </a:p>
          <a:p>
            <a:pPr marL="457189" indent="-457189">
              <a:buFont typeface="Arial" panose="020B0604020202020204" pitchFamily="34" charset="0"/>
              <a:buChar char="•"/>
            </a:pPr>
            <a:endParaRPr lang="de-DE" dirty="0"/>
          </a:p>
        </p:txBody>
      </p:sp>
      <p:sp>
        <p:nvSpPr>
          <p:cNvPr id="2" name="Title 1"/>
          <p:cNvSpPr>
            <a:spLocks noGrp="1"/>
          </p:cNvSpPr>
          <p:nvPr>
            <p:ph type="title"/>
          </p:nvPr>
        </p:nvSpPr>
        <p:spPr/>
        <p:txBody>
          <a:bodyPr/>
          <a:lstStyle/>
          <a:p>
            <a:r>
              <a:rPr lang="en-US"/>
              <a:t>The Artifact as Knowledge</a:t>
            </a:r>
            <a:endParaRPr lang="en-US" dirty="0"/>
          </a:p>
        </p:txBody>
      </p:sp>
      <p:sp>
        <p:nvSpPr>
          <p:cNvPr id="6" name="Slide Number Placeholder 5"/>
          <p:cNvSpPr>
            <a:spLocks noGrp="1"/>
          </p:cNvSpPr>
          <p:nvPr>
            <p:ph type="sldNum" sz="quarter" idx="4"/>
          </p:nvPr>
        </p:nvSpPr>
        <p:spPr>
          <a:prstGeom prst="rect">
            <a:avLst/>
          </a:prstGeom>
        </p:spPr>
        <p:txBody>
          <a:bodyPr/>
          <a:lstStyle/>
          <a:p>
            <a:fld id="{A2982359-B7F1-4A1C-A7D7-B0DDBF714392}" type="slidenum">
              <a:rPr lang="en-US" smtClean="0"/>
              <a:pPr/>
              <a:t>37</a:t>
            </a:fld>
            <a:endParaRPr lang="en-US"/>
          </a:p>
        </p:txBody>
      </p:sp>
      <p:sp>
        <p:nvSpPr>
          <p:cNvPr id="4" name="Content Placeholder 3">
            <a:extLst>
              <a:ext uri="{FF2B5EF4-FFF2-40B4-BE49-F238E27FC236}">
                <a16:creationId xmlns:a16="http://schemas.microsoft.com/office/drawing/2014/main" id="{693EADA5-283F-43F0-9D50-B3D1C5343163}"/>
              </a:ext>
            </a:extLst>
          </p:cNvPr>
          <p:cNvSpPr>
            <a:spLocks noGrp="1"/>
          </p:cNvSpPr>
          <p:nvPr>
            <p:ph sz="quarter" idx="12"/>
          </p:nvPr>
        </p:nvSpPr>
        <p:spPr/>
        <p:txBody>
          <a:bodyPr/>
          <a:lstStyle/>
          <a:p>
            <a:endParaRPr lang="de-DE"/>
          </a:p>
        </p:txBody>
      </p:sp>
      <p:pic>
        <p:nvPicPr>
          <p:cNvPr id="8" name="Picture 7" descr="Text&#10;&#10;Description automatically generated">
            <a:extLst>
              <a:ext uri="{FF2B5EF4-FFF2-40B4-BE49-F238E27FC236}">
                <a16:creationId xmlns:a16="http://schemas.microsoft.com/office/drawing/2014/main" id="{5CA8FF2A-E8C4-44C2-BDAD-85CB4CD42FA5}"/>
              </a:ext>
            </a:extLst>
          </p:cNvPr>
          <p:cNvPicPr>
            <a:picLocks noChangeAspect="1"/>
          </p:cNvPicPr>
          <p:nvPr/>
        </p:nvPicPr>
        <p:blipFill>
          <a:blip r:embed="rId2"/>
          <a:stretch>
            <a:fillRect/>
          </a:stretch>
        </p:blipFill>
        <p:spPr>
          <a:xfrm>
            <a:off x="9887119" y="3717032"/>
            <a:ext cx="1932387" cy="2904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51330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1961787" y="2283193"/>
            <a:ext cx="8048625" cy="329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Design Science Methods - Overview</a:t>
            </a:r>
            <a:endParaRPr lang="en-AU" dirty="0"/>
          </a:p>
        </p:txBody>
      </p:sp>
      <p:sp>
        <p:nvSpPr>
          <p:cNvPr id="3" name="Content Placeholder 2">
            <a:extLst>
              <a:ext uri="{FF2B5EF4-FFF2-40B4-BE49-F238E27FC236}">
                <a16:creationId xmlns:a16="http://schemas.microsoft.com/office/drawing/2014/main" id="{B9E72E4F-9363-4E1F-A5C2-615479FD211F}"/>
              </a:ext>
            </a:extLst>
          </p:cNvPr>
          <p:cNvSpPr>
            <a:spLocks noGrp="1"/>
          </p:cNvSpPr>
          <p:nvPr>
            <p:ph sz="quarter" idx="12"/>
          </p:nvPr>
        </p:nvSpPr>
        <p:spPr/>
        <p:txBody>
          <a:bodyPr/>
          <a:lstStyle/>
          <a:p>
            <a:endParaRPr lang="de-DE"/>
          </a:p>
        </p:txBody>
      </p:sp>
      <p:sp>
        <p:nvSpPr>
          <p:cNvPr id="5" name="Rectangle 4"/>
          <p:cNvSpPr/>
          <p:nvPr/>
        </p:nvSpPr>
        <p:spPr>
          <a:xfrm>
            <a:off x="1760863" y="5823689"/>
            <a:ext cx="8136904" cy="523220"/>
          </a:xfrm>
          <a:prstGeom prst="rect">
            <a:avLst/>
          </a:prstGeom>
        </p:spPr>
        <p:txBody>
          <a:bodyPr wrap="square">
            <a:spAutoFit/>
          </a:bodyPr>
          <a:lstStyle/>
          <a:p>
            <a:r>
              <a:rPr lang="en-US" sz="1400" dirty="0" err="1"/>
              <a:t>Hevner</a:t>
            </a:r>
            <a:r>
              <a:rPr lang="en-US" sz="1400" dirty="0"/>
              <a:t>, A.R. "A Three Cycle View of Design Science Research", </a:t>
            </a:r>
            <a:r>
              <a:rPr lang="en-US" sz="1400" i="1" dirty="0"/>
              <a:t>Scandinavian Journal of Information Systems (19:2) 2007, pp. 87-92.</a:t>
            </a:r>
          </a:p>
        </p:txBody>
      </p:sp>
    </p:spTree>
    <p:extLst>
      <p:ext uri="{BB962C8B-B14F-4D97-AF65-F5344CB8AC3E}">
        <p14:creationId xmlns:p14="http://schemas.microsoft.com/office/powerpoint/2010/main" val="190710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a:bodyPr>
          <a:lstStyle/>
          <a:p>
            <a:pPr lvl="1"/>
            <a:r>
              <a:rPr lang="en-US" dirty="0"/>
              <a:t>Procedures that involve the use of digital software tools for research processes such as</a:t>
            </a:r>
          </a:p>
          <a:p>
            <a:pPr lvl="2"/>
            <a:r>
              <a:rPr lang="en-US" dirty="0"/>
              <a:t>data generation or discovery,</a:t>
            </a:r>
          </a:p>
          <a:p>
            <a:pPr lvl="2"/>
            <a:r>
              <a:rPr lang="en-US" dirty="0"/>
              <a:t>data processing or cleansing, and</a:t>
            </a:r>
          </a:p>
          <a:p>
            <a:pPr lvl="2"/>
            <a:r>
              <a:rPr lang="en-US" dirty="0"/>
              <a:t>data analysis or interpretation.</a:t>
            </a:r>
          </a:p>
          <a:p>
            <a:pPr lvl="2"/>
            <a:endParaRPr lang="en-US" dirty="0"/>
          </a:p>
          <a:p>
            <a:pPr lvl="1"/>
            <a:r>
              <a:rPr lang="en-US" b="1" dirty="0"/>
              <a:t>Rely on algorithms </a:t>
            </a:r>
            <a:r>
              <a:rPr lang="en-US" dirty="0"/>
              <a:t>to support, augment, or automate manual research activities carried out on basis of </a:t>
            </a:r>
            <a:r>
              <a:rPr lang="en-US" b="1" dirty="0"/>
              <a:t>digital trace data</a:t>
            </a:r>
            <a:r>
              <a:rPr lang="en-US" dirty="0"/>
              <a:t>.</a:t>
            </a:r>
          </a:p>
        </p:txBody>
      </p:sp>
      <p:sp>
        <p:nvSpPr>
          <p:cNvPr id="2370562" name="Rectangle 2"/>
          <p:cNvSpPr>
            <a:spLocks noGrp="1" noChangeArrowheads="1"/>
          </p:cNvSpPr>
          <p:nvPr>
            <p:ph type="title"/>
          </p:nvPr>
        </p:nvSpPr>
        <p:spPr/>
        <p:txBody>
          <a:bodyPr/>
          <a:lstStyle/>
          <a:p>
            <a:r>
              <a:rPr lang="en-AU" dirty="0"/>
              <a:t>4. Computational Methods</a:t>
            </a:r>
          </a:p>
        </p:txBody>
      </p:sp>
      <p:sp>
        <p:nvSpPr>
          <p:cNvPr id="2" name="Content Placeholder 1">
            <a:extLst>
              <a:ext uri="{FF2B5EF4-FFF2-40B4-BE49-F238E27FC236}">
                <a16:creationId xmlns:a16="http://schemas.microsoft.com/office/drawing/2014/main" id="{DB1C8035-BBC4-454F-AF78-1A2051AFAC9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5731528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1157D0-EBA3-4F20-A330-453A055CDDE3}"/>
              </a:ext>
            </a:extLst>
          </p:cNvPr>
          <p:cNvSpPr>
            <a:spLocks noGrp="1"/>
          </p:cNvSpPr>
          <p:nvPr>
            <p:ph sz="quarter" idx="11"/>
          </p:nvPr>
        </p:nvSpPr>
        <p:spPr/>
        <p:txBody>
          <a:bodyPr>
            <a:normAutofit/>
          </a:bodyPr>
          <a:lstStyle/>
          <a:p>
            <a:r>
              <a:rPr lang="en-US" dirty="0"/>
              <a:t>Evidence of activities and events that are logged and </a:t>
            </a:r>
            <a:r>
              <a:rPr lang="de-DE" dirty="0" err="1"/>
              <a:t>stored</a:t>
            </a:r>
            <a:r>
              <a:rPr lang="de-DE" dirty="0"/>
              <a:t> </a:t>
            </a:r>
            <a:r>
              <a:rPr lang="de-DE" dirty="0" err="1"/>
              <a:t>digitally</a:t>
            </a:r>
            <a:r>
              <a:rPr lang="de-DE" dirty="0"/>
              <a:t>.</a:t>
            </a:r>
          </a:p>
          <a:p>
            <a:r>
              <a:rPr lang="de-DE" dirty="0" err="1"/>
              <a:t>Example</a:t>
            </a:r>
            <a:r>
              <a:rPr lang="de-DE" dirty="0"/>
              <a:t>:</a:t>
            </a:r>
          </a:p>
          <a:p>
            <a:pPr lvl="1"/>
            <a:r>
              <a:rPr lang="en-US" dirty="0"/>
              <a:t>Pentland et al. (2021) studied digital trace data in the form of the electronic medical records data of more than 57,000 patient visits to four dermatology clinics. They noticed in the data several sudden changes in record-keeping that occurred simultaneously in all four clinics. When they asked the clinical staffs to explain what had happened, they were unaware that anything had changed at all. Through the analysis of the digital trace data, Pentland et al. identified a change in policy and the advent of flu season as the two main drivers for the record-keeping process having changed.</a:t>
            </a:r>
          </a:p>
          <a:p>
            <a:endParaRPr lang="de-DE" dirty="0"/>
          </a:p>
        </p:txBody>
      </p:sp>
      <p:sp>
        <p:nvSpPr>
          <p:cNvPr id="2" name="Title 1">
            <a:extLst>
              <a:ext uri="{FF2B5EF4-FFF2-40B4-BE49-F238E27FC236}">
                <a16:creationId xmlns:a16="http://schemas.microsoft.com/office/drawing/2014/main" id="{61E84712-21BB-4382-8568-EE54B7C00986}"/>
              </a:ext>
            </a:extLst>
          </p:cNvPr>
          <p:cNvSpPr>
            <a:spLocks noGrp="1"/>
          </p:cNvSpPr>
          <p:nvPr>
            <p:ph type="title"/>
          </p:nvPr>
        </p:nvSpPr>
        <p:spPr/>
        <p:txBody>
          <a:bodyPr/>
          <a:lstStyle/>
          <a:p>
            <a:r>
              <a:rPr lang="de-DE" dirty="0"/>
              <a:t>Digital trace </a:t>
            </a:r>
            <a:r>
              <a:rPr lang="de-DE" dirty="0" err="1"/>
              <a:t>data</a:t>
            </a:r>
            <a:endParaRPr lang="de-DE" dirty="0"/>
          </a:p>
        </p:txBody>
      </p:sp>
      <p:sp>
        <p:nvSpPr>
          <p:cNvPr id="4" name="Date Placeholder 3">
            <a:extLst>
              <a:ext uri="{FF2B5EF4-FFF2-40B4-BE49-F238E27FC236}">
                <a16:creationId xmlns:a16="http://schemas.microsoft.com/office/drawing/2014/main" id="{F28F1B03-5653-4BB8-B683-E61495AFC7F8}"/>
              </a:ext>
            </a:extLst>
          </p:cNvPr>
          <p:cNvSpPr>
            <a:spLocks noGrp="1"/>
          </p:cNvSpPr>
          <p:nvPr>
            <p:ph type="dt" sz="half" idx="2"/>
          </p:nvPr>
        </p:nvSpPr>
        <p:spPr/>
        <p:txBody>
          <a:bodyPr/>
          <a:lstStyle>
            <a:defPPr>
              <a:defRPr lang="de-DE"/>
            </a:defPPr>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0AD5966C-B801-45AA-9B91-3A9BC766DF4C}"/>
              </a:ext>
            </a:extLst>
          </p:cNvPr>
          <p:cNvSpPr>
            <a:spLocks noGrp="1"/>
          </p:cNvSpPr>
          <p:nvPr>
            <p:ph type="sldNum" sz="quarter" idx="4"/>
          </p:nvPr>
        </p:nvSpPr>
        <p:spPr/>
        <p:txBody>
          <a:bodyPr/>
          <a:lstStyle/>
          <a:p>
            <a:fld id="{3E01A2B2-10AD-754B-9B4C-E5B6FED423D0}" type="slidenum">
              <a:rPr lang="de-DE" smtClean="0"/>
              <a:pPr/>
              <a:t>40</a:t>
            </a:fld>
            <a:endParaRPr lang="de-DE" dirty="0"/>
          </a:p>
        </p:txBody>
      </p:sp>
      <p:sp>
        <p:nvSpPr>
          <p:cNvPr id="12" name="Content Placeholder 11">
            <a:extLst>
              <a:ext uri="{FF2B5EF4-FFF2-40B4-BE49-F238E27FC236}">
                <a16:creationId xmlns:a16="http://schemas.microsoft.com/office/drawing/2014/main" id="{325CFC11-46DF-4681-AA4D-AF778808F6C0}"/>
              </a:ext>
            </a:extLst>
          </p:cNvPr>
          <p:cNvSpPr>
            <a:spLocks noGrp="1"/>
          </p:cNvSpPr>
          <p:nvPr>
            <p:ph sz="quarter" idx="12"/>
          </p:nvPr>
        </p:nvSpPr>
        <p:spPr/>
        <p:txBody>
          <a:bodyPr/>
          <a:lstStyle/>
          <a:p>
            <a:endParaRPr lang="de-DE"/>
          </a:p>
        </p:txBody>
      </p:sp>
      <p:sp>
        <p:nvSpPr>
          <p:cNvPr id="11" name="TextBox 10">
            <a:extLst>
              <a:ext uri="{FF2B5EF4-FFF2-40B4-BE49-F238E27FC236}">
                <a16:creationId xmlns:a16="http://schemas.microsoft.com/office/drawing/2014/main" id="{15B6C9B4-5A6C-43CC-B307-C3FC2555511D}"/>
              </a:ext>
            </a:extLst>
          </p:cNvPr>
          <p:cNvSpPr txBox="1"/>
          <p:nvPr/>
        </p:nvSpPr>
        <p:spPr>
          <a:xfrm>
            <a:off x="3904441" y="5991145"/>
            <a:ext cx="8018495" cy="502573"/>
          </a:xfrm>
          <a:prstGeom prst="rect">
            <a:avLst/>
          </a:prstGeom>
          <a:noFill/>
        </p:spPr>
        <p:txBody>
          <a:bodyPr wrap="square">
            <a:spAutoFit/>
          </a:bodyPr>
          <a:lstStyle/>
          <a:p>
            <a:r>
              <a:rPr lang="en-US" sz="1333" dirty="0">
                <a:latin typeface="Calibri" panose="020F0502020204030204" pitchFamily="34" charset="0"/>
              </a:rPr>
              <a:t>Pentland, B. T., Vaast, E., &amp; Ryan Wolf, J. (2021). Theorizing Process Dynamics with Directed Graphs: A Diachronic Analysis of Digital Trace Data. </a:t>
            </a:r>
            <a:r>
              <a:rPr lang="en-US" sz="1333" i="1" dirty="0">
                <a:latin typeface="Calibri" panose="020F0502020204030204" pitchFamily="34" charset="0"/>
              </a:rPr>
              <a:t>MIS Quarterly, 45(2), 967-984. </a:t>
            </a:r>
          </a:p>
        </p:txBody>
      </p:sp>
    </p:spTree>
    <p:extLst>
      <p:ext uri="{BB962C8B-B14F-4D97-AF65-F5344CB8AC3E}">
        <p14:creationId xmlns:p14="http://schemas.microsoft.com/office/powerpoint/2010/main" val="301665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F949AFF-302C-44FD-8886-BC0CF439CD2D}"/>
              </a:ext>
            </a:extLst>
          </p:cNvPr>
          <p:cNvPicPr>
            <a:picLocks noChangeAspect="1"/>
          </p:cNvPicPr>
          <p:nvPr/>
        </p:nvPicPr>
        <p:blipFill>
          <a:blip r:embed="rId2"/>
          <a:stretch>
            <a:fillRect/>
          </a:stretch>
        </p:blipFill>
        <p:spPr>
          <a:xfrm>
            <a:off x="3680001" y="2004323"/>
            <a:ext cx="4932580" cy="4488551"/>
          </a:xfrm>
          <a:prstGeom prst="rect">
            <a:avLst/>
          </a:prstGeom>
        </p:spPr>
      </p:pic>
      <p:sp>
        <p:nvSpPr>
          <p:cNvPr id="2" name="Title 1">
            <a:extLst>
              <a:ext uri="{FF2B5EF4-FFF2-40B4-BE49-F238E27FC236}">
                <a16:creationId xmlns:a16="http://schemas.microsoft.com/office/drawing/2014/main" id="{61E84712-21BB-4382-8568-EE54B7C00986}"/>
              </a:ext>
            </a:extLst>
          </p:cNvPr>
          <p:cNvSpPr>
            <a:spLocks noGrp="1"/>
          </p:cNvSpPr>
          <p:nvPr>
            <p:ph type="title"/>
          </p:nvPr>
        </p:nvSpPr>
        <p:spPr/>
        <p:txBody>
          <a:bodyPr/>
          <a:lstStyle/>
          <a:p>
            <a:r>
              <a:rPr lang="de-DE" dirty="0"/>
              <a:t>Computational </a:t>
            </a:r>
            <a:r>
              <a:rPr lang="de-DE" dirty="0" err="1"/>
              <a:t>research</a:t>
            </a:r>
            <a:r>
              <a:rPr lang="de-DE" dirty="0"/>
              <a:t> </a:t>
            </a:r>
            <a:r>
              <a:rPr lang="de-DE" dirty="0" err="1"/>
              <a:t>tools</a:t>
            </a:r>
            <a:endParaRPr lang="de-DE" dirty="0"/>
          </a:p>
        </p:txBody>
      </p:sp>
      <p:sp>
        <p:nvSpPr>
          <p:cNvPr id="4" name="Date Placeholder 3">
            <a:extLst>
              <a:ext uri="{FF2B5EF4-FFF2-40B4-BE49-F238E27FC236}">
                <a16:creationId xmlns:a16="http://schemas.microsoft.com/office/drawing/2014/main" id="{F28F1B03-5653-4BB8-B683-E61495AFC7F8}"/>
              </a:ext>
            </a:extLst>
          </p:cNvPr>
          <p:cNvSpPr>
            <a:spLocks noGrp="1"/>
          </p:cNvSpPr>
          <p:nvPr>
            <p:ph type="dt" sz="half" idx="2"/>
          </p:nvPr>
        </p:nvSpPr>
        <p:spPr>
          <a:prstGeom prst="rect">
            <a:avLst/>
          </a:prstGeom>
        </p:spPr>
        <p:txBody>
          <a:bodyPr vert="horz" lIns="0" tIns="45720" rIns="90000" bIns="45720" rtlCol="0" anchor="ctr"/>
          <a:lstStyle>
            <a:defPPr>
              <a:defRPr lang="de-DE"/>
            </a:defPPr>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0AD5966C-B801-45AA-9B91-3A9BC766DF4C}"/>
              </a:ext>
            </a:extLst>
          </p:cNvPr>
          <p:cNvSpPr>
            <a:spLocks noGrp="1"/>
          </p:cNvSpPr>
          <p:nvPr>
            <p:ph type="sldNum" sz="quarter" idx="4"/>
          </p:nvPr>
        </p:nvSpPr>
        <p:spPr/>
        <p:txBody>
          <a:bodyPr/>
          <a:lstStyle/>
          <a:p>
            <a:fld id="{3E01A2B2-10AD-754B-9B4C-E5B6FED423D0}" type="slidenum">
              <a:rPr lang="de-DE" smtClean="0"/>
              <a:pPr/>
              <a:t>41</a:t>
            </a:fld>
            <a:endParaRPr lang="de-DE" dirty="0"/>
          </a:p>
        </p:txBody>
      </p:sp>
      <p:sp>
        <p:nvSpPr>
          <p:cNvPr id="3" name="Content Placeholder 2">
            <a:extLst>
              <a:ext uri="{FF2B5EF4-FFF2-40B4-BE49-F238E27FC236}">
                <a16:creationId xmlns:a16="http://schemas.microsoft.com/office/drawing/2014/main" id="{59AC4093-D1A1-4E2F-80ED-DE44751E0023}"/>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5712883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08A34F0-6A7A-4F47-A42D-3466903C0568}"/>
              </a:ext>
            </a:extLst>
          </p:cNvPr>
          <p:cNvSpPr>
            <a:spLocks noGrp="1"/>
          </p:cNvSpPr>
          <p:nvPr>
            <p:ph sz="quarter" idx="11"/>
          </p:nvPr>
        </p:nvSpPr>
        <p:spPr>
          <a:xfrm>
            <a:off x="627018" y="1998616"/>
            <a:ext cx="10206504" cy="4337097"/>
          </a:xfrm>
        </p:spPr>
        <p:txBody>
          <a:bodyPr>
            <a:normAutofit/>
          </a:bodyPr>
          <a:lstStyle/>
          <a:p>
            <a:pPr algn="l"/>
            <a:r>
              <a:rPr lang="en-US" b="1" dirty="0"/>
              <a:t>Augmentation tools</a:t>
            </a:r>
            <a:r>
              <a:rPr lang="en-US" dirty="0"/>
              <a:t>: complement and amplify, rather than supplant, human activity.</a:t>
            </a:r>
          </a:p>
          <a:p>
            <a:pPr algn="l"/>
            <a:r>
              <a:rPr lang="en-US" i="1" dirty="0"/>
              <a:t>Examples</a:t>
            </a:r>
            <a:r>
              <a:rPr lang="en-US" dirty="0"/>
              <a:t>: Latent semantic analysis, web crawlers</a:t>
            </a:r>
          </a:p>
          <a:p>
            <a:pPr algn="l"/>
            <a:endParaRPr lang="en-US" dirty="0"/>
          </a:p>
          <a:p>
            <a:pPr algn="l"/>
            <a:r>
              <a:rPr lang="en-US" b="1" dirty="0"/>
              <a:t>Automation tools</a:t>
            </a:r>
            <a:r>
              <a:rPr lang="en-US" dirty="0"/>
              <a:t>: carry out algorithmic data generation, processing, or analysis with little to no human intervention or oversight.</a:t>
            </a:r>
          </a:p>
          <a:p>
            <a:pPr algn="l"/>
            <a:r>
              <a:rPr lang="en-US" i="1" dirty="0"/>
              <a:t>Examples</a:t>
            </a:r>
            <a:r>
              <a:rPr lang="en-US" dirty="0"/>
              <a:t>: Text mining, social network analysis, sentiment analysis, pattern recognition</a:t>
            </a:r>
          </a:p>
          <a:p>
            <a:pPr algn="l"/>
            <a:endParaRPr lang="en-US" dirty="0"/>
          </a:p>
          <a:p>
            <a:pPr algn="l"/>
            <a:endParaRPr lang="de-DE" dirty="0"/>
          </a:p>
        </p:txBody>
      </p:sp>
      <p:sp>
        <p:nvSpPr>
          <p:cNvPr id="2" name="Title 1">
            <a:extLst>
              <a:ext uri="{FF2B5EF4-FFF2-40B4-BE49-F238E27FC236}">
                <a16:creationId xmlns:a16="http://schemas.microsoft.com/office/drawing/2014/main" id="{61E84712-21BB-4382-8568-EE54B7C00986}"/>
              </a:ext>
            </a:extLst>
          </p:cNvPr>
          <p:cNvSpPr>
            <a:spLocks noGrp="1"/>
          </p:cNvSpPr>
          <p:nvPr>
            <p:ph type="title"/>
          </p:nvPr>
        </p:nvSpPr>
        <p:spPr/>
        <p:txBody>
          <a:bodyPr/>
          <a:lstStyle/>
          <a:p>
            <a:r>
              <a:rPr lang="de-DE" dirty="0"/>
              <a:t>Computational </a:t>
            </a:r>
            <a:r>
              <a:rPr lang="de-DE" dirty="0" err="1"/>
              <a:t>research</a:t>
            </a:r>
            <a:r>
              <a:rPr lang="de-DE" dirty="0"/>
              <a:t> </a:t>
            </a:r>
            <a:r>
              <a:rPr lang="de-DE" dirty="0" err="1"/>
              <a:t>tools</a:t>
            </a:r>
            <a:endParaRPr lang="de-DE" dirty="0"/>
          </a:p>
        </p:txBody>
      </p:sp>
      <p:sp>
        <p:nvSpPr>
          <p:cNvPr id="4" name="Date Placeholder 3">
            <a:extLst>
              <a:ext uri="{FF2B5EF4-FFF2-40B4-BE49-F238E27FC236}">
                <a16:creationId xmlns:a16="http://schemas.microsoft.com/office/drawing/2014/main" id="{F28F1B03-5653-4BB8-B683-E61495AFC7F8}"/>
              </a:ext>
            </a:extLst>
          </p:cNvPr>
          <p:cNvSpPr>
            <a:spLocks noGrp="1"/>
          </p:cNvSpPr>
          <p:nvPr>
            <p:ph type="dt" sz="half" idx="2"/>
          </p:nvPr>
        </p:nvSpPr>
        <p:spPr>
          <a:prstGeom prst="rect">
            <a:avLst/>
          </a:prstGeom>
        </p:spPr>
        <p:txBody>
          <a:bodyPr vert="horz" lIns="0" tIns="45720" rIns="90000" bIns="45720" rtlCol="0" anchor="ctr"/>
          <a:lstStyle>
            <a:defPPr>
              <a:defRPr lang="de-DE"/>
            </a:defPPr>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0AD5966C-B801-45AA-9B91-3A9BC766DF4C}"/>
              </a:ext>
            </a:extLst>
          </p:cNvPr>
          <p:cNvSpPr>
            <a:spLocks noGrp="1"/>
          </p:cNvSpPr>
          <p:nvPr>
            <p:ph type="sldNum" sz="quarter" idx="4"/>
          </p:nvPr>
        </p:nvSpPr>
        <p:spPr/>
        <p:txBody>
          <a:bodyPr/>
          <a:lstStyle/>
          <a:p>
            <a:fld id="{3E01A2B2-10AD-754B-9B4C-E5B6FED423D0}" type="slidenum">
              <a:rPr lang="de-DE" smtClean="0"/>
              <a:pPr/>
              <a:t>42</a:t>
            </a:fld>
            <a:endParaRPr lang="de-DE" dirty="0"/>
          </a:p>
        </p:txBody>
      </p:sp>
      <p:sp>
        <p:nvSpPr>
          <p:cNvPr id="3" name="Content Placeholder 2">
            <a:extLst>
              <a:ext uri="{FF2B5EF4-FFF2-40B4-BE49-F238E27FC236}">
                <a16:creationId xmlns:a16="http://schemas.microsoft.com/office/drawing/2014/main" id="{59AC4093-D1A1-4E2F-80ED-DE44751E0023}"/>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881882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a:bodyPr>
          <a:lstStyle/>
          <a:p>
            <a:pPr lvl="1"/>
            <a:r>
              <a:rPr lang="en-US" dirty="0"/>
              <a:t>Procedures that feature combinations of different methods in either sequential or concurrent fashion.</a:t>
            </a:r>
          </a:p>
          <a:p>
            <a:pPr lvl="1"/>
            <a:endParaRPr lang="en-US" dirty="0"/>
          </a:p>
          <a:p>
            <a:pPr lvl="1"/>
            <a:r>
              <a:rPr lang="en-US" dirty="0"/>
              <a:t>Usually involve mixing of quantitative and qualitative strategies (think of these procedures as having a focus on “numbers and words”).</a:t>
            </a:r>
          </a:p>
          <a:p>
            <a:pPr lvl="1"/>
            <a:endParaRPr lang="en-US" dirty="0"/>
          </a:p>
          <a:p>
            <a:pPr lvl="1"/>
            <a:r>
              <a:rPr lang="en-US" dirty="0"/>
              <a:t>More recently, also involves the mixing of design and qualitative/quantitative methods, or the mixing of different computational methods.</a:t>
            </a:r>
          </a:p>
        </p:txBody>
      </p:sp>
      <p:sp>
        <p:nvSpPr>
          <p:cNvPr id="2370562" name="Rectangle 2"/>
          <p:cNvSpPr>
            <a:spLocks noGrp="1" noChangeArrowheads="1"/>
          </p:cNvSpPr>
          <p:nvPr>
            <p:ph type="title"/>
          </p:nvPr>
        </p:nvSpPr>
        <p:spPr/>
        <p:txBody>
          <a:bodyPr/>
          <a:lstStyle/>
          <a:p>
            <a:r>
              <a:rPr lang="en-AU" dirty="0"/>
              <a:t>5. Mixed Methods</a:t>
            </a:r>
          </a:p>
        </p:txBody>
      </p:sp>
      <p:sp>
        <p:nvSpPr>
          <p:cNvPr id="2" name="Content Placeholder 1">
            <a:extLst>
              <a:ext uri="{FF2B5EF4-FFF2-40B4-BE49-F238E27FC236}">
                <a16:creationId xmlns:a16="http://schemas.microsoft.com/office/drawing/2014/main" id="{1A909858-B881-4829-B116-6A7D3A6333C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09857186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6AAAF60-A696-494B-8BD2-A6AD17CCCC86}"/>
              </a:ext>
            </a:extLst>
          </p:cNvPr>
          <p:cNvSpPr>
            <a:spLocks noGrp="1"/>
          </p:cNvSpPr>
          <p:nvPr>
            <p:ph sz="quarter" idx="11"/>
          </p:nvPr>
        </p:nvSpPr>
        <p:spPr/>
        <p:txBody>
          <a:bodyPr/>
          <a:lstStyle/>
          <a:p>
            <a:pPr algn="l"/>
            <a:r>
              <a:rPr lang="en-US" sz="2133" b="1" dirty="0"/>
              <a:t>Triangulation</a:t>
            </a:r>
            <a:r>
              <a:rPr lang="en-US" sz="2133" dirty="0"/>
              <a:t>: establish convergence of and corroborate results from multiple methods and designs used to study the same phenomenon.</a:t>
            </a:r>
          </a:p>
          <a:p>
            <a:pPr algn="l"/>
            <a:r>
              <a:rPr lang="en-US" sz="2133" b="1" dirty="0" err="1"/>
              <a:t>Complemetarity</a:t>
            </a:r>
            <a:r>
              <a:rPr lang="en-US" sz="2133" dirty="0"/>
              <a:t>: elaboration, enhancement, illustration, and clarification of the results from one method with results from another method.</a:t>
            </a:r>
          </a:p>
          <a:p>
            <a:pPr algn="l"/>
            <a:r>
              <a:rPr lang="en-US" sz="2133" b="1" dirty="0"/>
              <a:t>Initiation</a:t>
            </a:r>
            <a:r>
              <a:rPr lang="en-US" sz="2133" dirty="0"/>
              <a:t>: finds paradoxes and contradictions in the study from one method that lead to a re-framing of the research questions using another method.</a:t>
            </a:r>
          </a:p>
          <a:p>
            <a:pPr algn="l"/>
            <a:r>
              <a:rPr lang="en-US" sz="2133" b="1" dirty="0"/>
              <a:t>Development</a:t>
            </a:r>
            <a:r>
              <a:rPr lang="en-US" sz="2133" dirty="0"/>
              <a:t>: using the finding from one study to inform the other method.</a:t>
            </a:r>
          </a:p>
          <a:p>
            <a:pPr algn="l"/>
            <a:r>
              <a:rPr lang="en-US" sz="2133" b="1" dirty="0"/>
              <a:t>Expansion</a:t>
            </a:r>
            <a:r>
              <a:rPr lang="en-US" sz="2133" dirty="0"/>
              <a:t>: widen the breadth and range of research by using different methods for different components of an inquiry.</a:t>
            </a:r>
            <a:endParaRPr lang="de-DE" sz="2133" dirty="0"/>
          </a:p>
        </p:txBody>
      </p:sp>
      <p:sp>
        <p:nvSpPr>
          <p:cNvPr id="2" name="Title 1">
            <a:extLst>
              <a:ext uri="{FF2B5EF4-FFF2-40B4-BE49-F238E27FC236}">
                <a16:creationId xmlns:a16="http://schemas.microsoft.com/office/drawing/2014/main" id="{C6D4074C-0FBA-49F6-B86A-BFA546899F03}"/>
              </a:ext>
            </a:extLst>
          </p:cNvPr>
          <p:cNvSpPr>
            <a:spLocks noGrp="1"/>
          </p:cNvSpPr>
          <p:nvPr>
            <p:ph type="title"/>
          </p:nvPr>
        </p:nvSpPr>
        <p:spPr/>
        <p:txBody>
          <a:bodyPr/>
          <a:lstStyle/>
          <a:p>
            <a:r>
              <a:rPr lang="de-DE" dirty="0" err="1"/>
              <a:t>Purposes</a:t>
            </a:r>
            <a:r>
              <a:rPr lang="de-DE" dirty="0"/>
              <a:t> of Mixed Methods Research</a:t>
            </a:r>
          </a:p>
        </p:txBody>
      </p:sp>
      <p:sp>
        <p:nvSpPr>
          <p:cNvPr id="4" name="Date Placeholder 3">
            <a:extLst>
              <a:ext uri="{FF2B5EF4-FFF2-40B4-BE49-F238E27FC236}">
                <a16:creationId xmlns:a16="http://schemas.microsoft.com/office/drawing/2014/main" id="{090630A0-BB15-4F45-B7F8-3C07E02D62E1}"/>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20763E61-5EE8-4B17-8F1C-9B43BA6F5CEF}"/>
              </a:ext>
            </a:extLst>
          </p:cNvPr>
          <p:cNvSpPr>
            <a:spLocks noGrp="1"/>
          </p:cNvSpPr>
          <p:nvPr>
            <p:ph type="sldNum" sz="quarter" idx="4"/>
          </p:nvPr>
        </p:nvSpPr>
        <p:spPr/>
        <p:txBody>
          <a:bodyPr/>
          <a:lstStyle/>
          <a:p>
            <a:fld id="{3E01A2B2-10AD-754B-9B4C-E5B6FED423D0}" type="slidenum">
              <a:rPr lang="de-DE" smtClean="0"/>
              <a:pPr/>
              <a:t>44</a:t>
            </a:fld>
            <a:endParaRPr lang="de-DE" dirty="0"/>
          </a:p>
        </p:txBody>
      </p:sp>
      <p:sp>
        <p:nvSpPr>
          <p:cNvPr id="3" name="Content Placeholder 2">
            <a:extLst>
              <a:ext uri="{FF2B5EF4-FFF2-40B4-BE49-F238E27FC236}">
                <a16:creationId xmlns:a16="http://schemas.microsoft.com/office/drawing/2014/main" id="{E1BD7FC3-6AEF-4001-A048-E4F7C70AAEF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2577070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6AAAF60-A696-494B-8BD2-A6AD17CCCC86}"/>
              </a:ext>
            </a:extLst>
          </p:cNvPr>
          <p:cNvSpPr>
            <a:spLocks noGrp="1"/>
          </p:cNvSpPr>
          <p:nvPr>
            <p:ph sz="quarter" idx="11"/>
          </p:nvPr>
        </p:nvSpPr>
        <p:spPr/>
        <p:txBody>
          <a:bodyPr/>
          <a:lstStyle/>
          <a:p>
            <a:pPr algn="l"/>
            <a:r>
              <a:rPr lang="en-US" sz="2133" b="1" dirty="0"/>
              <a:t>Triangulation</a:t>
            </a:r>
            <a:r>
              <a:rPr lang="en-US" sz="2133" dirty="0"/>
              <a:t>: establish convergence of and corroborate results from multiple methods and designs used to study the same phenomenon.</a:t>
            </a:r>
          </a:p>
          <a:p>
            <a:pPr algn="l"/>
            <a:r>
              <a:rPr lang="en-US" sz="2133" b="1" dirty="0" err="1"/>
              <a:t>Complemetarity</a:t>
            </a:r>
            <a:r>
              <a:rPr lang="en-US" sz="2133" dirty="0"/>
              <a:t>: elaboration, enhancement, illustration, and clarification of the results from one method with results from another method.</a:t>
            </a:r>
          </a:p>
          <a:p>
            <a:pPr algn="l"/>
            <a:r>
              <a:rPr lang="en-US" sz="2133" b="1" dirty="0"/>
              <a:t>Initiation</a:t>
            </a:r>
            <a:r>
              <a:rPr lang="en-US" sz="2133" dirty="0"/>
              <a:t>: finds paradoxes and contradictions in the study from one method that lead to a re-framing of the research questions using another method.</a:t>
            </a:r>
          </a:p>
          <a:p>
            <a:pPr algn="l"/>
            <a:r>
              <a:rPr lang="en-US" sz="2133" b="1" dirty="0"/>
              <a:t>Development</a:t>
            </a:r>
            <a:r>
              <a:rPr lang="en-US" sz="2133" dirty="0"/>
              <a:t>: using the finding from one study to inform the other method.</a:t>
            </a:r>
          </a:p>
          <a:p>
            <a:pPr algn="l"/>
            <a:r>
              <a:rPr lang="en-US" sz="2133" b="1" dirty="0"/>
              <a:t>Expansion</a:t>
            </a:r>
            <a:r>
              <a:rPr lang="en-US" sz="2133" dirty="0"/>
              <a:t>: widen the breadth and range of research by using different methods for different components of an inquiry.</a:t>
            </a:r>
            <a:endParaRPr lang="de-DE" sz="2133" dirty="0"/>
          </a:p>
        </p:txBody>
      </p:sp>
      <p:sp>
        <p:nvSpPr>
          <p:cNvPr id="2" name="Title 1">
            <a:extLst>
              <a:ext uri="{FF2B5EF4-FFF2-40B4-BE49-F238E27FC236}">
                <a16:creationId xmlns:a16="http://schemas.microsoft.com/office/drawing/2014/main" id="{C6D4074C-0FBA-49F6-B86A-BFA546899F03}"/>
              </a:ext>
            </a:extLst>
          </p:cNvPr>
          <p:cNvSpPr>
            <a:spLocks noGrp="1"/>
          </p:cNvSpPr>
          <p:nvPr>
            <p:ph type="title"/>
          </p:nvPr>
        </p:nvSpPr>
        <p:spPr/>
        <p:txBody>
          <a:bodyPr/>
          <a:lstStyle/>
          <a:p>
            <a:r>
              <a:rPr lang="de-DE" dirty="0" err="1"/>
              <a:t>Purposes</a:t>
            </a:r>
            <a:r>
              <a:rPr lang="de-DE" dirty="0"/>
              <a:t> of Mixed Methods Research</a:t>
            </a:r>
          </a:p>
        </p:txBody>
      </p:sp>
      <p:sp>
        <p:nvSpPr>
          <p:cNvPr id="4" name="Date Placeholder 3">
            <a:extLst>
              <a:ext uri="{FF2B5EF4-FFF2-40B4-BE49-F238E27FC236}">
                <a16:creationId xmlns:a16="http://schemas.microsoft.com/office/drawing/2014/main" id="{090630A0-BB15-4F45-B7F8-3C07E02D62E1}"/>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20763E61-5EE8-4B17-8F1C-9B43BA6F5CEF}"/>
              </a:ext>
            </a:extLst>
          </p:cNvPr>
          <p:cNvSpPr>
            <a:spLocks noGrp="1"/>
          </p:cNvSpPr>
          <p:nvPr>
            <p:ph type="sldNum" sz="quarter" idx="4"/>
          </p:nvPr>
        </p:nvSpPr>
        <p:spPr/>
        <p:txBody>
          <a:bodyPr/>
          <a:lstStyle/>
          <a:p>
            <a:fld id="{3E01A2B2-10AD-754B-9B4C-E5B6FED423D0}" type="slidenum">
              <a:rPr lang="de-DE" smtClean="0"/>
              <a:pPr/>
              <a:t>45</a:t>
            </a:fld>
            <a:endParaRPr lang="de-DE" dirty="0"/>
          </a:p>
        </p:txBody>
      </p:sp>
      <p:sp>
        <p:nvSpPr>
          <p:cNvPr id="3" name="Content Placeholder 2">
            <a:extLst>
              <a:ext uri="{FF2B5EF4-FFF2-40B4-BE49-F238E27FC236}">
                <a16:creationId xmlns:a16="http://schemas.microsoft.com/office/drawing/2014/main" id="{19C4D886-1A78-43B3-A657-6903B2D07AB1}"/>
              </a:ext>
            </a:extLst>
          </p:cNvPr>
          <p:cNvSpPr>
            <a:spLocks noGrp="1"/>
          </p:cNvSpPr>
          <p:nvPr>
            <p:ph sz="quarter" idx="12"/>
          </p:nvPr>
        </p:nvSpPr>
        <p:spPr/>
        <p:txBody>
          <a:bodyPr/>
          <a:lstStyle/>
          <a:p>
            <a:endParaRPr lang="de-DE"/>
          </a:p>
        </p:txBody>
      </p:sp>
      <p:sp>
        <p:nvSpPr>
          <p:cNvPr id="7" name="Rectangle 6">
            <a:extLst>
              <a:ext uri="{FF2B5EF4-FFF2-40B4-BE49-F238E27FC236}">
                <a16:creationId xmlns:a16="http://schemas.microsoft.com/office/drawing/2014/main" id="{7D08E56C-C203-4852-BAF8-C3FD4689BA53}"/>
              </a:ext>
            </a:extLst>
          </p:cNvPr>
          <p:cNvSpPr/>
          <p:nvPr/>
        </p:nvSpPr>
        <p:spPr>
          <a:xfrm>
            <a:off x="115566" y="6021289"/>
            <a:ext cx="11499131" cy="461665"/>
          </a:xfrm>
          <a:prstGeom prst="rect">
            <a:avLst/>
          </a:prstGeom>
        </p:spPr>
        <p:txBody>
          <a:bodyPr wrap="square">
            <a:spAutoFit/>
          </a:bodyPr>
          <a:lstStyle/>
          <a:p>
            <a:r>
              <a:rPr lang="en-US" sz="1200" dirty="0" err="1"/>
              <a:t>Venkatesh</a:t>
            </a:r>
            <a:r>
              <a:rPr lang="en-US" sz="1200" dirty="0"/>
              <a:t>, V., Brown, S.A., and </a:t>
            </a:r>
            <a:r>
              <a:rPr lang="en-US" sz="1200" dirty="0" err="1"/>
              <a:t>Bala</a:t>
            </a:r>
            <a:r>
              <a:rPr lang="en-US" sz="1200" dirty="0"/>
              <a:t>, H. "Bridging the Qualitative-Quantitative Divide: Guidelines for Conducting Mixed Methods Research in Information Systems," </a:t>
            </a:r>
            <a:r>
              <a:rPr lang="en-US" sz="1200" i="1" dirty="0"/>
              <a:t>MIS Quarterly (37:1) 2013, pp 21-54.</a:t>
            </a:r>
          </a:p>
        </p:txBody>
      </p:sp>
    </p:spTree>
    <p:extLst>
      <p:ext uri="{BB962C8B-B14F-4D97-AF65-F5344CB8AC3E}">
        <p14:creationId xmlns:p14="http://schemas.microsoft.com/office/powerpoint/2010/main" val="3517563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1"/>
          </p:nvPr>
        </p:nvPicPr>
        <p:blipFill>
          <a:blip r:embed="rId2"/>
          <a:stretch>
            <a:fillRect/>
          </a:stretch>
        </p:blipFill>
        <p:spPr>
          <a:xfrm>
            <a:off x="2100181" y="1998663"/>
            <a:ext cx="8377400" cy="4337050"/>
          </a:xfrm>
          <a:prstGeom prst="rect">
            <a:avLst/>
          </a:prstGeom>
        </p:spPr>
      </p:pic>
      <p:sp>
        <p:nvSpPr>
          <p:cNvPr id="13" name="Title 12"/>
          <p:cNvSpPr>
            <a:spLocks noGrp="1"/>
          </p:cNvSpPr>
          <p:nvPr>
            <p:ph type="title"/>
          </p:nvPr>
        </p:nvSpPr>
        <p:spPr/>
        <p:txBody>
          <a:bodyPr>
            <a:normAutofit/>
          </a:bodyPr>
          <a:lstStyle/>
          <a:p>
            <a:r>
              <a:rPr lang="en-AU" b="1" dirty="0"/>
              <a:t>Example: Research on Positive Deviance</a:t>
            </a:r>
            <a:endParaRPr lang="en-AU" dirty="0"/>
          </a:p>
        </p:txBody>
      </p:sp>
      <p:sp>
        <p:nvSpPr>
          <p:cNvPr id="2" name="Content Placeholder 1">
            <a:extLst>
              <a:ext uri="{FF2B5EF4-FFF2-40B4-BE49-F238E27FC236}">
                <a16:creationId xmlns:a16="http://schemas.microsoft.com/office/drawing/2014/main" id="{3BF05069-3FCC-403E-8341-AB5CF15E573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234602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dirty="0"/>
              <a:t>Sociology and nutrition research in the 1960s found</a:t>
            </a:r>
          </a:p>
          <a:p>
            <a:pPr lvl="1" defTabSz="571486"/>
            <a:r>
              <a:rPr lang="en-AU" dirty="0"/>
              <a:t>In any poor community, usually a few families, </a:t>
            </a:r>
            <a:r>
              <a:rPr lang="en-AU" i="1" dirty="0"/>
              <a:t>the Positive Deviants</a:t>
            </a:r>
            <a:r>
              <a:rPr lang="en-AU" dirty="0"/>
              <a:t>, manage to stay healthy, or raise healthy kids, despite their poverty.</a:t>
            </a:r>
          </a:p>
          <a:p>
            <a:pPr lvl="1" defTabSz="571486"/>
            <a:r>
              <a:rPr lang="en-AU" dirty="0"/>
              <a:t>Examining their practices revealed a number of violations of “norms”.</a:t>
            </a:r>
          </a:p>
          <a:p>
            <a:pPr lvl="2" defTabSz="571486"/>
            <a:r>
              <a:rPr lang="en-AU" dirty="0"/>
              <a:t>E.g., washing their hands more often,</a:t>
            </a:r>
            <a:br>
              <a:rPr lang="en-AU" dirty="0"/>
            </a:br>
            <a:r>
              <a:rPr lang="en-AU" dirty="0"/>
              <a:t>cooking food differently, consuming</a:t>
            </a:r>
            <a:br>
              <a:rPr lang="en-AU" dirty="0"/>
            </a:br>
            <a:r>
              <a:rPr lang="en-AU" dirty="0"/>
              <a:t>crops considered taboo</a:t>
            </a:r>
          </a:p>
          <a:p>
            <a:pPr lvl="1" defTabSz="571486"/>
            <a:r>
              <a:rPr lang="en-AU" dirty="0"/>
              <a:t>Widespread adoption of these practices</a:t>
            </a:r>
            <a:br>
              <a:rPr lang="en-AU" dirty="0"/>
            </a:br>
            <a:r>
              <a:rPr lang="en-AU" dirty="0"/>
              <a:t>can result in large scale community</a:t>
            </a:r>
            <a:br>
              <a:rPr lang="en-AU" dirty="0"/>
            </a:br>
            <a:r>
              <a:rPr lang="en-AU" dirty="0"/>
              <a:t>change.</a:t>
            </a:r>
          </a:p>
          <a:p>
            <a:endParaRPr lang="en-AU" dirty="0"/>
          </a:p>
        </p:txBody>
      </p:sp>
      <p:sp>
        <p:nvSpPr>
          <p:cNvPr id="2" name="Title 1"/>
          <p:cNvSpPr>
            <a:spLocks noGrp="1"/>
          </p:cNvSpPr>
          <p:nvPr>
            <p:ph type="title"/>
          </p:nvPr>
        </p:nvSpPr>
        <p:spPr/>
        <p:txBody>
          <a:bodyPr/>
          <a:lstStyle/>
          <a:p>
            <a:r>
              <a:rPr lang="en-AU" dirty="0"/>
              <a:t>The origin of Positive Deviance: Stew!</a:t>
            </a:r>
          </a:p>
        </p:txBody>
      </p:sp>
      <p:sp>
        <p:nvSpPr>
          <p:cNvPr id="4" name="Content Placeholder 3">
            <a:extLst>
              <a:ext uri="{FF2B5EF4-FFF2-40B4-BE49-F238E27FC236}">
                <a16:creationId xmlns:a16="http://schemas.microsoft.com/office/drawing/2014/main" id="{9E0A52E8-DBD6-492F-BCA4-DAB9088607BF}"/>
              </a:ext>
            </a:extLst>
          </p:cNvPr>
          <p:cNvSpPr>
            <a:spLocks noGrp="1"/>
          </p:cNvSpPr>
          <p:nvPr>
            <p:ph sz="quarter" idx="12"/>
          </p:nvPr>
        </p:nvSpPr>
        <p:spPr/>
        <p:txBody>
          <a:bodyPr/>
          <a:lstStyle/>
          <a:p>
            <a:endParaRPr lang="de-DE"/>
          </a:p>
        </p:txBody>
      </p:sp>
      <p:pic>
        <p:nvPicPr>
          <p:cNvPr id="5" name="Picture 2"/>
          <p:cNvPicPr>
            <a:picLocks noChangeAspect="1" noChangeArrowheads="1"/>
          </p:cNvPicPr>
          <p:nvPr/>
        </p:nvPicPr>
        <p:blipFill>
          <a:blip r:embed="rId2" cstate="print"/>
          <a:srcRect/>
          <a:stretch>
            <a:fillRect/>
          </a:stretch>
        </p:blipFill>
        <p:spPr bwMode="auto">
          <a:xfrm>
            <a:off x="7554165" y="4097844"/>
            <a:ext cx="1847105" cy="1705021"/>
          </a:xfrm>
          <a:prstGeom prst="rect">
            <a:avLst/>
          </a:prstGeom>
          <a:noFill/>
          <a:ln w="9525">
            <a:noFill/>
            <a:miter lim="800000"/>
            <a:headEnd/>
            <a:tailEnd/>
          </a:ln>
        </p:spPr>
      </p:pic>
    </p:spTree>
    <p:extLst>
      <p:ext uri="{BB962C8B-B14F-4D97-AF65-F5344CB8AC3E}">
        <p14:creationId xmlns:p14="http://schemas.microsoft.com/office/powerpoint/2010/main" val="24786151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australia post sh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1632" y="1498998"/>
            <a:ext cx="3923829" cy="2615887"/>
          </a:xfrm>
          <a:prstGeom prst="rect">
            <a:avLst/>
          </a:prstGeom>
          <a:noFill/>
          <a:extLst>
            <a:ext uri="{909E8E84-426E-40DD-AFC4-6F175D3DCCD1}">
              <a14:hiddenFill xmlns:a14="http://schemas.microsoft.com/office/drawing/2010/main">
                <a:solidFill>
                  <a:srgbClr val="FFFFFF"/>
                </a:solidFill>
              </a14:hiddenFill>
            </a:ext>
          </a:extLst>
        </p:spPr>
      </p:pic>
      <p:pic>
        <p:nvPicPr>
          <p:cNvPr id="25602" name="6E7014BA-A77A-49D6-A18B-3E7DA46660BF" descr="imag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8901" y="4124675"/>
            <a:ext cx="3370151" cy="25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4" cstate="print"/>
          <a:srcRect/>
          <a:stretch>
            <a:fillRect/>
          </a:stretch>
        </p:blipFill>
        <p:spPr bwMode="auto">
          <a:xfrm>
            <a:off x="5135894" y="1508787"/>
            <a:ext cx="3487849" cy="2615887"/>
          </a:xfrm>
          <a:prstGeom prst="rect">
            <a:avLst/>
          </a:prstGeom>
          <a:noFill/>
          <a:ln w="9525">
            <a:noFill/>
            <a:miter lim="800000"/>
            <a:headEnd/>
            <a:tailEnd/>
          </a:ln>
        </p:spPr>
      </p:pic>
      <p:grpSp>
        <p:nvGrpSpPr>
          <p:cNvPr id="4" name="Group 3"/>
          <p:cNvGrpSpPr/>
          <p:nvPr/>
        </p:nvGrpSpPr>
        <p:grpSpPr>
          <a:xfrm>
            <a:off x="5144817" y="4124673"/>
            <a:ext cx="3474084" cy="2527615"/>
            <a:chOff x="1115616" y="1769169"/>
            <a:chExt cx="5312115" cy="4183757"/>
          </a:xfrm>
        </p:grpSpPr>
        <p:pic>
          <p:nvPicPr>
            <p:cNvPr id="6" name="Picture 5" descr="C:\Users\mertens2\Dropbox\Camera Uploads\2013-10-23 11.38.5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1769169"/>
              <a:ext cx="5312115" cy="41837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131840" y="2632848"/>
              <a:ext cx="2777042" cy="143640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Content Placeholder 1">
            <a:extLst>
              <a:ext uri="{FF2B5EF4-FFF2-40B4-BE49-F238E27FC236}">
                <a16:creationId xmlns:a16="http://schemas.microsoft.com/office/drawing/2014/main" id="{38BF092E-FFCE-40DD-9D6D-2038AA7048CE}"/>
              </a:ext>
            </a:extLst>
          </p:cNvPr>
          <p:cNvSpPr>
            <a:spLocks noGrp="1"/>
          </p:cNvSpPr>
          <p:nvPr>
            <p:ph sz="quarter" idx="11"/>
          </p:nvPr>
        </p:nvSpPr>
        <p:spPr/>
        <p:txBody>
          <a:bodyPr/>
          <a:lstStyle/>
          <a:p>
            <a:endParaRPr lang="de-DE"/>
          </a:p>
        </p:txBody>
      </p:sp>
      <p:sp>
        <p:nvSpPr>
          <p:cNvPr id="8" name="Title 7">
            <a:extLst>
              <a:ext uri="{FF2B5EF4-FFF2-40B4-BE49-F238E27FC236}">
                <a16:creationId xmlns:a16="http://schemas.microsoft.com/office/drawing/2014/main" id="{8D063644-3D58-4988-B600-26C3B3350211}"/>
              </a:ext>
            </a:extLst>
          </p:cNvPr>
          <p:cNvSpPr>
            <a:spLocks noGrp="1"/>
          </p:cNvSpPr>
          <p:nvPr>
            <p:ph type="title"/>
          </p:nvPr>
        </p:nvSpPr>
        <p:spPr/>
        <p:txBody>
          <a:bodyPr/>
          <a:lstStyle/>
          <a:p>
            <a:r>
              <a:rPr lang="de-DE" dirty="0"/>
              <a:t>Research Setting</a:t>
            </a:r>
          </a:p>
        </p:txBody>
      </p:sp>
      <p:sp>
        <p:nvSpPr>
          <p:cNvPr id="3" name="Content Placeholder 2">
            <a:extLst>
              <a:ext uri="{FF2B5EF4-FFF2-40B4-BE49-F238E27FC236}">
                <a16:creationId xmlns:a16="http://schemas.microsoft.com/office/drawing/2014/main" id="{AE3BBFE7-54B6-4448-BB7C-4AE2D55418F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0976436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sz="quarter" idx="11"/>
          </p:nvPr>
        </p:nvSpPr>
        <p:spPr>
          <a:prstGeom prst="rect">
            <a:avLst/>
          </a:prstGeom>
        </p:spPr>
        <p:txBody>
          <a:bodyPr/>
          <a:lstStyle/>
          <a:p>
            <a:r>
              <a:rPr lang="en-AU" dirty="0"/>
              <a:t>Study of Positive Deviance, Management and Leadership</a:t>
            </a:r>
          </a:p>
          <a:p>
            <a:r>
              <a:rPr lang="en-AU" dirty="0"/>
              <a:t>Involved qualitative exploration of 19 stores across Australia</a:t>
            </a:r>
          </a:p>
          <a:p>
            <a:r>
              <a:rPr lang="en-AU" dirty="0"/>
              <a:t>Measurement development and theorizing through engagement with literature</a:t>
            </a:r>
          </a:p>
          <a:p>
            <a:r>
              <a:rPr lang="en-AU" dirty="0"/>
              <a:t>Cross-sectional multi-level survey (managers and dept. managers)</a:t>
            </a:r>
          </a:p>
          <a:p>
            <a:endParaRPr lang="en-AU" dirty="0"/>
          </a:p>
        </p:txBody>
      </p:sp>
      <p:sp>
        <p:nvSpPr>
          <p:cNvPr id="2" name="Title 1"/>
          <p:cNvSpPr>
            <a:spLocks noGrp="1"/>
          </p:cNvSpPr>
          <p:nvPr>
            <p:ph type="title"/>
          </p:nvPr>
        </p:nvSpPr>
        <p:spPr/>
        <p:txBody>
          <a:bodyPr/>
          <a:lstStyle/>
          <a:p>
            <a:r>
              <a:rPr lang="en-AU" dirty="0"/>
              <a:t>Mixed Method Design</a:t>
            </a:r>
          </a:p>
        </p:txBody>
      </p:sp>
      <p:sp>
        <p:nvSpPr>
          <p:cNvPr id="3" name="Content Placeholder 2">
            <a:extLst>
              <a:ext uri="{FF2B5EF4-FFF2-40B4-BE49-F238E27FC236}">
                <a16:creationId xmlns:a16="http://schemas.microsoft.com/office/drawing/2014/main" id="{DD2B1B3F-8646-4E8D-9AB3-B08EB8FF7E8D}"/>
              </a:ext>
            </a:extLst>
          </p:cNvPr>
          <p:cNvSpPr>
            <a:spLocks noGrp="1"/>
          </p:cNvSpPr>
          <p:nvPr>
            <p:ph sz="quarter" idx="12"/>
          </p:nvPr>
        </p:nvSpPr>
        <p:spPr/>
        <p:txBody>
          <a:bodyPr/>
          <a:lstStyle/>
          <a:p>
            <a:endParaRPr lang="de-DE"/>
          </a:p>
        </p:txBody>
      </p:sp>
      <p:grpSp>
        <p:nvGrpSpPr>
          <p:cNvPr id="8" name="Group 7"/>
          <p:cNvGrpSpPr/>
          <p:nvPr/>
        </p:nvGrpSpPr>
        <p:grpSpPr>
          <a:xfrm>
            <a:off x="4971079" y="4870061"/>
            <a:ext cx="5777231" cy="1941195"/>
            <a:chOff x="0" y="0"/>
            <a:chExt cx="5777230" cy="1941303"/>
          </a:xfrm>
        </p:grpSpPr>
        <p:grpSp>
          <p:nvGrpSpPr>
            <p:cNvPr id="9" name="Group 4"/>
            <p:cNvGrpSpPr/>
            <p:nvPr/>
          </p:nvGrpSpPr>
          <p:grpSpPr>
            <a:xfrm>
              <a:off x="0" y="0"/>
              <a:ext cx="5777230" cy="1941303"/>
              <a:chOff x="0" y="0"/>
              <a:chExt cx="5777230" cy="1941303"/>
            </a:xfrm>
          </p:grpSpPr>
          <p:grpSp>
            <p:nvGrpSpPr>
              <p:cNvPr id="11" name="Group 6"/>
              <p:cNvGrpSpPr/>
              <p:nvPr/>
            </p:nvGrpSpPr>
            <p:grpSpPr>
              <a:xfrm>
                <a:off x="0" y="0"/>
                <a:ext cx="5777230" cy="1941303"/>
                <a:chOff x="0" y="0"/>
                <a:chExt cx="5777230" cy="1941303"/>
              </a:xfrm>
            </p:grpSpPr>
            <p:grpSp>
              <p:nvGrpSpPr>
                <p:cNvPr id="14" name="Group 13"/>
                <p:cNvGrpSpPr/>
                <p:nvPr/>
              </p:nvGrpSpPr>
              <p:grpSpPr>
                <a:xfrm>
                  <a:off x="0" y="0"/>
                  <a:ext cx="5777230" cy="1941303"/>
                  <a:chOff x="0" y="0"/>
                  <a:chExt cx="5777230" cy="1941303"/>
                </a:xfrm>
              </p:grpSpPr>
              <p:grpSp>
                <p:nvGrpSpPr>
                  <p:cNvPr id="16" name="Group 15"/>
                  <p:cNvGrpSpPr/>
                  <p:nvPr/>
                </p:nvGrpSpPr>
                <p:grpSpPr>
                  <a:xfrm>
                    <a:off x="0" y="0"/>
                    <a:ext cx="5777230" cy="1941303"/>
                    <a:chOff x="0" y="0"/>
                    <a:chExt cx="5777230" cy="1941303"/>
                  </a:xfrm>
                </p:grpSpPr>
                <p:sp>
                  <p:nvSpPr>
                    <p:cNvPr id="18" name="Text Box 33"/>
                    <p:cNvSpPr txBox="1">
                      <a:spLocks/>
                    </p:cNvSpPr>
                    <p:nvPr/>
                  </p:nvSpPr>
                  <p:spPr>
                    <a:xfrm>
                      <a:off x="1119116" y="0"/>
                      <a:ext cx="609600" cy="342900"/>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GB" sz="900" dirty="0">
                          <a:latin typeface="Calibri"/>
                          <a:ea typeface="Calibri"/>
                          <a:cs typeface="Times New Roman"/>
                        </a:rPr>
                        <a:t>Data Collection I</a:t>
                      </a:r>
                      <a:endParaRPr lang="en-AU" sz="1100" dirty="0">
                        <a:latin typeface="Calibri"/>
                        <a:ea typeface="Calibri"/>
                        <a:cs typeface="Times New Roman"/>
                      </a:endParaRPr>
                    </a:p>
                  </p:txBody>
                </p:sp>
                <p:sp>
                  <p:nvSpPr>
                    <p:cNvPr id="19" name="Text Box 34"/>
                    <p:cNvSpPr txBox="1">
                      <a:spLocks/>
                    </p:cNvSpPr>
                    <p:nvPr/>
                  </p:nvSpPr>
                  <p:spPr>
                    <a:xfrm>
                      <a:off x="1869743" y="0"/>
                      <a:ext cx="609600" cy="342900"/>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GB" sz="900">
                          <a:latin typeface="Calibri"/>
                          <a:ea typeface="Calibri"/>
                          <a:cs typeface="Times New Roman"/>
                        </a:rPr>
                        <a:t>Data Analysis I</a:t>
                      </a:r>
                      <a:endParaRPr lang="en-AU" sz="1100">
                        <a:latin typeface="Calibri"/>
                        <a:ea typeface="Calibri"/>
                        <a:cs typeface="Times New Roman"/>
                      </a:endParaRPr>
                    </a:p>
                  </p:txBody>
                </p:sp>
                <p:sp>
                  <p:nvSpPr>
                    <p:cNvPr id="20" name="Text Box 41"/>
                    <p:cNvSpPr txBox="1">
                      <a:spLocks/>
                    </p:cNvSpPr>
                    <p:nvPr/>
                  </p:nvSpPr>
                  <p:spPr>
                    <a:xfrm>
                      <a:off x="2668137" y="0"/>
                      <a:ext cx="609600" cy="342000"/>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GB" sz="900" dirty="0">
                          <a:latin typeface="Calibri"/>
                          <a:ea typeface="Calibri"/>
                          <a:cs typeface="Times New Roman"/>
                        </a:rPr>
                        <a:t/>
                      </a:r>
                      <a:br>
                        <a:rPr lang="en-GB" sz="900" dirty="0">
                          <a:latin typeface="Calibri"/>
                          <a:ea typeface="Calibri"/>
                          <a:cs typeface="Times New Roman"/>
                        </a:rPr>
                      </a:br>
                      <a:r>
                        <a:rPr lang="en-GB" sz="900" dirty="0">
                          <a:latin typeface="Calibri"/>
                          <a:ea typeface="Calibri"/>
                          <a:cs typeface="Times New Roman"/>
                        </a:rPr>
                        <a:t>Inference I</a:t>
                      </a:r>
                      <a:endParaRPr lang="en-AU" sz="1100" dirty="0">
                        <a:latin typeface="Calibri"/>
                        <a:ea typeface="Calibri"/>
                        <a:cs typeface="Times New Roman"/>
                      </a:endParaRPr>
                    </a:p>
                  </p:txBody>
                </p:sp>
                <p:sp>
                  <p:nvSpPr>
                    <p:cNvPr id="21" name="Text Box 62"/>
                    <p:cNvSpPr txBox="1">
                      <a:spLocks/>
                    </p:cNvSpPr>
                    <p:nvPr/>
                  </p:nvSpPr>
                  <p:spPr>
                    <a:xfrm>
                      <a:off x="3623480" y="1591580"/>
                      <a:ext cx="609600" cy="342900"/>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GB" sz="900">
                          <a:latin typeface="Calibri"/>
                          <a:ea typeface="Calibri"/>
                          <a:cs typeface="Times New Roman"/>
                        </a:rPr>
                        <a:t>Data Collection II</a:t>
                      </a:r>
                      <a:endParaRPr lang="en-AU" sz="1100">
                        <a:latin typeface="Calibri"/>
                        <a:ea typeface="Calibri"/>
                        <a:cs typeface="Times New Roman"/>
                      </a:endParaRPr>
                    </a:p>
                  </p:txBody>
                </p:sp>
                <p:sp>
                  <p:nvSpPr>
                    <p:cNvPr id="22" name="Text Box 49"/>
                    <p:cNvSpPr txBox="1">
                      <a:spLocks/>
                    </p:cNvSpPr>
                    <p:nvPr/>
                  </p:nvSpPr>
                  <p:spPr>
                    <a:xfrm>
                      <a:off x="5145206" y="1598403"/>
                      <a:ext cx="609600" cy="342900"/>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GB" sz="900">
                          <a:latin typeface="Calibri"/>
                          <a:ea typeface="Calibri"/>
                          <a:cs typeface="Times New Roman"/>
                        </a:rPr>
                        <a:t/>
                      </a:r>
                      <a:br>
                        <a:rPr lang="en-GB" sz="900">
                          <a:latin typeface="Calibri"/>
                          <a:ea typeface="Calibri"/>
                          <a:cs typeface="Times New Roman"/>
                        </a:rPr>
                      </a:br>
                      <a:r>
                        <a:rPr lang="en-GB" sz="900">
                          <a:latin typeface="Calibri"/>
                          <a:ea typeface="Calibri"/>
                          <a:cs typeface="Times New Roman"/>
                        </a:rPr>
                        <a:t>Inference II</a:t>
                      </a:r>
                      <a:endParaRPr lang="en-AU" sz="1100">
                        <a:latin typeface="Calibri"/>
                        <a:ea typeface="Calibri"/>
                        <a:cs typeface="Times New Roman"/>
                      </a:endParaRPr>
                    </a:p>
                  </p:txBody>
                </p:sp>
                <p:sp>
                  <p:nvSpPr>
                    <p:cNvPr id="23" name="Text Box 86"/>
                    <p:cNvSpPr txBox="1">
                      <a:spLocks/>
                    </p:cNvSpPr>
                    <p:nvPr/>
                  </p:nvSpPr>
                  <p:spPr>
                    <a:xfrm>
                      <a:off x="4380931" y="1598403"/>
                      <a:ext cx="609600" cy="342900"/>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GB" sz="900">
                          <a:latin typeface="Calibri"/>
                          <a:ea typeface="Calibri"/>
                          <a:cs typeface="Times New Roman"/>
                        </a:rPr>
                        <a:t>Data Analysis II</a:t>
                      </a:r>
                      <a:endParaRPr lang="en-AU" sz="1100">
                        <a:latin typeface="Calibri"/>
                        <a:ea typeface="Calibri"/>
                        <a:cs typeface="Times New Roman"/>
                      </a:endParaRPr>
                    </a:p>
                  </p:txBody>
                </p:sp>
                <p:grpSp>
                  <p:nvGrpSpPr>
                    <p:cNvPr id="24" name="Group 23"/>
                    <p:cNvGrpSpPr/>
                    <p:nvPr/>
                  </p:nvGrpSpPr>
                  <p:grpSpPr>
                    <a:xfrm>
                      <a:off x="0" y="232013"/>
                      <a:ext cx="5777230" cy="1482200"/>
                      <a:chOff x="0" y="523023"/>
                      <a:chExt cx="5777230" cy="1482593"/>
                    </a:xfrm>
                  </p:grpSpPr>
                  <p:grpSp>
                    <p:nvGrpSpPr>
                      <p:cNvPr id="25" name="Group 24"/>
                      <p:cNvGrpSpPr/>
                      <p:nvPr/>
                    </p:nvGrpSpPr>
                    <p:grpSpPr>
                      <a:xfrm>
                        <a:off x="0" y="523023"/>
                        <a:ext cx="5777230" cy="1482593"/>
                        <a:chOff x="0" y="523023"/>
                        <a:chExt cx="5777230" cy="1482593"/>
                      </a:xfrm>
                    </p:grpSpPr>
                    <p:grpSp>
                      <p:nvGrpSpPr>
                        <p:cNvPr id="27" name="Group 26"/>
                        <p:cNvGrpSpPr/>
                        <p:nvPr/>
                      </p:nvGrpSpPr>
                      <p:grpSpPr>
                        <a:xfrm>
                          <a:off x="0" y="523023"/>
                          <a:ext cx="5777230" cy="1369442"/>
                          <a:chOff x="0" y="0"/>
                          <a:chExt cx="5777383" cy="1369945"/>
                        </a:xfrm>
                      </p:grpSpPr>
                      <p:sp>
                        <p:nvSpPr>
                          <p:cNvPr id="29" name="Rectangle 28"/>
                          <p:cNvSpPr>
                            <a:spLocks/>
                          </p:cNvSpPr>
                          <p:nvPr/>
                        </p:nvSpPr>
                        <p:spPr>
                          <a:xfrm>
                            <a:off x="5303478" y="1141345"/>
                            <a:ext cx="228600" cy="228600"/>
                          </a:xfrm>
                          <a:prstGeom prst="rect">
                            <a:avLst/>
                          </a:prstGeom>
                          <a:solidFill>
                            <a:srgbClr val="FFFFFF">
                              <a:lumMod val="85000"/>
                            </a:srgbClr>
                          </a:solid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pPr>
                            <a:r>
                              <a:rPr lang="en-AU" sz="900">
                                <a:solidFill>
                                  <a:srgbClr val="000000"/>
                                </a:solidFill>
                                <a:latin typeface="Calibri"/>
                                <a:ea typeface="Calibri"/>
                                <a:cs typeface="Times New Roman"/>
                              </a:rPr>
                              <a:t>QN</a:t>
                            </a:r>
                            <a:endParaRPr lang="en-AU" sz="1100">
                              <a:latin typeface="Calibri"/>
                              <a:ea typeface="Calibri"/>
                              <a:cs typeface="Times New Roman"/>
                            </a:endParaRPr>
                          </a:p>
                        </p:txBody>
                      </p:sp>
                      <p:sp>
                        <p:nvSpPr>
                          <p:cNvPr id="30" name="Oval 29"/>
                          <p:cNvSpPr>
                            <a:spLocks/>
                          </p:cNvSpPr>
                          <p:nvPr/>
                        </p:nvSpPr>
                        <p:spPr>
                          <a:xfrm>
                            <a:off x="5070628" y="2504"/>
                            <a:ext cx="706755" cy="457200"/>
                          </a:xfrm>
                          <a:prstGeom prst="ellipse">
                            <a:avLst/>
                          </a:prstGeom>
                          <a:no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AU" sz="900">
                                <a:solidFill>
                                  <a:srgbClr val="000000"/>
                                </a:solidFill>
                                <a:latin typeface="Calibri"/>
                                <a:ea typeface="Calibri"/>
                                <a:cs typeface="Times New Roman"/>
                              </a:rPr>
                              <a:t>Meta-inference</a:t>
                            </a:r>
                            <a:endParaRPr lang="en-AU" sz="1100">
                              <a:latin typeface="Calibri"/>
                              <a:ea typeface="Calibri"/>
                              <a:cs typeface="Times New Roman"/>
                            </a:endParaRPr>
                          </a:p>
                        </p:txBody>
                      </p:sp>
                      <p:sp>
                        <p:nvSpPr>
                          <p:cNvPr id="31" name="Rectangle 30"/>
                          <p:cNvSpPr>
                            <a:spLocks/>
                          </p:cNvSpPr>
                          <p:nvPr/>
                        </p:nvSpPr>
                        <p:spPr>
                          <a:xfrm>
                            <a:off x="4572127" y="1141345"/>
                            <a:ext cx="228600" cy="228600"/>
                          </a:xfrm>
                          <a:prstGeom prst="rect">
                            <a:avLst/>
                          </a:prstGeom>
                          <a:solidFill>
                            <a:srgbClr val="FFFFFF">
                              <a:lumMod val="85000"/>
                            </a:srgbClr>
                          </a:solidFill>
                          <a:ln w="6350" cap="flat" cmpd="sng" algn="ctr">
                            <a:solidFill>
                              <a:srgbClr val="000000"/>
                            </a:solidFill>
                            <a:prstDash val="solid"/>
                          </a:ln>
                          <a:effectLst/>
                        </p:spPr>
                        <p:txBody>
                          <a:bodyPr rot="0" spcFirstLastPara="0" vert="horz" wrap="square" lIns="0" tIns="54000" rIns="0" bIns="0" numCol="1" spcCol="0" rtlCol="0" fromWordArt="0" anchor="t" anchorCtr="0" forceAA="0" compatLnSpc="1">
                            <a:prstTxWarp prst="textNoShape">
                              <a:avLst/>
                            </a:prstTxWarp>
                            <a:noAutofit/>
                          </a:bodyPr>
                          <a:lstStyle/>
                          <a:p>
                            <a:pPr algn="ctr">
                              <a:lnSpc>
                                <a:spcPct val="115000"/>
                              </a:lnSpc>
                            </a:pPr>
                            <a:r>
                              <a:rPr lang="en-AU" sz="900">
                                <a:solidFill>
                                  <a:srgbClr val="000000"/>
                                </a:solidFill>
                                <a:latin typeface="Calibri"/>
                                <a:ea typeface="Calibri"/>
                                <a:cs typeface="Times New Roman"/>
                              </a:rPr>
                              <a:t>QN</a:t>
                            </a:r>
                            <a:endParaRPr lang="en-AU" sz="1100">
                              <a:latin typeface="Calibri"/>
                              <a:ea typeface="Calibri"/>
                              <a:cs typeface="Times New Roman"/>
                            </a:endParaRPr>
                          </a:p>
                        </p:txBody>
                      </p:sp>
                      <p:cxnSp>
                        <p:nvCxnSpPr>
                          <p:cNvPr id="32" name="Straight Arrow Connector 31"/>
                          <p:cNvCxnSpPr>
                            <a:cxnSpLocks/>
                            <a:stCxn id="31" idx="3"/>
                            <a:endCxn id="29" idx="1"/>
                          </p:cNvCxnSpPr>
                          <p:nvPr/>
                        </p:nvCxnSpPr>
                        <p:spPr>
                          <a:xfrm>
                            <a:off x="4800727" y="1255648"/>
                            <a:ext cx="502751" cy="0"/>
                          </a:xfrm>
                          <a:prstGeom prst="straightConnector1">
                            <a:avLst/>
                          </a:prstGeom>
                          <a:noFill/>
                          <a:ln w="9525" cap="flat" cmpd="sng" algn="ctr">
                            <a:solidFill>
                              <a:srgbClr val="000000"/>
                            </a:solidFill>
                            <a:prstDash val="solid"/>
                            <a:headEnd type="none" w="med" len="med"/>
                            <a:tailEnd type="triangle" w="med" len="med"/>
                          </a:ln>
                          <a:effectLst/>
                        </p:spPr>
                      </p:cxnSp>
                      <p:grpSp>
                        <p:nvGrpSpPr>
                          <p:cNvPr id="33" name="Group 32"/>
                          <p:cNvGrpSpPr/>
                          <p:nvPr/>
                        </p:nvGrpSpPr>
                        <p:grpSpPr>
                          <a:xfrm>
                            <a:off x="0" y="0"/>
                            <a:ext cx="5424006" cy="1369945"/>
                            <a:chOff x="0" y="0"/>
                            <a:chExt cx="5424006" cy="1369945"/>
                          </a:xfrm>
                        </p:grpSpPr>
                        <p:sp>
                          <p:nvSpPr>
                            <p:cNvPr id="34" name="Oval 33"/>
                            <p:cNvSpPr>
                              <a:spLocks/>
                            </p:cNvSpPr>
                            <p:nvPr/>
                          </p:nvSpPr>
                          <p:spPr>
                            <a:xfrm>
                              <a:off x="0" y="0"/>
                              <a:ext cx="823595" cy="457200"/>
                            </a:xfrm>
                            <a:prstGeom prst="ellipse">
                              <a:avLst/>
                            </a:prstGeom>
                            <a:no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AU" sz="900" dirty="0">
                                  <a:solidFill>
                                    <a:srgbClr val="000000"/>
                                  </a:solidFill>
                                  <a:latin typeface="Calibri"/>
                                  <a:ea typeface="Calibri"/>
                                  <a:cs typeface="Times New Roman"/>
                                </a:rPr>
                                <a:t>Research questions I</a:t>
                              </a:r>
                              <a:endParaRPr lang="en-AU" sz="1100" dirty="0">
                                <a:latin typeface="Calibri"/>
                                <a:ea typeface="Calibri"/>
                                <a:cs typeface="Times New Roman"/>
                              </a:endParaRPr>
                            </a:p>
                          </p:txBody>
                        </p:sp>
                        <p:cxnSp>
                          <p:nvCxnSpPr>
                            <p:cNvPr id="35" name="Straight Arrow Connector 34"/>
                            <p:cNvCxnSpPr>
                              <a:cxnSpLocks/>
                              <a:stCxn id="34" idx="6"/>
                              <a:endCxn id="36" idx="2"/>
                            </p:cNvCxnSpPr>
                            <p:nvPr/>
                          </p:nvCxnSpPr>
                          <p:spPr>
                            <a:xfrm flipV="1">
                              <a:off x="823595" y="228283"/>
                              <a:ext cx="477883" cy="317"/>
                            </a:xfrm>
                            <a:prstGeom prst="straightConnector1">
                              <a:avLst/>
                            </a:prstGeom>
                            <a:noFill/>
                            <a:ln w="9525" cap="flat" cmpd="sng" algn="ctr">
                              <a:solidFill>
                                <a:srgbClr val="000000"/>
                              </a:solidFill>
                              <a:prstDash val="solid"/>
                              <a:headEnd type="none" w="med" len="med"/>
                              <a:tailEnd type="triangle" w="med" len="med"/>
                            </a:ln>
                            <a:effectLst/>
                          </p:spPr>
                        </p:cxnSp>
                        <p:sp>
                          <p:nvSpPr>
                            <p:cNvPr id="36" name="Oval 35"/>
                            <p:cNvSpPr>
                              <a:spLocks/>
                            </p:cNvSpPr>
                            <p:nvPr/>
                          </p:nvSpPr>
                          <p:spPr>
                            <a:xfrm>
                              <a:off x="1301478" y="114300"/>
                              <a:ext cx="227965" cy="227965"/>
                            </a:xfrm>
                            <a:prstGeom prst="ellipse">
                              <a:avLst/>
                            </a:prstGeom>
                            <a:solidFill>
                              <a:srgbClr val="FFFFFF">
                                <a:lumMod val="85000"/>
                              </a:srgbClr>
                            </a:solid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pPr>
                              <a:r>
                                <a:rPr lang="en-AU" sz="900">
                                  <a:solidFill>
                                    <a:srgbClr val="000000"/>
                                  </a:solidFill>
                                  <a:latin typeface="Calibri"/>
                                  <a:ea typeface="Calibri"/>
                                  <a:cs typeface="Times New Roman"/>
                                </a:rPr>
                                <a:t>QL</a:t>
                              </a:r>
                              <a:endParaRPr lang="en-AU" sz="1100">
                                <a:latin typeface="Calibri"/>
                                <a:ea typeface="Calibri"/>
                                <a:cs typeface="Times New Roman"/>
                              </a:endParaRPr>
                            </a:p>
                          </p:txBody>
                        </p:sp>
                        <p:cxnSp>
                          <p:nvCxnSpPr>
                            <p:cNvPr id="37" name="Straight Arrow Connector 36"/>
                            <p:cNvCxnSpPr>
                              <a:cxnSpLocks/>
                              <a:stCxn id="36" idx="6"/>
                              <a:endCxn id="38" idx="2"/>
                            </p:cNvCxnSpPr>
                            <p:nvPr/>
                          </p:nvCxnSpPr>
                          <p:spPr>
                            <a:xfrm>
                              <a:off x="1529443" y="228283"/>
                              <a:ext cx="540580" cy="0"/>
                            </a:xfrm>
                            <a:prstGeom prst="straightConnector1">
                              <a:avLst/>
                            </a:prstGeom>
                            <a:noFill/>
                            <a:ln w="9525" cap="flat" cmpd="sng" algn="ctr">
                              <a:solidFill>
                                <a:srgbClr val="000000"/>
                              </a:solidFill>
                              <a:prstDash val="solid"/>
                              <a:headEnd type="none" w="med" len="med"/>
                              <a:tailEnd type="triangle" w="med" len="med"/>
                            </a:ln>
                            <a:effectLst/>
                          </p:spPr>
                        </p:cxnSp>
                        <p:sp>
                          <p:nvSpPr>
                            <p:cNvPr id="38" name="Oval 37"/>
                            <p:cNvSpPr>
                              <a:spLocks/>
                            </p:cNvSpPr>
                            <p:nvPr/>
                          </p:nvSpPr>
                          <p:spPr>
                            <a:xfrm>
                              <a:off x="2070023" y="114300"/>
                              <a:ext cx="227965" cy="227965"/>
                            </a:xfrm>
                            <a:prstGeom prst="ellipse">
                              <a:avLst/>
                            </a:prstGeom>
                            <a:solidFill>
                              <a:srgbClr val="FFFFFF">
                                <a:lumMod val="85000"/>
                              </a:srgbClr>
                            </a:solid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pPr>
                              <a:r>
                                <a:rPr lang="en-AU" sz="900">
                                  <a:solidFill>
                                    <a:srgbClr val="000000"/>
                                  </a:solidFill>
                                  <a:latin typeface="Calibri"/>
                                  <a:ea typeface="Calibri"/>
                                  <a:cs typeface="Times New Roman"/>
                                </a:rPr>
                                <a:t>QL</a:t>
                              </a:r>
                              <a:endParaRPr lang="en-AU" sz="1100">
                                <a:latin typeface="Calibri"/>
                                <a:ea typeface="Calibri"/>
                                <a:cs typeface="Times New Roman"/>
                              </a:endParaRPr>
                            </a:p>
                          </p:txBody>
                        </p:sp>
                        <p:cxnSp>
                          <p:nvCxnSpPr>
                            <p:cNvPr id="39" name="Straight Arrow Connector 38"/>
                            <p:cNvCxnSpPr>
                              <a:cxnSpLocks/>
                              <a:stCxn id="41" idx="4"/>
                              <a:endCxn id="28" idx="0"/>
                            </p:cNvCxnSpPr>
                            <p:nvPr/>
                          </p:nvCxnSpPr>
                          <p:spPr>
                            <a:xfrm flipH="1">
                              <a:off x="2948002" y="342541"/>
                              <a:ext cx="3968" cy="683395"/>
                            </a:xfrm>
                            <a:prstGeom prst="straightConnector1">
                              <a:avLst/>
                            </a:prstGeom>
                            <a:noFill/>
                            <a:ln w="9525" cap="flat" cmpd="sng" algn="ctr">
                              <a:solidFill>
                                <a:srgbClr val="000000"/>
                              </a:solidFill>
                              <a:prstDash val="solid"/>
                              <a:headEnd type="none" w="med" len="med"/>
                              <a:tailEnd type="triangle" w="med" len="med"/>
                            </a:ln>
                            <a:effectLst/>
                          </p:spPr>
                        </p:cxnSp>
                        <p:cxnSp>
                          <p:nvCxnSpPr>
                            <p:cNvPr id="40" name="Straight Arrow Connector 39"/>
                            <p:cNvCxnSpPr>
                              <a:cxnSpLocks/>
                              <a:stCxn id="38" idx="6"/>
                              <a:endCxn id="41" idx="2"/>
                            </p:cNvCxnSpPr>
                            <p:nvPr/>
                          </p:nvCxnSpPr>
                          <p:spPr>
                            <a:xfrm>
                              <a:off x="2297988" y="228283"/>
                              <a:ext cx="540579" cy="138"/>
                            </a:xfrm>
                            <a:prstGeom prst="straightConnector1">
                              <a:avLst/>
                            </a:prstGeom>
                            <a:noFill/>
                            <a:ln w="9525" cap="flat" cmpd="sng" algn="ctr">
                              <a:solidFill>
                                <a:srgbClr val="000000"/>
                              </a:solidFill>
                              <a:prstDash val="solid"/>
                              <a:headEnd type="none" w="med" len="med"/>
                              <a:tailEnd type="triangle" w="med" len="med"/>
                            </a:ln>
                            <a:effectLst/>
                          </p:spPr>
                        </p:cxnSp>
                        <p:sp>
                          <p:nvSpPr>
                            <p:cNvPr id="41" name="Oval 40"/>
                            <p:cNvSpPr>
                              <a:spLocks/>
                            </p:cNvSpPr>
                            <p:nvPr/>
                          </p:nvSpPr>
                          <p:spPr>
                            <a:xfrm>
                              <a:off x="2838567" y="114300"/>
                              <a:ext cx="226806" cy="228241"/>
                            </a:xfrm>
                            <a:prstGeom prst="ellipse">
                              <a:avLst/>
                            </a:prstGeom>
                            <a:solidFill>
                              <a:srgbClr val="FFFFFF">
                                <a:lumMod val="85000"/>
                              </a:srgbClr>
                            </a:solid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pPr>
                              <a:r>
                                <a:rPr lang="en-AU" sz="900">
                                  <a:solidFill>
                                    <a:srgbClr val="000000"/>
                                  </a:solidFill>
                                  <a:latin typeface="Calibri"/>
                                  <a:ea typeface="Calibri"/>
                                  <a:cs typeface="Times New Roman"/>
                                </a:rPr>
                                <a:t>QL</a:t>
                              </a:r>
                              <a:endParaRPr lang="en-AU" sz="1100">
                                <a:latin typeface="Calibri"/>
                                <a:ea typeface="Calibri"/>
                                <a:cs typeface="Times New Roman"/>
                              </a:endParaRPr>
                            </a:p>
                          </p:txBody>
                        </p:sp>
                        <p:sp>
                          <p:nvSpPr>
                            <p:cNvPr id="42" name="Rectangle 41"/>
                            <p:cNvSpPr>
                              <a:spLocks/>
                            </p:cNvSpPr>
                            <p:nvPr/>
                          </p:nvSpPr>
                          <p:spPr>
                            <a:xfrm>
                              <a:off x="3813377" y="1141345"/>
                              <a:ext cx="228600" cy="228600"/>
                            </a:xfrm>
                            <a:prstGeom prst="rect">
                              <a:avLst/>
                            </a:prstGeom>
                            <a:solidFill>
                              <a:srgbClr val="FFFFFF">
                                <a:lumMod val="85000"/>
                              </a:srgbClr>
                            </a:solid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pPr>
                              <a:r>
                                <a:rPr lang="en-AU" sz="900">
                                  <a:solidFill>
                                    <a:srgbClr val="000000"/>
                                  </a:solidFill>
                                  <a:latin typeface="Calibri"/>
                                  <a:ea typeface="Calibri"/>
                                  <a:cs typeface="Times New Roman"/>
                                </a:rPr>
                                <a:t>QN</a:t>
                              </a:r>
                              <a:endParaRPr lang="en-AU" sz="1100">
                                <a:latin typeface="Calibri"/>
                                <a:ea typeface="Calibri"/>
                                <a:cs typeface="Times New Roman"/>
                              </a:endParaRPr>
                            </a:p>
                          </p:txBody>
                        </p:sp>
                        <p:cxnSp>
                          <p:nvCxnSpPr>
                            <p:cNvPr id="43" name="Straight Arrow Connector 42"/>
                            <p:cNvCxnSpPr>
                              <a:cxnSpLocks/>
                              <a:stCxn id="42" idx="3"/>
                              <a:endCxn id="31" idx="1"/>
                            </p:cNvCxnSpPr>
                            <p:nvPr/>
                          </p:nvCxnSpPr>
                          <p:spPr>
                            <a:xfrm>
                              <a:off x="4041977" y="1255648"/>
                              <a:ext cx="530150" cy="0"/>
                            </a:xfrm>
                            <a:prstGeom prst="straightConnector1">
                              <a:avLst/>
                            </a:prstGeom>
                            <a:noFill/>
                            <a:ln w="9525" cap="flat" cmpd="sng" algn="ctr">
                              <a:solidFill>
                                <a:srgbClr val="000000"/>
                              </a:solidFill>
                              <a:prstDash val="solid"/>
                              <a:headEnd type="none" w="med" len="med"/>
                              <a:tailEnd type="triangle" w="med" len="med"/>
                            </a:ln>
                            <a:effectLst/>
                          </p:spPr>
                        </p:cxnSp>
                        <p:cxnSp>
                          <p:nvCxnSpPr>
                            <p:cNvPr id="44" name="Straight Arrow Connector 43"/>
                            <p:cNvCxnSpPr>
                              <a:cxnSpLocks/>
                              <a:stCxn id="41" idx="6"/>
                              <a:endCxn id="30" idx="2"/>
                            </p:cNvCxnSpPr>
                            <p:nvPr/>
                          </p:nvCxnSpPr>
                          <p:spPr>
                            <a:xfrm>
                              <a:off x="3065373" y="228421"/>
                              <a:ext cx="2005255" cy="2683"/>
                            </a:xfrm>
                            <a:prstGeom prst="straightConnector1">
                              <a:avLst/>
                            </a:prstGeom>
                            <a:noFill/>
                            <a:ln w="9525" cap="flat" cmpd="sng" algn="ctr">
                              <a:solidFill>
                                <a:srgbClr val="000000"/>
                              </a:solidFill>
                              <a:prstDash val="dash"/>
                              <a:headEnd type="none" w="med" len="med"/>
                              <a:tailEnd type="triangle" w="med" len="med"/>
                            </a:ln>
                            <a:effectLst/>
                          </p:spPr>
                        </p:cxnSp>
                        <p:cxnSp>
                          <p:nvCxnSpPr>
                            <p:cNvPr id="45" name="Straight Arrow Connector 44"/>
                            <p:cNvCxnSpPr>
                              <a:cxnSpLocks/>
                            </p:cNvCxnSpPr>
                            <p:nvPr/>
                          </p:nvCxnSpPr>
                          <p:spPr>
                            <a:xfrm flipH="1" flipV="1">
                              <a:off x="387070" y="459668"/>
                              <a:ext cx="17" cy="795898"/>
                            </a:xfrm>
                            <a:prstGeom prst="straightConnector1">
                              <a:avLst/>
                            </a:prstGeom>
                            <a:noFill/>
                            <a:ln w="9525" cap="flat" cmpd="sng" algn="ctr">
                              <a:solidFill>
                                <a:srgbClr val="000000"/>
                              </a:solidFill>
                              <a:prstDash val="dash"/>
                              <a:headEnd type="none" w="med" len="med"/>
                              <a:tailEnd type="none" w="med" len="med"/>
                            </a:ln>
                            <a:effectLst/>
                          </p:spPr>
                        </p:cxnSp>
                        <p:cxnSp>
                          <p:nvCxnSpPr>
                            <p:cNvPr id="46" name="Straight Arrow Connector 45"/>
                            <p:cNvCxnSpPr>
                              <a:cxnSpLocks/>
                              <a:stCxn id="29" idx="0"/>
                              <a:endCxn id="30" idx="4"/>
                            </p:cNvCxnSpPr>
                            <p:nvPr/>
                          </p:nvCxnSpPr>
                          <p:spPr>
                            <a:xfrm flipV="1">
                              <a:off x="5417779" y="459703"/>
                              <a:ext cx="6227" cy="681641"/>
                            </a:xfrm>
                            <a:prstGeom prst="straightConnector1">
                              <a:avLst/>
                            </a:prstGeom>
                            <a:noFill/>
                            <a:ln w="9525" cap="flat" cmpd="sng" algn="ctr">
                              <a:solidFill>
                                <a:srgbClr val="000000"/>
                              </a:solidFill>
                              <a:prstDash val="dash"/>
                              <a:headEnd type="none" w="med" len="med"/>
                              <a:tailEnd type="triangle" w="med" len="med"/>
                            </a:ln>
                            <a:effectLst/>
                          </p:spPr>
                        </p:cxnSp>
                      </p:grpSp>
                    </p:grpSp>
                    <p:sp>
                      <p:nvSpPr>
                        <p:cNvPr id="28" name="Oval 27"/>
                        <p:cNvSpPr>
                          <a:spLocks/>
                        </p:cNvSpPr>
                        <p:nvPr/>
                      </p:nvSpPr>
                      <p:spPr>
                        <a:xfrm>
                          <a:off x="2536137" y="1548583"/>
                          <a:ext cx="823573" cy="457033"/>
                        </a:xfrm>
                        <a:prstGeom prst="ellipse">
                          <a:avLst/>
                        </a:prstGeom>
                        <a:no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AU" sz="900">
                              <a:solidFill>
                                <a:srgbClr val="000000"/>
                              </a:solidFill>
                              <a:latin typeface="Calibri"/>
                              <a:ea typeface="Calibri"/>
                              <a:cs typeface="Times New Roman"/>
                            </a:rPr>
                            <a:t>Research questions II</a:t>
                          </a:r>
                          <a:endParaRPr lang="en-AU" sz="1100">
                            <a:latin typeface="Calibri"/>
                            <a:ea typeface="Calibri"/>
                            <a:cs typeface="Times New Roman"/>
                          </a:endParaRPr>
                        </a:p>
                      </p:txBody>
                    </p:sp>
                  </p:grpSp>
                  <p:cxnSp>
                    <p:nvCxnSpPr>
                      <p:cNvPr id="26" name="Straight Arrow Connector 25"/>
                      <p:cNvCxnSpPr>
                        <a:cxnSpLocks/>
                        <a:stCxn id="28" idx="6"/>
                        <a:endCxn id="42" idx="1"/>
                      </p:cNvCxnSpPr>
                      <p:nvPr/>
                    </p:nvCxnSpPr>
                    <p:spPr>
                      <a:xfrm>
                        <a:off x="3359710" y="1777102"/>
                        <a:ext cx="453566" cy="1110"/>
                      </a:xfrm>
                      <a:prstGeom prst="straightConnector1">
                        <a:avLst/>
                      </a:prstGeom>
                      <a:noFill/>
                      <a:ln w="9525" cap="flat" cmpd="sng" algn="ctr">
                        <a:solidFill>
                          <a:srgbClr val="000000"/>
                        </a:solidFill>
                        <a:prstDash val="solid"/>
                        <a:headEnd type="none" w="med" len="med"/>
                        <a:tailEnd type="triangle" w="med" len="med"/>
                      </a:ln>
                      <a:effectLst/>
                    </p:spPr>
                  </p:cxnSp>
                </p:grpSp>
              </p:grpSp>
              <p:cxnSp>
                <p:nvCxnSpPr>
                  <p:cNvPr id="17" name="Straight Connector 16"/>
                  <p:cNvCxnSpPr>
                    <a:endCxn id="28" idx="2"/>
                  </p:cNvCxnSpPr>
                  <p:nvPr/>
                </p:nvCxnSpPr>
                <p:spPr>
                  <a:xfrm>
                    <a:off x="387077" y="1484103"/>
                    <a:ext cx="2149060" cy="1654"/>
                  </a:xfrm>
                  <a:prstGeom prst="line">
                    <a:avLst/>
                  </a:prstGeom>
                  <a:ln>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5" name="Straight Arrow Connector 14"/>
                <p:cNvCxnSpPr>
                  <a:cxnSpLocks/>
                  <a:stCxn id="36" idx="5"/>
                  <a:endCxn id="12" idx="1"/>
                </p:cNvCxnSpPr>
                <p:nvPr/>
              </p:nvCxnSpPr>
              <p:spPr>
                <a:xfrm>
                  <a:off x="1496018" y="540697"/>
                  <a:ext cx="573950" cy="487931"/>
                </a:xfrm>
                <a:prstGeom prst="straightConnector1">
                  <a:avLst/>
                </a:prstGeom>
                <a:noFill/>
                <a:ln w="9525" cap="flat" cmpd="sng" algn="ctr">
                  <a:solidFill>
                    <a:srgbClr val="000000"/>
                  </a:solidFill>
                  <a:prstDash val="solid"/>
                  <a:headEnd type="none" w="med" len="med"/>
                  <a:tailEnd type="triangle" w="med" len="med"/>
                </a:ln>
                <a:effectLst/>
              </p:spPr>
            </p:cxnSp>
          </p:grpSp>
          <p:sp>
            <p:nvSpPr>
              <p:cNvPr id="12" name="Rectangle 11"/>
              <p:cNvSpPr>
                <a:spLocks/>
              </p:cNvSpPr>
              <p:nvPr/>
            </p:nvSpPr>
            <p:spPr>
              <a:xfrm>
                <a:off x="2069968" y="914400"/>
                <a:ext cx="228594" cy="228455"/>
              </a:xfrm>
              <a:prstGeom prst="rect">
                <a:avLst/>
              </a:prstGeom>
              <a:solidFill>
                <a:srgbClr val="FFFFFF">
                  <a:lumMod val="85000"/>
                </a:srgbClr>
              </a:solidFill>
              <a:ln w="6350" cap="flat" cmpd="sng" algn="ctr">
                <a:solidFill>
                  <a:srgbClr val="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pPr>
                <a:r>
                  <a:rPr lang="en-AU" sz="900">
                    <a:solidFill>
                      <a:srgbClr val="000000"/>
                    </a:solidFill>
                    <a:latin typeface="Calibri"/>
                    <a:ea typeface="Calibri"/>
                    <a:cs typeface="Times New Roman"/>
                  </a:rPr>
                  <a:t>QN</a:t>
                </a:r>
                <a:endParaRPr lang="en-AU" sz="1100">
                  <a:latin typeface="Calibri"/>
                  <a:ea typeface="Calibri"/>
                  <a:cs typeface="Times New Roman"/>
                </a:endParaRPr>
              </a:p>
            </p:txBody>
          </p:sp>
          <p:cxnSp>
            <p:nvCxnSpPr>
              <p:cNvPr id="13" name="Straight Arrow Connector 12"/>
              <p:cNvCxnSpPr>
                <a:cxnSpLocks/>
                <a:stCxn id="12" idx="3"/>
                <a:endCxn id="41" idx="3"/>
              </p:cNvCxnSpPr>
              <p:nvPr/>
            </p:nvCxnSpPr>
            <p:spPr>
              <a:xfrm flipV="1">
                <a:off x="2298562" y="540933"/>
                <a:ext cx="573144" cy="487695"/>
              </a:xfrm>
              <a:prstGeom prst="straightConnector1">
                <a:avLst/>
              </a:prstGeom>
              <a:noFill/>
              <a:ln w="9525" cap="flat" cmpd="sng" algn="ctr">
                <a:solidFill>
                  <a:srgbClr val="000000"/>
                </a:solidFill>
                <a:prstDash val="solid"/>
                <a:headEnd type="none" w="med" len="med"/>
                <a:tailEnd type="triangle" w="med" len="med"/>
              </a:ln>
              <a:effectLst/>
            </p:spPr>
          </p:cxnSp>
        </p:grpSp>
        <p:sp>
          <p:nvSpPr>
            <p:cNvPr id="10" name="Text Box 10"/>
            <p:cNvSpPr txBox="1">
              <a:spLocks/>
            </p:cNvSpPr>
            <p:nvPr/>
          </p:nvSpPr>
          <p:spPr>
            <a:xfrm>
              <a:off x="1460368" y="685800"/>
              <a:ext cx="609600" cy="160581"/>
            </a:xfrm>
            <a:prstGeom prst="rect">
              <a:avLst/>
            </a:prstGeom>
            <a:solidFill>
              <a:schemeClr val="bg1"/>
            </a:solid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1000"/>
                </a:spcAft>
              </a:pPr>
              <a:r>
                <a:rPr lang="en-GB" sz="900">
                  <a:latin typeface="Calibri"/>
                  <a:ea typeface="Calibri"/>
                  <a:cs typeface="Times New Roman"/>
                </a:rPr>
                <a:t>Conversion</a:t>
              </a:r>
              <a:endParaRPr lang="en-AU" sz="1100">
                <a:latin typeface="Calibri"/>
                <a:ea typeface="Calibri"/>
                <a:cs typeface="Times New Roman"/>
              </a:endParaRPr>
            </a:p>
          </p:txBody>
        </p:sp>
      </p:grpSp>
    </p:spTree>
    <p:extLst>
      <p:ext uri="{BB962C8B-B14F-4D97-AF65-F5344CB8AC3E}">
        <p14:creationId xmlns:p14="http://schemas.microsoft.com/office/powerpoint/2010/main" val="40208932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4054489" y="2427992"/>
            <a:ext cx="5229881" cy="3448208"/>
            <a:chOff x="4006" y="1301"/>
            <a:chExt cx="22126" cy="13347"/>
          </a:xfrm>
          <a:solidFill>
            <a:schemeClr val="tx1"/>
          </a:solidFill>
        </p:grpSpPr>
        <p:cxnSp>
          <p:nvCxnSpPr>
            <p:cNvPr id="5" name="Straight Connector 4"/>
            <p:cNvCxnSpPr>
              <a:cxnSpLocks noChangeShapeType="1"/>
            </p:cNvCxnSpPr>
            <p:nvPr/>
          </p:nvCxnSpPr>
          <p:spPr bwMode="auto">
            <a:xfrm flipH="1">
              <a:off x="4031" y="1301"/>
              <a:ext cx="62" cy="13312"/>
            </a:xfrm>
            <a:prstGeom prst="line">
              <a:avLst/>
            </a:prstGeom>
            <a:grpFill/>
            <a:ln w="38100" cmpd="sng">
              <a:solidFill>
                <a:schemeClr val="tx1"/>
              </a:solidFill>
              <a:round/>
              <a:headEnd type="triangle"/>
              <a:tailEnd type="none"/>
            </a:ln>
          </p:spPr>
        </p:cxnSp>
        <p:cxnSp>
          <p:nvCxnSpPr>
            <p:cNvPr id="6" name="Straight Connector 5"/>
            <p:cNvCxnSpPr>
              <a:cxnSpLocks noChangeShapeType="1"/>
            </p:cNvCxnSpPr>
            <p:nvPr/>
          </p:nvCxnSpPr>
          <p:spPr bwMode="auto">
            <a:xfrm flipV="1">
              <a:off x="4006" y="14648"/>
              <a:ext cx="22126" cy="0"/>
            </a:xfrm>
            <a:prstGeom prst="line">
              <a:avLst/>
            </a:prstGeom>
            <a:grpFill/>
            <a:ln w="38100" cmpd="sng">
              <a:solidFill>
                <a:schemeClr val="tx1"/>
              </a:solidFill>
              <a:round/>
              <a:headEnd type="none"/>
              <a:tailEnd type="triangle"/>
            </a:ln>
          </p:spPr>
        </p:cxnSp>
      </p:grpSp>
      <p:grpSp>
        <p:nvGrpSpPr>
          <p:cNvPr id="8" name="Group 7"/>
          <p:cNvGrpSpPr>
            <a:grpSpLocks/>
          </p:cNvGrpSpPr>
          <p:nvPr/>
        </p:nvGrpSpPr>
        <p:grpSpPr bwMode="auto">
          <a:xfrm>
            <a:off x="4284733" y="2449931"/>
            <a:ext cx="4102991" cy="3138765"/>
            <a:chOff x="0" y="1241"/>
            <a:chExt cx="14603" cy="10221"/>
          </a:xfrm>
          <a:solidFill>
            <a:schemeClr val="tx1"/>
          </a:solidFill>
        </p:grpSpPr>
        <p:sp>
          <p:nvSpPr>
            <p:cNvPr id="9" name="Oval 8"/>
            <p:cNvSpPr>
              <a:spLocks/>
            </p:cNvSpPr>
            <p:nvPr/>
          </p:nvSpPr>
          <p:spPr bwMode="auto">
            <a:xfrm rot="5400000">
              <a:off x="4936" y="7685"/>
              <a:ext cx="349"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10" name="Oval 9"/>
            <p:cNvSpPr>
              <a:spLocks/>
            </p:cNvSpPr>
            <p:nvPr/>
          </p:nvSpPr>
          <p:spPr bwMode="auto">
            <a:xfrm>
              <a:off x="5722" y="8695"/>
              <a:ext cx="349"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grpSp>
          <p:nvGrpSpPr>
            <p:cNvPr id="11" name="Group 10"/>
            <p:cNvGrpSpPr>
              <a:grpSpLocks/>
            </p:cNvGrpSpPr>
            <p:nvPr/>
          </p:nvGrpSpPr>
          <p:grpSpPr bwMode="auto">
            <a:xfrm>
              <a:off x="0" y="1241"/>
              <a:ext cx="14603" cy="10221"/>
              <a:chOff x="0" y="1241"/>
              <a:chExt cx="14603" cy="10221"/>
            </a:xfrm>
            <a:grpFill/>
          </p:grpSpPr>
          <p:sp>
            <p:nvSpPr>
              <p:cNvPr id="12" name="Oval 11"/>
              <p:cNvSpPr>
                <a:spLocks/>
              </p:cNvSpPr>
              <p:nvPr/>
            </p:nvSpPr>
            <p:spPr bwMode="auto">
              <a:xfrm rot="5400000">
                <a:off x="3870" y="7965"/>
                <a:ext cx="350" cy="350"/>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13" name="Oval 12"/>
              <p:cNvSpPr>
                <a:spLocks/>
              </p:cNvSpPr>
              <p:nvPr/>
            </p:nvSpPr>
            <p:spPr bwMode="auto">
              <a:xfrm rot="5400000">
                <a:off x="5161" y="9087"/>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14" name="Oval 13"/>
              <p:cNvSpPr>
                <a:spLocks/>
              </p:cNvSpPr>
              <p:nvPr/>
            </p:nvSpPr>
            <p:spPr bwMode="auto">
              <a:xfrm rot="5400000">
                <a:off x="5161" y="7012"/>
                <a:ext cx="355"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15" name="Oval 14"/>
              <p:cNvSpPr>
                <a:spLocks/>
              </p:cNvSpPr>
              <p:nvPr/>
            </p:nvSpPr>
            <p:spPr bwMode="auto">
              <a:xfrm>
                <a:off x="3422" y="8134"/>
                <a:ext cx="355"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16" name="Oval 15"/>
              <p:cNvSpPr>
                <a:spLocks/>
              </p:cNvSpPr>
              <p:nvPr/>
            </p:nvSpPr>
            <p:spPr bwMode="auto">
              <a:xfrm>
                <a:off x="3926" y="6619"/>
                <a:ext cx="356"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17" name="Oval 16"/>
              <p:cNvSpPr>
                <a:spLocks/>
              </p:cNvSpPr>
              <p:nvPr/>
            </p:nvSpPr>
            <p:spPr bwMode="auto">
              <a:xfrm flipV="1">
                <a:off x="6675" y="8302"/>
                <a:ext cx="350"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18" name="Oval 17"/>
              <p:cNvSpPr>
                <a:spLocks/>
              </p:cNvSpPr>
              <p:nvPr/>
            </p:nvSpPr>
            <p:spPr bwMode="auto">
              <a:xfrm flipV="1">
                <a:off x="4095" y="8414"/>
                <a:ext cx="355"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19" name="Oval 18"/>
              <p:cNvSpPr>
                <a:spLocks/>
              </p:cNvSpPr>
              <p:nvPr/>
            </p:nvSpPr>
            <p:spPr bwMode="auto">
              <a:xfrm rot="4650075">
                <a:off x="2692" y="8807"/>
                <a:ext cx="355"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0" name="Oval 19"/>
              <p:cNvSpPr>
                <a:spLocks/>
              </p:cNvSpPr>
              <p:nvPr/>
            </p:nvSpPr>
            <p:spPr bwMode="auto">
              <a:xfrm rot="4650075">
                <a:off x="0" y="10266"/>
                <a:ext cx="355"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1" name="Oval 20"/>
              <p:cNvSpPr>
                <a:spLocks/>
              </p:cNvSpPr>
              <p:nvPr/>
            </p:nvSpPr>
            <p:spPr bwMode="auto">
              <a:xfrm rot="4650075">
                <a:off x="6787" y="9087"/>
                <a:ext cx="356"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2" name="Oval 21"/>
              <p:cNvSpPr>
                <a:spLocks/>
              </p:cNvSpPr>
              <p:nvPr/>
            </p:nvSpPr>
            <p:spPr bwMode="auto">
              <a:xfrm rot="-749925">
                <a:off x="2075" y="9985"/>
                <a:ext cx="349"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3" name="Oval 22"/>
              <p:cNvSpPr>
                <a:spLocks/>
              </p:cNvSpPr>
              <p:nvPr/>
            </p:nvSpPr>
            <p:spPr bwMode="auto">
              <a:xfrm rot="-749925">
                <a:off x="5385" y="8022"/>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4" name="Oval 23"/>
              <p:cNvSpPr>
                <a:spLocks/>
              </p:cNvSpPr>
              <p:nvPr/>
            </p:nvSpPr>
            <p:spPr bwMode="auto">
              <a:xfrm rot="20850075" flipV="1">
                <a:off x="2131" y="9144"/>
                <a:ext cx="350"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5" name="Oval 24"/>
              <p:cNvSpPr>
                <a:spLocks/>
              </p:cNvSpPr>
              <p:nvPr/>
            </p:nvSpPr>
            <p:spPr bwMode="auto">
              <a:xfrm rot="20850075" flipV="1">
                <a:off x="1683" y="11107"/>
                <a:ext cx="355"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6" name="Oval 25"/>
              <p:cNvSpPr>
                <a:spLocks/>
              </p:cNvSpPr>
              <p:nvPr/>
            </p:nvSpPr>
            <p:spPr bwMode="auto">
              <a:xfrm rot="20850075" flipV="1">
                <a:off x="5778" y="10097"/>
                <a:ext cx="355"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7" name="Oval 26"/>
              <p:cNvSpPr>
                <a:spLocks/>
              </p:cNvSpPr>
              <p:nvPr/>
            </p:nvSpPr>
            <p:spPr bwMode="auto">
              <a:xfrm rot="20850075" flipV="1">
                <a:off x="3814" y="9480"/>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8" name="Oval 27"/>
              <p:cNvSpPr>
                <a:spLocks/>
              </p:cNvSpPr>
              <p:nvPr/>
            </p:nvSpPr>
            <p:spPr bwMode="auto">
              <a:xfrm rot="-749925">
                <a:off x="2524" y="9817"/>
                <a:ext cx="349"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29" name="Oval 28"/>
              <p:cNvSpPr>
                <a:spLocks/>
              </p:cNvSpPr>
              <p:nvPr/>
            </p:nvSpPr>
            <p:spPr bwMode="auto">
              <a:xfrm rot="20850075" flipV="1">
                <a:off x="6114" y="7573"/>
                <a:ext cx="350"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30" name="Oval 29"/>
              <p:cNvSpPr>
                <a:spLocks/>
              </p:cNvSpPr>
              <p:nvPr/>
            </p:nvSpPr>
            <p:spPr bwMode="auto">
              <a:xfrm rot="-9659949">
                <a:off x="841" y="8975"/>
                <a:ext cx="356"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31" name="Oval 30"/>
              <p:cNvSpPr>
                <a:spLocks/>
              </p:cNvSpPr>
              <p:nvPr/>
            </p:nvSpPr>
            <p:spPr bwMode="auto">
              <a:xfrm rot="-8910024">
                <a:off x="3029" y="6461"/>
                <a:ext cx="355"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32" name="Oval 31"/>
              <p:cNvSpPr>
                <a:spLocks/>
              </p:cNvSpPr>
              <p:nvPr/>
            </p:nvSpPr>
            <p:spPr bwMode="auto">
              <a:xfrm rot="-8910024">
                <a:off x="4824" y="7461"/>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33" name="Oval 32"/>
              <p:cNvSpPr>
                <a:spLocks/>
              </p:cNvSpPr>
              <p:nvPr/>
            </p:nvSpPr>
            <p:spPr bwMode="auto">
              <a:xfrm rot="-8910024">
                <a:off x="112" y="8246"/>
                <a:ext cx="355"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34" name="Oval 33"/>
              <p:cNvSpPr>
                <a:spLocks/>
              </p:cNvSpPr>
              <p:nvPr/>
            </p:nvSpPr>
            <p:spPr bwMode="auto">
              <a:xfrm rot="-3510024">
                <a:off x="2692" y="7517"/>
                <a:ext cx="355"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grpSp>
            <p:nvGrpSpPr>
              <p:cNvPr id="35" name="Group 34"/>
              <p:cNvGrpSpPr>
                <a:grpSpLocks/>
              </p:cNvGrpSpPr>
              <p:nvPr/>
            </p:nvGrpSpPr>
            <p:grpSpPr bwMode="auto">
              <a:xfrm>
                <a:off x="4992" y="1241"/>
                <a:ext cx="9611" cy="6968"/>
                <a:chOff x="0" y="1241"/>
                <a:chExt cx="9611" cy="6968"/>
              </a:xfrm>
              <a:grpFill/>
            </p:grpSpPr>
            <p:grpSp>
              <p:nvGrpSpPr>
                <p:cNvPr id="36" name="Group 35"/>
                <p:cNvGrpSpPr>
                  <a:grpSpLocks/>
                </p:cNvGrpSpPr>
                <p:nvPr/>
              </p:nvGrpSpPr>
              <p:grpSpPr bwMode="auto">
                <a:xfrm>
                  <a:off x="0" y="5553"/>
                  <a:ext cx="4570" cy="2656"/>
                  <a:chOff x="0" y="0"/>
                  <a:chExt cx="456292" cy="265561"/>
                </a:xfrm>
                <a:grpFill/>
              </p:grpSpPr>
              <p:sp>
                <p:nvSpPr>
                  <p:cNvPr id="56" name="Oval 55"/>
                  <p:cNvSpPr>
                    <a:spLocks/>
                  </p:cNvSpPr>
                  <p:nvPr/>
                </p:nvSpPr>
                <p:spPr bwMode="auto">
                  <a:xfrm>
                    <a:off x="123414" y="84147"/>
                    <a:ext cx="35560" cy="35560"/>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7" name="Oval 56"/>
                  <p:cNvSpPr>
                    <a:spLocks/>
                  </p:cNvSpPr>
                  <p:nvPr/>
                </p:nvSpPr>
                <p:spPr bwMode="auto">
                  <a:xfrm>
                    <a:off x="201952" y="67317"/>
                    <a:ext cx="36191" cy="36194"/>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8" name="Oval 57"/>
                  <p:cNvSpPr>
                    <a:spLocks/>
                  </p:cNvSpPr>
                  <p:nvPr/>
                </p:nvSpPr>
                <p:spPr bwMode="auto">
                  <a:xfrm flipV="1">
                    <a:off x="134634" y="0"/>
                    <a:ext cx="35556" cy="3555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9" name="Oval 58"/>
                  <p:cNvSpPr>
                    <a:spLocks/>
                  </p:cNvSpPr>
                  <p:nvPr/>
                </p:nvSpPr>
                <p:spPr bwMode="auto">
                  <a:xfrm rot="10800000">
                    <a:off x="302928" y="39268"/>
                    <a:ext cx="35556" cy="3555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0" name="Oval 59"/>
                  <p:cNvSpPr>
                    <a:spLocks/>
                  </p:cNvSpPr>
                  <p:nvPr/>
                </p:nvSpPr>
                <p:spPr bwMode="auto">
                  <a:xfrm rot="-8910024">
                    <a:off x="84146" y="72927"/>
                    <a:ext cx="34925" cy="3492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1" name="Oval 60"/>
                  <p:cNvSpPr>
                    <a:spLocks/>
                  </p:cNvSpPr>
                  <p:nvPr/>
                </p:nvSpPr>
                <p:spPr bwMode="auto">
                  <a:xfrm rot="-3510024">
                    <a:off x="-2" y="44878"/>
                    <a:ext cx="35559" cy="355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2" name="Oval 61"/>
                  <p:cNvSpPr>
                    <a:spLocks/>
                  </p:cNvSpPr>
                  <p:nvPr/>
                </p:nvSpPr>
                <p:spPr bwMode="auto">
                  <a:xfrm rot="-3510024">
                    <a:off x="420734" y="11220"/>
                    <a:ext cx="35559" cy="355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3" name="Oval 62"/>
                  <p:cNvSpPr>
                    <a:spLocks/>
                  </p:cNvSpPr>
                  <p:nvPr/>
                </p:nvSpPr>
                <p:spPr bwMode="auto">
                  <a:xfrm rot="12689976" flipV="1">
                    <a:off x="218781" y="33658"/>
                    <a:ext cx="34925" cy="3492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4" name="Oval 63"/>
                  <p:cNvSpPr>
                    <a:spLocks/>
                  </p:cNvSpPr>
                  <p:nvPr/>
                </p:nvSpPr>
                <p:spPr bwMode="auto">
                  <a:xfrm rot="5400000">
                    <a:off x="201952" y="179514"/>
                    <a:ext cx="35559" cy="355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5" name="Oval 64"/>
                  <p:cNvSpPr>
                    <a:spLocks/>
                  </p:cNvSpPr>
                  <p:nvPr/>
                </p:nvSpPr>
                <p:spPr bwMode="auto">
                  <a:xfrm flipV="1">
                    <a:off x="151463" y="134635"/>
                    <a:ext cx="35556" cy="3555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6" name="Oval 65"/>
                  <p:cNvSpPr>
                    <a:spLocks/>
                  </p:cNvSpPr>
                  <p:nvPr/>
                </p:nvSpPr>
                <p:spPr bwMode="auto">
                  <a:xfrm rot="5400000">
                    <a:off x="246830" y="117806"/>
                    <a:ext cx="34925" cy="3492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7" name="Oval 66"/>
                  <p:cNvSpPr>
                    <a:spLocks/>
                  </p:cNvSpPr>
                  <p:nvPr/>
                </p:nvSpPr>
                <p:spPr bwMode="auto">
                  <a:xfrm rot="4650075">
                    <a:off x="297318" y="157075"/>
                    <a:ext cx="35536" cy="35552"/>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8" name="Oval 67"/>
                  <p:cNvSpPr>
                    <a:spLocks/>
                  </p:cNvSpPr>
                  <p:nvPr/>
                </p:nvSpPr>
                <p:spPr bwMode="auto">
                  <a:xfrm rot="4650075">
                    <a:off x="415126" y="61707"/>
                    <a:ext cx="34925" cy="3492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69" name="Oval 68"/>
                  <p:cNvSpPr>
                    <a:spLocks/>
                  </p:cNvSpPr>
                  <p:nvPr/>
                </p:nvSpPr>
                <p:spPr bwMode="auto">
                  <a:xfrm rot="12689976" flipV="1">
                    <a:off x="353417" y="145855"/>
                    <a:ext cx="35556" cy="3555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70" name="Oval 69"/>
                  <p:cNvSpPr>
                    <a:spLocks/>
                  </p:cNvSpPr>
                  <p:nvPr/>
                </p:nvSpPr>
                <p:spPr bwMode="auto">
                  <a:xfrm rot="10800000">
                    <a:off x="415125" y="230002"/>
                    <a:ext cx="35556" cy="3555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grpSp>
            <p:grpSp>
              <p:nvGrpSpPr>
                <p:cNvPr id="37" name="Group 36"/>
                <p:cNvGrpSpPr>
                  <a:grpSpLocks/>
                </p:cNvGrpSpPr>
                <p:nvPr/>
              </p:nvGrpSpPr>
              <p:grpSpPr bwMode="auto">
                <a:xfrm>
                  <a:off x="1963" y="1241"/>
                  <a:ext cx="7648" cy="6295"/>
                  <a:chOff x="0" y="1241"/>
                  <a:chExt cx="7648" cy="6295"/>
                </a:xfrm>
                <a:grpFill/>
              </p:grpSpPr>
              <p:sp>
                <p:nvSpPr>
                  <p:cNvPr id="38" name="Oval 37"/>
                  <p:cNvSpPr>
                    <a:spLocks/>
                  </p:cNvSpPr>
                  <p:nvPr/>
                </p:nvSpPr>
                <p:spPr bwMode="auto">
                  <a:xfrm>
                    <a:off x="953" y="4712"/>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39" name="Oval 38"/>
                  <p:cNvSpPr>
                    <a:spLocks/>
                  </p:cNvSpPr>
                  <p:nvPr/>
                </p:nvSpPr>
                <p:spPr bwMode="auto">
                  <a:xfrm rot="10800000">
                    <a:off x="4375" y="5104"/>
                    <a:ext cx="356"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0" name="Oval 39"/>
                  <p:cNvSpPr>
                    <a:spLocks/>
                  </p:cNvSpPr>
                  <p:nvPr/>
                </p:nvSpPr>
                <p:spPr bwMode="auto">
                  <a:xfrm rot="10800000">
                    <a:off x="6619" y="1241"/>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1" name="Oval 40"/>
                  <p:cNvSpPr>
                    <a:spLocks/>
                  </p:cNvSpPr>
                  <p:nvPr/>
                </p:nvSpPr>
                <p:spPr bwMode="auto">
                  <a:xfrm rot="5400000" flipV="1">
                    <a:off x="3702" y="3534"/>
                    <a:ext cx="349"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2" name="Oval 41"/>
                  <p:cNvSpPr>
                    <a:spLocks/>
                  </p:cNvSpPr>
                  <p:nvPr/>
                </p:nvSpPr>
                <p:spPr bwMode="auto">
                  <a:xfrm rot="5400000" flipV="1">
                    <a:off x="3029" y="3982"/>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3" name="Oval 42"/>
                  <p:cNvSpPr>
                    <a:spLocks/>
                  </p:cNvSpPr>
                  <p:nvPr/>
                </p:nvSpPr>
                <p:spPr bwMode="auto">
                  <a:xfrm rot="12689976">
                    <a:off x="0" y="3577"/>
                    <a:ext cx="349"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4" name="Oval 43"/>
                  <p:cNvSpPr>
                    <a:spLocks/>
                  </p:cNvSpPr>
                  <p:nvPr/>
                </p:nvSpPr>
                <p:spPr bwMode="auto">
                  <a:xfrm rot="12689976" flipV="1">
                    <a:off x="1851" y="3702"/>
                    <a:ext cx="355"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5" name="Oval 44"/>
                  <p:cNvSpPr>
                    <a:spLocks/>
                  </p:cNvSpPr>
                  <p:nvPr/>
                </p:nvSpPr>
                <p:spPr bwMode="auto">
                  <a:xfrm rot="10800000">
                    <a:off x="6226" y="4039"/>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6" name="Oval 45"/>
                  <p:cNvSpPr>
                    <a:spLocks/>
                  </p:cNvSpPr>
                  <p:nvPr/>
                </p:nvSpPr>
                <p:spPr bwMode="auto">
                  <a:xfrm rot="5400000">
                    <a:off x="4768" y="3646"/>
                    <a:ext cx="355"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7" name="Oval 46"/>
                  <p:cNvSpPr>
                    <a:spLocks/>
                  </p:cNvSpPr>
                  <p:nvPr/>
                </p:nvSpPr>
                <p:spPr bwMode="auto">
                  <a:xfrm rot="5400000">
                    <a:off x="3702" y="7180"/>
                    <a:ext cx="356" cy="356"/>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8" name="Oval 47"/>
                  <p:cNvSpPr>
                    <a:spLocks/>
                  </p:cNvSpPr>
                  <p:nvPr/>
                </p:nvSpPr>
                <p:spPr bwMode="auto">
                  <a:xfrm flipV="1">
                    <a:off x="2580" y="5217"/>
                    <a:ext cx="349"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49" name="Oval 48"/>
                  <p:cNvSpPr>
                    <a:spLocks/>
                  </p:cNvSpPr>
                  <p:nvPr/>
                </p:nvSpPr>
                <p:spPr bwMode="auto">
                  <a:xfrm rot="4650075">
                    <a:off x="3253" y="5385"/>
                    <a:ext cx="349"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0" name="Oval 49"/>
                  <p:cNvSpPr>
                    <a:spLocks/>
                  </p:cNvSpPr>
                  <p:nvPr/>
                </p:nvSpPr>
                <p:spPr bwMode="auto">
                  <a:xfrm rot="-749925">
                    <a:off x="1795" y="5048"/>
                    <a:ext cx="349" cy="350"/>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1" name="Oval 50"/>
                  <p:cNvSpPr>
                    <a:spLocks/>
                  </p:cNvSpPr>
                  <p:nvPr/>
                </p:nvSpPr>
                <p:spPr bwMode="auto">
                  <a:xfrm rot="5400000">
                    <a:off x="5890" y="5553"/>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2" name="Oval 51"/>
                  <p:cNvSpPr>
                    <a:spLocks/>
                  </p:cNvSpPr>
                  <p:nvPr/>
                </p:nvSpPr>
                <p:spPr bwMode="auto">
                  <a:xfrm>
                    <a:off x="4431" y="2917"/>
                    <a:ext cx="350" cy="349"/>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3" name="Oval 52"/>
                  <p:cNvSpPr>
                    <a:spLocks/>
                  </p:cNvSpPr>
                  <p:nvPr/>
                </p:nvSpPr>
                <p:spPr bwMode="auto">
                  <a:xfrm>
                    <a:off x="7292" y="5329"/>
                    <a:ext cx="356"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4" name="Oval 53"/>
                  <p:cNvSpPr>
                    <a:spLocks/>
                  </p:cNvSpPr>
                  <p:nvPr/>
                </p:nvSpPr>
                <p:spPr bwMode="auto">
                  <a:xfrm>
                    <a:off x="3590" y="6451"/>
                    <a:ext cx="362" cy="362"/>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sp>
                <p:nvSpPr>
                  <p:cNvPr id="55" name="Oval 54"/>
                  <p:cNvSpPr>
                    <a:spLocks/>
                  </p:cNvSpPr>
                  <p:nvPr/>
                </p:nvSpPr>
                <p:spPr bwMode="auto">
                  <a:xfrm>
                    <a:off x="3478" y="4712"/>
                    <a:ext cx="355" cy="355"/>
                  </a:xfrm>
                  <a:prstGeom prst="ellipse">
                    <a:avLst/>
                  </a:prstGeom>
                  <a:grp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grpSp>
          </p:grpSp>
        </p:grpSp>
      </p:grpSp>
      <p:sp>
        <p:nvSpPr>
          <p:cNvPr id="77" name="Oval 76"/>
          <p:cNvSpPr>
            <a:spLocks/>
          </p:cNvSpPr>
          <p:nvPr/>
        </p:nvSpPr>
        <p:spPr bwMode="auto">
          <a:xfrm rot="5400000">
            <a:off x="5961231" y="2626852"/>
            <a:ext cx="109325" cy="100025"/>
          </a:xfrm>
          <a:prstGeom prst="ellipse">
            <a:avLst/>
          </a:prstGeom>
          <a:solidFill>
            <a:schemeClr val="tx1"/>
          </a:solidFill>
          <a:ln w="25400">
            <a:solidFill>
              <a:schemeClr val="tx1"/>
            </a:solidFill>
            <a:round/>
            <a:headEnd/>
            <a:tailEnd/>
          </a:ln>
        </p:spPr>
        <p:txBody>
          <a:bodyPr rot="0" vert="horz" wrap="square" lIns="68580" tIns="34291" rIns="68580" bIns="34291" anchor="ctr" anchorCtr="0" upright="1">
            <a:noAutofit/>
          </a:bodyPr>
          <a:lstStyle/>
          <a:p>
            <a:pPr defTabSz="685783"/>
            <a:endParaRPr lang="en-US">
              <a:solidFill>
                <a:prstClr val="white"/>
              </a:solidFill>
              <a:latin typeface="Corbel"/>
            </a:endParaRPr>
          </a:p>
        </p:txBody>
      </p:sp>
      <p:cxnSp>
        <p:nvCxnSpPr>
          <p:cNvPr id="88" name="Straight Connector 87"/>
          <p:cNvCxnSpPr>
            <a:cxnSpLocks noChangeShapeType="1"/>
          </p:cNvCxnSpPr>
          <p:nvPr/>
        </p:nvCxnSpPr>
        <p:spPr bwMode="auto">
          <a:xfrm flipV="1">
            <a:off x="4093112" y="1990411"/>
            <a:ext cx="4782381" cy="2505100"/>
          </a:xfrm>
          <a:prstGeom prst="line">
            <a:avLst/>
          </a:prstGeom>
          <a:solidFill>
            <a:schemeClr val="accent1"/>
          </a:solidFill>
          <a:ln w="28575" cmpd="sng">
            <a:solidFill>
              <a:srgbClr val="00B0F0"/>
            </a:solidFill>
            <a:prstDash val="solid"/>
            <a:round/>
            <a:headEnd/>
            <a:tailEnd/>
          </a:ln>
        </p:spPr>
      </p:cxnSp>
      <p:cxnSp>
        <p:nvCxnSpPr>
          <p:cNvPr id="94" name="Straight Connector 93"/>
          <p:cNvCxnSpPr>
            <a:cxnSpLocks noChangeShapeType="1"/>
          </p:cNvCxnSpPr>
          <p:nvPr/>
        </p:nvCxnSpPr>
        <p:spPr bwMode="auto">
          <a:xfrm flipV="1">
            <a:off x="4243455" y="3334266"/>
            <a:ext cx="4782381" cy="2505100"/>
          </a:xfrm>
          <a:prstGeom prst="line">
            <a:avLst/>
          </a:prstGeom>
          <a:solidFill>
            <a:schemeClr val="accent1"/>
          </a:solidFill>
          <a:ln w="28575" cmpd="sng">
            <a:solidFill>
              <a:srgbClr val="00B0F0"/>
            </a:solidFill>
            <a:prstDash val="solid"/>
            <a:round/>
            <a:headEnd/>
            <a:tailEnd/>
          </a:ln>
        </p:spPr>
      </p:cxnSp>
      <p:cxnSp>
        <p:nvCxnSpPr>
          <p:cNvPr id="95" name="Straight Connector 94"/>
          <p:cNvCxnSpPr>
            <a:cxnSpLocks noChangeShapeType="1"/>
          </p:cNvCxnSpPr>
          <p:nvPr/>
        </p:nvCxnSpPr>
        <p:spPr bwMode="auto">
          <a:xfrm flipV="1">
            <a:off x="4093112" y="2723133"/>
            <a:ext cx="4782381" cy="2505100"/>
          </a:xfrm>
          <a:prstGeom prst="line">
            <a:avLst/>
          </a:prstGeom>
          <a:solidFill>
            <a:schemeClr val="accent1"/>
          </a:solidFill>
          <a:ln w="28575" cmpd="sng">
            <a:solidFill>
              <a:srgbClr val="00B0F0"/>
            </a:solidFill>
            <a:prstDash val="sysDot"/>
            <a:round/>
            <a:headEnd/>
            <a:tailEnd/>
          </a:ln>
        </p:spPr>
      </p:cxnSp>
      <p:sp>
        <p:nvSpPr>
          <p:cNvPr id="102" name="TextBox 101"/>
          <p:cNvSpPr txBox="1"/>
          <p:nvPr/>
        </p:nvSpPr>
        <p:spPr>
          <a:xfrm>
            <a:off x="7753671" y="5933054"/>
            <a:ext cx="2291012" cy="341632"/>
          </a:xfrm>
          <a:prstGeom prst="rect">
            <a:avLst/>
          </a:prstGeom>
          <a:noFill/>
          <a:ln>
            <a:noFill/>
          </a:ln>
        </p:spPr>
        <p:txBody>
          <a:bodyPr wrap="none" rtlCol="0">
            <a:spAutoFit/>
          </a:bodyPr>
          <a:lstStyle/>
          <a:p>
            <a:pPr defTabSz="685783">
              <a:lnSpc>
                <a:spcPct val="90000"/>
              </a:lnSpc>
            </a:pPr>
            <a:r>
              <a:rPr lang="en-AU" dirty="0">
                <a:latin typeface="Corbel"/>
              </a:rPr>
              <a:t>Customer penetration</a:t>
            </a:r>
          </a:p>
        </p:txBody>
      </p:sp>
      <p:sp>
        <p:nvSpPr>
          <p:cNvPr id="103" name="TextBox 102"/>
          <p:cNvSpPr txBox="1"/>
          <p:nvPr/>
        </p:nvSpPr>
        <p:spPr>
          <a:xfrm rot="16200000">
            <a:off x="3563034" y="2514578"/>
            <a:ext cx="686406" cy="341632"/>
          </a:xfrm>
          <a:prstGeom prst="rect">
            <a:avLst/>
          </a:prstGeom>
          <a:noFill/>
          <a:ln>
            <a:noFill/>
          </a:ln>
        </p:spPr>
        <p:txBody>
          <a:bodyPr wrap="none" rtlCol="0">
            <a:spAutoFit/>
          </a:bodyPr>
          <a:lstStyle/>
          <a:p>
            <a:pPr defTabSz="685783">
              <a:lnSpc>
                <a:spcPct val="90000"/>
              </a:lnSpc>
            </a:pPr>
            <a:r>
              <a:rPr lang="en-AU" dirty="0">
                <a:latin typeface="Corbel"/>
              </a:rPr>
              <a:t>Sales</a:t>
            </a:r>
          </a:p>
        </p:txBody>
      </p:sp>
      <p:grpSp>
        <p:nvGrpSpPr>
          <p:cNvPr id="105" name="Group 104"/>
          <p:cNvGrpSpPr/>
          <p:nvPr/>
        </p:nvGrpSpPr>
        <p:grpSpPr>
          <a:xfrm>
            <a:off x="5739272" y="2041877"/>
            <a:ext cx="1877373" cy="1112211"/>
            <a:chOff x="3342699" y="908720"/>
            <a:chExt cx="2503163" cy="1482947"/>
          </a:xfrm>
          <a:solidFill>
            <a:schemeClr val="tx1"/>
          </a:solidFill>
        </p:grpSpPr>
        <p:cxnSp>
          <p:nvCxnSpPr>
            <p:cNvPr id="83" name="Straight Connector 82"/>
            <p:cNvCxnSpPr/>
            <p:nvPr/>
          </p:nvCxnSpPr>
          <p:spPr>
            <a:xfrm flipH="1">
              <a:off x="4074206" y="1187919"/>
              <a:ext cx="190881" cy="1203748"/>
            </a:xfrm>
            <a:prstGeom prst="line">
              <a:avLst/>
            </a:prstGeom>
            <a:grpFill/>
            <a:ln w="2540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3759332" y="1187919"/>
              <a:ext cx="493744" cy="494567"/>
            </a:xfrm>
            <a:prstGeom prst="line">
              <a:avLst/>
            </a:prstGeom>
            <a:grpFill/>
            <a:ln w="2540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342699" y="908720"/>
              <a:ext cx="2503163" cy="455509"/>
            </a:xfrm>
            <a:prstGeom prst="rect">
              <a:avLst/>
            </a:prstGeom>
            <a:noFill/>
            <a:ln>
              <a:noFill/>
            </a:ln>
          </p:spPr>
          <p:txBody>
            <a:bodyPr wrap="none" rtlCol="0">
              <a:spAutoFit/>
            </a:bodyPr>
            <a:lstStyle/>
            <a:p>
              <a:pPr defTabSz="685783">
                <a:lnSpc>
                  <a:spcPct val="90000"/>
                </a:lnSpc>
              </a:pPr>
              <a:r>
                <a:rPr lang="en-AU" dirty="0">
                  <a:solidFill>
                    <a:srgbClr val="57BCE5"/>
                  </a:solidFill>
                  <a:latin typeface="Corbel"/>
                </a:rPr>
                <a:t>Positive Deviants!</a:t>
              </a:r>
            </a:p>
          </p:txBody>
        </p:sp>
      </p:grpSp>
      <p:sp>
        <p:nvSpPr>
          <p:cNvPr id="3" name="Content Placeholder 2">
            <a:extLst>
              <a:ext uri="{FF2B5EF4-FFF2-40B4-BE49-F238E27FC236}">
                <a16:creationId xmlns:a16="http://schemas.microsoft.com/office/drawing/2014/main" id="{36AFC4AE-5CD8-4FE1-9492-5AE7D54C3466}"/>
              </a:ext>
            </a:extLst>
          </p:cNvPr>
          <p:cNvSpPr>
            <a:spLocks noGrp="1"/>
          </p:cNvSpPr>
          <p:nvPr>
            <p:ph sz="quarter" idx="11"/>
          </p:nvPr>
        </p:nvSpPr>
        <p:spPr/>
        <p:txBody>
          <a:bodyPr/>
          <a:lstStyle/>
          <a:p>
            <a:endParaRPr lang="de-DE"/>
          </a:p>
        </p:txBody>
      </p:sp>
      <p:sp>
        <p:nvSpPr>
          <p:cNvPr id="2" name="Title 1"/>
          <p:cNvSpPr>
            <a:spLocks noGrp="1"/>
          </p:cNvSpPr>
          <p:nvPr>
            <p:ph type="title"/>
          </p:nvPr>
        </p:nvSpPr>
        <p:spPr/>
        <p:txBody>
          <a:bodyPr/>
          <a:lstStyle/>
          <a:p>
            <a:r>
              <a:rPr lang="en-US" dirty="0"/>
              <a:t>Sampling</a:t>
            </a:r>
          </a:p>
        </p:txBody>
      </p:sp>
      <p:sp>
        <p:nvSpPr>
          <p:cNvPr id="7" name="Content Placeholder 6">
            <a:extLst>
              <a:ext uri="{FF2B5EF4-FFF2-40B4-BE49-F238E27FC236}">
                <a16:creationId xmlns:a16="http://schemas.microsoft.com/office/drawing/2014/main" id="{692BDE9D-952B-4CD4-8F16-B4D27D19342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23905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fade">
                                      <p:cBhvr>
                                        <p:cTn id="12" dur="500"/>
                                        <p:tgtEl>
                                          <p:spTgt spid="88"/>
                                        </p:tgtEl>
                                      </p:cBhvr>
                                    </p:animEffect>
                                  </p:childTnLst>
                                </p:cTn>
                              </p:par>
                            </p:childTnLst>
                          </p:cTn>
                        </p:par>
                        <p:par>
                          <p:cTn id="13" fill="hold">
                            <p:stCondLst>
                              <p:cond delay="500"/>
                            </p:stCondLst>
                            <p:childTnLst>
                              <p:par>
                                <p:cTn id="14" presetID="10" presetClass="entr" presetSubtype="0" fill="hold" nodeType="afterEffect">
                                  <p:stCondLst>
                                    <p:cond delay="50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5"/>
                                        </p:tgtEl>
                                        <p:attrNameLst>
                                          <p:attrName>style.visibility</p:attrName>
                                        </p:attrNameLst>
                                      </p:cBhvr>
                                      <p:to>
                                        <p:strVal val="visible"/>
                                      </p:to>
                                    </p:set>
                                    <p:anim calcmode="lin" valueType="num">
                                      <p:cBhvr additive="base">
                                        <p:cTn id="21" dur="500" fill="hold"/>
                                        <p:tgtEl>
                                          <p:spTgt spid="105"/>
                                        </p:tgtEl>
                                        <p:attrNameLst>
                                          <p:attrName>ppt_x</p:attrName>
                                        </p:attrNameLst>
                                      </p:cBhvr>
                                      <p:tavLst>
                                        <p:tav tm="0">
                                          <p:val>
                                            <p:strVal val="#ppt_x"/>
                                          </p:val>
                                        </p:tav>
                                        <p:tav tm="100000">
                                          <p:val>
                                            <p:strVal val="#ppt_x"/>
                                          </p:val>
                                        </p:tav>
                                      </p:tavLst>
                                    </p:anim>
                                    <p:anim calcmode="lin" valueType="num">
                                      <p:cBhvr additive="base">
                                        <p:cTn id="22"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wilmer\Dropbox\FreshFood\site visits\Moorooka - Full Average\Pics\DSCF0019.JPG"/>
          <p:cNvPicPr>
            <a:picLocks noChangeAspect="1" noChangeArrowheads="1"/>
          </p:cNvPicPr>
          <p:nvPr/>
        </p:nvPicPr>
        <p:blipFill rotWithShape="1">
          <a:blip r:embed="rId2" cstate="print">
            <a:grayscl/>
            <a:extLst>
              <a:ext uri="{BEBA8EAE-BF5A-486C-A8C5-ECC9F3942E4B}">
                <a14:imgProps xmlns:a14="http://schemas.microsoft.com/office/drawing/2010/main">
                  <a14:imgLayer r:embed="rId3">
                    <a14:imgEffect>
                      <a14:brightnessContrast bright="48000" contrast="-52000"/>
                    </a14:imgEffect>
                  </a14:imgLayer>
                </a14:imgProps>
              </a:ext>
              <a:ext uri="{28A0092B-C50C-407E-A947-70E740481C1C}">
                <a14:useLocalDpi xmlns:a14="http://schemas.microsoft.com/office/drawing/2010/main" val="0"/>
              </a:ext>
            </a:extLst>
          </a:blip>
          <a:srcRect l="26259" t="5511" r="30118" b="16243"/>
          <a:stretch/>
        </p:blipFill>
        <p:spPr bwMode="auto">
          <a:xfrm>
            <a:off x="7284134" y="3036522"/>
            <a:ext cx="1919861" cy="258272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7EA1DF57-13C3-48FE-B761-C6EEEE260D39}"/>
              </a:ext>
            </a:extLst>
          </p:cNvPr>
          <p:cNvSpPr>
            <a:spLocks noGrp="1"/>
          </p:cNvSpPr>
          <p:nvPr>
            <p:ph sz="quarter" idx="11"/>
          </p:nvPr>
        </p:nvSpPr>
        <p:spPr/>
        <p:txBody>
          <a:bodyPr/>
          <a:lstStyle/>
          <a:p>
            <a:endParaRPr lang="de-DE"/>
          </a:p>
        </p:txBody>
      </p:sp>
      <p:sp>
        <p:nvSpPr>
          <p:cNvPr id="13" name="Title 12"/>
          <p:cNvSpPr>
            <a:spLocks noGrp="1"/>
          </p:cNvSpPr>
          <p:nvPr>
            <p:ph type="title"/>
          </p:nvPr>
        </p:nvSpPr>
        <p:spPr/>
        <p:txBody>
          <a:bodyPr/>
          <a:lstStyle/>
          <a:p>
            <a:r>
              <a:rPr lang="en-AU" dirty="0"/>
              <a:t>Qualitative Conduct</a:t>
            </a:r>
          </a:p>
        </p:txBody>
      </p:sp>
      <p:sp>
        <p:nvSpPr>
          <p:cNvPr id="3" name="Content Placeholder 2">
            <a:extLst>
              <a:ext uri="{FF2B5EF4-FFF2-40B4-BE49-F238E27FC236}">
                <a16:creationId xmlns:a16="http://schemas.microsoft.com/office/drawing/2014/main" id="{8E9F7B41-458F-4F58-ACED-A864059B5706}"/>
              </a:ext>
            </a:extLst>
          </p:cNvPr>
          <p:cNvSpPr>
            <a:spLocks noGrp="1"/>
          </p:cNvSpPr>
          <p:nvPr>
            <p:ph sz="quarter" idx="12"/>
          </p:nvPr>
        </p:nvSpPr>
        <p:spPr/>
        <p:txBody>
          <a:bodyPr/>
          <a:lstStyle/>
          <a:p>
            <a:endParaRPr lang="de-DE"/>
          </a:p>
        </p:txBody>
      </p:sp>
      <p:pic>
        <p:nvPicPr>
          <p:cNvPr id="9" name="Picture 1"/>
          <p:cNvPicPr>
            <a:picLocks noChangeAspect="1" noChangeArrowheads="1"/>
          </p:cNvPicPr>
          <p:nvPr/>
        </p:nvPicPr>
        <p:blipFill>
          <a:blip r:embed="rId4" cstate="print"/>
          <a:srcRect/>
          <a:stretch>
            <a:fillRect/>
          </a:stretch>
        </p:blipFill>
        <p:spPr bwMode="auto">
          <a:xfrm>
            <a:off x="4043774" y="3891050"/>
            <a:ext cx="3407375" cy="25560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5"/>
          <p:cNvPicPr>
            <a:picLocks noChangeAspect="1" noChangeArrowheads="1"/>
          </p:cNvPicPr>
          <p:nvPr/>
        </p:nvPicPr>
        <p:blipFill>
          <a:blip r:embed="rId5" cstate="print"/>
          <a:srcRect/>
          <a:stretch>
            <a:fillRect/>
          </a:stretch>
        </p:blipFill>
        <p:spPr bwMode="auto">
          <a:xfrm>
            <a:off x="2855642" y="2756925"/>
            <a:ext cx="1976903" cy="26304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8010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interplas.com/product_images/bread-bags/bread-bags.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51786" y="3483007"/>
            <a:ext cx="3923759" cy="24792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QUT 12 oct 2012 pictures site visits\Cairns\20120821_06564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785" r="31196" b="6486"/>
          <a:stretch/>
        </p:blipFill>
        <p:spPr bwMode="auto">
          <a:xfrm>
            <a:off x="2385249" y="2356094"/>
            <a:ext cx="1890211" cy="23665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Image result for bakery ov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7353" y="1934868"/>
            <a:ext cx="2858795" cy="19096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Vignettes</a:t>
            </a:r>
          </a:p>
        </p:txBody>
      </p:sp>
      <p:sp>
        <p:nvSpPr>
          <p:cNvPr id="4" name="Content Placeholder 3">
            <a:extLst>
              <a:ext uri="{FF2B5EF4-FFF2-40B4-BE49-F238E27FC236}">
                <a16:creationId xmlns:a16="http://schemas.microsoft.com/office/drawing/2014/main" id="{1A5BC317-C4B8-4772-94FD-B079D7F3405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6482839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11"/>
          </p:nvPr>
        </p:nvPicPr>
        <p:blipFill>
          <a:blip r:embed="rId2"/>
          <a:stretch>
            <a:fillRect/>
          </a:stretch>
        </p:blipFill>
        <p:spPr>
          <a:xfrm>
            <a:off x="6279808" y="2276638"/>
            <a:ext cx="5414511" cy="4337050"/>
          </a:xfrm>
          <a:prstGeom prst="rect">
            <a:avLst/>
          </a:prstGeom>
        </p:spPr>
      </p:pic>
      <p:sp>
        <p:nvSpPr>
          <p:cNvPr id="2" name="Title 1"/>
          <p:cNvSpPr>
            <a:spLocks noGrp="1"/>
          </p:cNvSpPr>
          <p:nvPr>
            <p:ph type="title"/>
          </p:nvPr>
        </p:nvSpPr>
        <p:spPr/>
        <p:txBody>
          <a:bodyPr>
            <a:normAutofit fontScale="90000"/>
          </a:bodyPr>
          <a:lstStyle/>
          <a:p>
            <a:r>
              <a:rPr lang="de-DE" dirty="0"/>
              <a:t>Mixed </a:t>
            </a:r>
            <a:r>
              <a:rPr lang="de-DE" dirty="0" err="1"/>
              <a:t>Method</a:t>
            </a:r>
            <a:r>
              <a:rPr lang="de-DE" dirty="0"/>
              <a:t/>
            </a:r>
            <a:br>
              <a:rPr lang="de-DE" dirty="0"/>
            </a:br>
            <a:r>
              <a:rPr lang="de-DE" dirty="0" err="1"/>
              <a:t>Findings</a:t>
            </a:r>
            <a:endParaRPr lang="en-US" dirty="0"/>
          </a:p>
        </p:txBody>
      </p:sp>
      <p:pic>
        <p:nvPicPr>
          <p:cNvPr id="6" name="Content Placeholder 5"/>
          <p:cNvPicPr>
            <a:picLocks noGrp="1" noChangeAspect="1"/>
          </p:cNvPicPr>
          <p:nvPr>
            <p:ph sz="quarter" idx="12"/>
          </p:nvPr>
        </p:nvPicPr>
        <p:blipFill>
          <a:blip r:embed="rId3"/>
          <a:stretch>
            <a:fillRect/>
          </a:stretch>
        </p:blipFill>
        <p:spPr>
          <a:xfrm>
            <a:off x="6279808" y="1136650"/>
            <a:ext cx="1232583" cy="469900"/>
          </a:xfrm>
          <a:prstGeom prst="rect">
            <a:avLst/>
          </a:prstGeom>
        </p:spPr>
      </p:pic>
      <p:sp>
        <p:nvSpPr>
          <p:cNvPr id="7" name="Rectangle 6"/>
          <p:cNvSpPr/>
          <p:nvPr/>
        </p:nvSpPr>
        <p:spPr>
          <a:xfrm>
            <a:off x="335360" y="4581362"/>
            <a:ext cx="4896544" cy="954107"/>
          </a:xfrm>
          <a:prstGeom prst="rect">
            <a:avLst/>
          </a:prstGeom>
        </p:spPr>
        <p:txBody>
          <a:bodyPr wrap="square">
            <a:spAutoFit/>
          </a:bodyPr>
          <a:lstStyle/>
          <a:p>
            <a:r>
              <a:rPr lang="en-US" sz="1400" dirty="0" err="1"/>
              <a:t>Mertens</a:t>
            </a:r>
            <a:r>
              <a:rPr lang="en-US" sz="1400" dirty="0"/>
              <a:t>, W., Recker, J., </a:t>
            </a:r>
            <a:r>
              <a:rPr lang="en-US" sz="1400" dirty="0" err="1"/>
              <a:t>Kummer</a:t>
            </a:r>
            <a:r>
              <a:rPr lang="en-US" sz="1400" dirty="0"/>
              <a:t>, T.-F., </a:t>
            </a:r>
            <a:r>
              <a:rPr lang="en-US" sz="1400" dirty="0" err="1"/>
              <a:t>Kohlborn</a:t>
            </a:r>
            <a:r>
              <a:rPr lang="en-US" sz="1400" dirty="0"/>
              <a:t>, T., </a:t>
            </a:r>
            <a:r>
              <a:rPr lang="en-US" sz="1400" dirty="0" err="1"/>
              <a:t>Viaene</a:t>
            </a:r>
            <a:r>
              <a:rPr lang="en-US" sz="1400" dirty="0"/>
              <a:t>, S. (2016): Constructive Deviance as a Driver for Performance in Retail. Journal of Retailing and Consumer Services, Vol. 30, pp. 193-203.</a:t>
            </a:r>
          </a:p>
        </p:txBody>
      </p:sp>
    </p:spTree>
    <p:extLst>
      <p:ext uri="{BB962C8B-B14F-4D97-AF65-F5344CB8AC3E}">
        <p14:creationId xmlns:p14="http://schemas.microsoft.com/office/powerpoint/2010/main" val="136073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8A30CDB-F18E-4DBC-BB7E-0B6810EC0D58}"/>
              </a:ext>
            </a:extLst>
          </p:cNvPr>
          <p:cNvSpPr>
            <a:spLocks noGrp="1"/>
          </p:cNvSpPr>
          <p:nvPr>
            <p:ph sz="quarter" idx="11"/>
          </p:nvPr>
        </p:nvSpPr>
        <p:spPr/>
        <p:txBody>
          <a:bodyPr/>
          <a:lstStyle/>
          <a:p>
            <a:endParaRPr lang="de-DE" dirty="0"/>
          </a:p>
        </p:txBody>
      </p:sp>
      <p:sp>
        <p:nvSpPr>
          <p:cNvPr id="2" name="Title 1">
            <a:extLst>
              <a:ext uri="{FF2B5EF4-FFF2-40B4-BE49-F238E27FC236}">
                <a16:creationId xmlns:a16="http://schemas.microsoft.com/office/drawing/2014/main" id="{0D0B4E48-7697-4AA1-AE69-D0815B219DB4}"/>
              </a:ext>
            </a:extLst>
          </p:cNvPr>
          <p:cNvSpPr>
            <a:spLocks noGrp="1"/>
          </p:cNvSpPr>
          <p:nvPr>
            <p:ph type="title"/>
          </p:nvPr>
        </p:nvSpPr>
        <p:spPr>
          <a:xfrm>
            <a:off x="1599636" y="365123"/>
            <a:ext cx="10592363" cy="1197229"/>
          </a:xfrm>
        </p:spPr>
        <p:txBody>
          <a:bodyPr>
            <a:normAutofit fontScale="90000"/>
          </a:bodyPr>
          <a:lstStyle/>
          <a:p>
            <a:r>
              <a:rPr lang="de-DE" dirty="0" err="1"/>
              <a:t>Choosing</a:t>
            </a:r>
            <a:r>
              <a:rPr lang="de-DE" dirty="0"/>
              <a:t> </a:t>
            </a:r>
            <a:r>
              <a:rPr lang="de-DE" dirty="0" err="1"/>
              <a:t>between</a:t>
            </a:r>
            <a:r>
              <a:rPr lang="de-DE" dirty="0"/>
              <a:t> </a:t>
            </a:r>
            <a:r>
              <a:rPr lang="de-DE" dirty="0" err="1"/>
              <a:t>the</a:t>
            </a:r>
            <a:r>
              <a:rPr lang="de-DE" dirty="0"/>
              <a:t> different </a:t>
            </a:r>
            <a:r>
              <a:rPr lang="de-DE" dirty="0" err="1"/>
              <a:t>methodological</a:t>
            </a:r>
            <a:r>
              <a:rPr lang="de-DE" dirty="0"/>
              <a:t> </a:t>
            </a:r>
            <a:r>
              <a:rPr lang="de-DE" dirty="0" err="1"/>
              <a:t>options</a:t>
            </a:r>
            <a:endParaRPr lang="de-DE" dirty="0"/>
          </a:p>
        </p:txBody>
      </p:sp>
      <p:sp>
        <p:nvSpPr>
          <p:cNvPr id="4" name="Date Placeholder 3">
            <a:extLst>
              <a:ext uri="{FF2B5EF4-FFF2-40B4-BE49-F238E27FC236}">
                <a16:creationId xmlns:a16="http://schemas.microsoft.com/office/drawing/2014/main" id="{D713FB18-679B-41FF-953D-A244A2584AE7}"/>
              </a:ext>
            </a:extLst>
          </p:cNvPr>
          <p:cNvSpPr>
            <a:spLocks noGrp="1"/>
          </p:cNvSpPr>
          <p:nvPr>
            <p:ph type="dt" sz="half" idx="2"/>
          </p:nvPr>
        </p:nvSpPr>
        <p:spPr>
          <a:prstGeom prst="rect">
            <a:avLst/>
          </a:prstGeom>
        </p:spPr>
        <p:txBody>
          <a:bodyPr vert="horz" lIns="0" tIns="45720" rIns="90000" bIns="45720" rtlCol="0" anchor="ctr"/>
          <a:lstStyle>
            <a:defPPr>
              <a:defRPr lang="de-DE"/>
            </a:defPPr>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255A541C-95A0-4662-B85C-EFBB9A9A42B3}"/>
              </a:ext>
            </a:extLst>
          </p:cNvPr>
          <p:cNvSpPr>
            <a:spLocks noGrp="1"/>
          </p:cNvSpPr>
          <p:nvPr>
            <p:ph type="sldNum" sz="quarter" idx="4"/>
          </p:nvPr>
        </p:nvSpPr>
        <p:spPr/>
        <p:txBody>
          <a:bodyPr/>
          <a:lstStyle/>
          <a:p>
            <a:fld id="{3E01A2B2-10AD-754B-9B4C-E5B6FED423D0}" type="slidenum">
              <a:rPr lang="de-DE" smtClean="0"/>
              <a:pPr/>
              <a:t>54</a:t>
            </a:fld>
            <a:endParaRPr lang="de-DE" dirty="0"/>
          </a:p>
        </p:txBody>
      </p:sp>
      <p:sp>
        <p:nvSpPr>
          <p:cNvPr id="7" name="Content Placeholder 6">
            <a:extLst>
              <a:ext uri="{FF2B5EF4-FFF2-40B4-BE49-F238E27FC236}">
                <a16:creationId xmlns:a16="http://schemas.microsoft.com/office/drawing/2014/main" id="{E40F3EB1-CC47-45CA-BE15-D179FB12B61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30572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24B414-1768-4A3E-B50E-F3E5E7E84301}"/>
              </a:ext>
            </a:extLst>
          </p:cNvPr>
          <p:cNvSpPr>
            <a:spLocks noGrp="1"/>
          </p:cNvSpPr>
          <p:nvPr>
            <p:ph sz="quarter" idx="11"/>
          </p:nvPr>
        </p:nvSpPr>
        <p:spPr/>
        <p:txBody>
          <a:bodyPr/>
          <a:lstStyle/>
          <a:p>
            <a:endParaRPr lang="de-DE"/>
          </a:p>
        </p:txBody>
      </p:sp>
      <p:sp>
        <p:nvSpPr>
          <p:cNvPr id="2" name="Title 1"/>
          <p:cNvSpPr>
            <a:spLocks noGrp="1"/>
          </p:cNvSpPr>
          <p:nvPr>
            <p:ph type="title"/>
          </p:nvPr>
        </p:nvSpPr>
        <p:spPr/>
        <p:txBody>
          <a:bodyPr/>
          <a:lstStyle/>
          <a:p>
            <a:r>
              <a:rPr lang="en-AU" dirty="0"/>
              <a:t>Research Methods in Use in IS Research</a:t>
            </a:r>
          </a:p>
        </p:txBody>
      </p:sp>
      <p:sp>
        <p:nvSpPr>
          <p:cNvPr id="4" name="Content Placeholder 3">
            <a:extLst>
              <a:ext uri="{FF2B5EF4-FFF2-40B4-BE49-F238E27FC236}">
                <a16:creationId xmlns:a16="http://schemas.microsoft.com/office/drawing/2014/main" id="{DE87A30F-6961-4D49-BF4A-A04C57ACD23D}"/>
              </a:ext>
            </a:extLst>
          </p:cNvPr>
          <p:cNvSpPr>
            <a:spLocks noGrp="1"/>
          </p:cNvSpPr>
          <p:nvPr>
            <p:ph sz="quarter" idx="12"/>
          </p:nvPr>
        </p:nvSpPr>
        <p:spPr/>
        <p:txBody>
          <a:bodyPr/>
          <a:lstStyle/>
          <a:p>
            <a:endParaRPr lang="de-DE"/>
          </a:p>
        </p:txBody>
      </p:sp>
      <p:pic>
        <p:nvPicPr>
          <p:cNvPr id="9" name="Picture 8">
            <a:extLst>
              <a:ext uri="{FF2B5EF4-FFF2-40B4-BE49-F238E27FC236}">
                <a16:creationId xmlns:a16="http://schemas.microsoft.com/office/drawing/2014/main" id="{B72B1806-F1AE-4698-8FF8-B67B178DF03D}"/>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831638" y="2372883"/>
            <a:ext cx="5615940" cy="3637280"/>
          </a:xfrm>
          <a:prstGeom prst="rect">
            <a:avLst/>
          </a:prstGeom>
          <a:noFill/>
          <a:ln>
            <a:noFill/>
          </a:ln>
        </p:spPr>
      </p:pic>
      <p:sp>
        <p:nvSpPr>
          <p:cNvPr id="10" name="TextBox 9">
            <a:extLst>
              <a:ext uri="{FF2B5EF4-FFF2-40B4-BE49-F238E27FC236}">
                <a16:creationId xmlns:a16="http://schemas.microsoft.com/office/drawing/2014/main" id="{EE4703B3-2E72-4550-9B6D-A0E14A76EBBF}"/>
              </a:ext>
            </a:extLst>
          </p:cNvPr>
          <p:cNvSpPr txBox="1"/>
          <p:nvPr/>
        </p:nvSpPr>
        <p:spPr>
          <a:xfrm>
            <a:off x="143339" y="6134044"/>
            <a:ext cx="11378259" cy="502573"/>
          </a:xfrm>
          <a:prstGeom prst="rect">
            <a:avLst/>
          </a:prstGeom>
          <a:noFill/>
        </p:spPr>
        <p:txBody>
          <a:bodyPr wrap="square">
            <a:spAutoFit/>
          </a:bodyPr>
          <a:lstStyle/>
          <a:p>
            <a:r>
              <a:rPr lang="en-US" sz="1333" dirty="0" err="1">
                <a:latin typeface="Calibri" panose="020F0502020204030204" pitchFamily="34" charset="0"/>
              </a:rPr>
              <a:t>Mazaheri</a:t>
            </a:r>
            <a:r>
              <a:rPr lang="en-US" sz="1333" dirty="0">
                <a:latin typeface="Calibri" panose="020F0502020204030204" pitchFamily="34" charset="0"/>
              </a:rPr>
              <a:t>, E., </a:t>
            </a:r>
            <a:r>
              <a:rPr lang="en-US" sz="1333" dirty="0" err="1">
                <a:latin typeface="Calibri" panose="020F0502020204030204" pitchFamily="34" charset="0"/>
              </a:rPr>
              <a:t>Lagzian</a:t>
            </a:r>
            <a:r>
              <a:rPr lang="en-US" sz="1333" dirty="0">
                <a:latin typeface="Calibri" panose="020F0502020204030204" pitchFamily="34" charset="0"/>
              </a:rPr>
              <a:t>, M., &amp; </a:t>
            </a:r>
            <a:r>
              <a:rPr lang="en-US" sz="1333" dirty="0" err="1">
                <a:latin typeface="Calibri" panose="020F0502020204030204" pitchFamily="34" charset="0"/>
              </a:rPr>
              <a:t>Hemmat</a:t>
            </a:r>
            <a:r>
              <a:rPr lang="en-US" sz="1333" dirty="0">
                <a:latin typeface="Calibri" panose="020F0502020204030204" pitchFamily="34" charset="0"/>
              </a:rPr>
              <a:t>, Z. (2020). Research Directions in Information Systems Field, Current Status and Future Trends: A Literature Analysis of AIS Basket of Top Journals. </a:t>
            </a:r>
            <a:r>
              <a:rPr lang="en-US" sz="1333" i="1" dirty="0">
                <a:latin typeface="Calibri" panose="020F0502020204030204" pitchFamily="34" charset="0"/>
              </a:rPr>
              <a:t>Australasian Journal of Information Systems, 24. </a:t>
            </a:r>
            <a:r>
              <a:rPr lang="en-US" sz="1333" i="1" dirty="0">
                <a:latin typeface="Calibri" panose="020F0502020204030204" pitchFamily="34" charset="0"/>
                <a:hlinkClick r:id="rId3"/>
              </a:rPr>
              <a:t>https://doi.org/10.3127/ajis.v24i0.2045</a:t>
            </a:r>
            <a:r>
              <a:rPr lang="en-US" sz="1333" i="1" dirty="0">
                <a:latin typeface="Calibri" panose="020F0502020204030204" pitchFamily="34" charset="0"/>
              </a:rPr>
              <a:t>. </a:t>
            </a:r>
          </a:p>
        </p:txBody>
      </p:sp>
    </p:spTree>
    <p:extLst>
      <p:ext uri="{BB962C8B-B14F-4D97-AF65-F5344CB8AC3E}">
        <p14:creationId xmlns:p14="http://schemas.microsoft.com/office/powerpoint/2010/main" val="29022290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1"/>
            <p:extLst>
              <p:ext uri="{D42A27DB-BD31-4B8C-83A1-F6EECF244321}">
                <p14:modId xmlns:p14="http://schemas.microsoft.com/office/powerpoint/2010/main" val="1891851047"/>
              </p:ext>
            </p:extLst>
          </p:nvPr>
        </p:nvGraphicFramePr>
        <p:xfrm>
          <a:off x="627063" y="1998663"/>
          <a:ext cx="11323636" cy="2667000"/>
        </p:xfrm>
        <a:graphic>
          <a:graphicData uri="http://schemas.openxmlformats.org/drawingml/2006/table">
            <a:tbl>
              <a:tblPr firstRow="1" bandRow="1">
                <a:tableStyleId>{5C22544A-7EE6-4342-B048-85BDC9FD1C3A}</a:tableStyleId>
              </a:tblPr>
              <a:tblGrid>
                <a:gridCol w="2939274">
                  <a:extLst>
                    <a:ext uri="{9D8B030D-6E8A-4147-A177-3AD203B41FA5}">
                      <a16:colId xmlns:a16="http://schemas.microsoft.com/office/drawing/2014/main" val="20000"/>
                    </a:ext>
                  </a:extLst>
                </a:gridCol>
                <a:gridCol w="2299404">
                  <a:extLst>
                    <a:ext uri="{9D8B030D-6E8A-4147-A177-3AD203B41FA5}">
                      <a16:colId xmlns:a16="http://schemas.microsoft.com/office/drawing/2014/main" val="20001"/>
                    </a:ext>
                  </a:extLst>
                </a:gridCol>
                <a:gridCol w="2939274">
                  <a:extLst>
                    <a:ext uri="{9D8B030D-6E8A-4147-A177-3AD203B41FA5}">
                      <a16:colId xmlns:a16="http://schemas.microsoft.com/office/drawing/2014/main" val="20002"/>
                    </a:ext>
                  </a:extLst>
                </a:gridCol>
                <a:gridCol w="3145684">
                  <a:extLst>
                    <a:ext uri="{9D8B030D-6E8A-4147-A177-3AD203B41FA5}">
                      <a16:colId xmlns:a16="http://schemas.microsoft.com/office/drawing/2014/main" val="20003"/>
                    </a:ext>
                  </a:extLst>
                </a:gridCol>
              </a:tblGrid>
              <a:tr h="375920">
                <a:tc>
                  <a:txBody>
                    <a:bodyPr/>
                    <a:lstStyle/>
                    <a:p>
                      <a:r>
                        <a:rPr lang="en-AU" sz="1900" dirty="0"/>
                        <a:t>Requirement</a:t>
                      </a:r>
                    </a:p>
                  </a:txBody>
                  <a:tcPr/>
                </a:tc>
                <a:tc>
                  <a:txBody>
                    <a:bodyPr/>
                    <a:lstStyle/>
                    <a:p>
                      <a:r>
                        <a:rPr lang="en-AU" sz="1900" dirty="0"/>
                        <a:t>Qualitative</a:t>
                      </a:r>
                    </a:p>
                  </a:txBody>
                  <a:tcPr/>
                </a:tc>
                <a:tc>
                  <a:txBody>
                    <a:bodyPr/>
                    <a:lstStyle/>
                    <a:p>
                      <a:r>
                        <a:rPr lang="en-AU" sz="1900" dirty="0"/>
                        <a:t>Quantitative</a:t>
                      </a:r>
                    </a:p>
                  </a:txBody>
                  <a:tcPr/>
                </a:tc>
                <a:tc>
                  <a:txBody>
                    <a:bodyPr/>
                    <a:lstStyle/>
                    <a:p>
                      <a:r>
                        <a:rPr lang="en-AU" sz="1900" dirty="0"/>
                        <a:t>Design Science</a:t>
                      </a:r>
                    </a:p>
                  </a:txBody>
                  <a:tcPr/>
                </a:tc>
                <a:extLst>
                  <a:ext uri="{0D108BD9-81ED-4DB2-BD59-A6C34878D82A}">
                    <a16:rowId xmlns:a16="http://schemas.microsoft.com/office/drawing/2014/main" val="10000"/>
                  </a:ext>
                </a:extLst>
              </a:tr>
              <a:tr h="375920">
                <a:tc>
                  <a:txBody>
                    <a:bodyPr/>
                    <a:lstStyle/>
                    <a:p>
                      <a:r>
                        <a:rPr lang="en-AU" sz="1900" dirty="0"/>
                        <a:t>Controllability</a:t>
                      </a:r>
                    </a:p>
                  </a:txBody>
                  <a:tcPr/>
                </a:tc>
                <a:tc>
                  <a:txBody>
                    <a:bodyPr/>
                    <a:lstStyle/>
                    <a:p>
                      <a:r>
                        <a:rPr lang="en-AU" sz="1900" dirty="0"/>
                        <a:t>Low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900"/>
                        <a:t>Medium to high</a:t>
                      </a:r>
                      <a:endParaRPr lang="en-AU" sz="1900" dirty="0"/>
                    </a:p>
                  </a:txBody>
                  <a:tcPr/>
                </a:tc>
                <a:tc>
                  <a:txBody>
                    <a:bodyPr/>
                    <a:lstStyle/>
                    <a:p>
                      <a:r>
                        <a:rPr lang="en-AU" sz="1900" dirty="0"/>
                        <a:t>High</a:t>
                      </a:r>
                    </a:p>
                  </a:txBody>
                  <a:tcPr/>
                </a:tc>
                <a:extLst>
                  <a:ext uri="{0D108BD9-81ED-4DB2-BD59-A6C34878D82A}">
                    <a16:rowId xmlns:a16="http://schemas.microsoft.com/office/drawing/2014/main" val="10001"/>
                  </a:ext>
                </a:extLst>
              </a:tr>
              <a:tr h="375920">
                <a:tc>
                  <a:txBody>
                    <a:bodyPr/>
                    <a:lstStyle/>
                    <a:p>
                      <a:r>
                        <a:rPr lang="en-AU" sz="1900" dirty="0"/>
                        <a:t>Deductibility</a:t>
                      </a:r>
                    </a:p>
                  </a:txBody>
                  <a:tcPr/>
                </a:tc>
                <a:tc>
                  <a:txBody>
                    <a:bodyPr/>
                    <a:lstStyle/>
                    <a:p>
                      <a:r>
                        <a:rPr lang="en-AU" sz="1900" dirty="0"/>
                        <a:t>Low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900" dirty="0"/>
                        <a:t>Medium to high</a:t>
                      </a:r>
                    </a:p>
                  </a:txBody>
                  <a:tcPr/>
                </a:tc>
                <a:tc>
                  <a:txBody>
                    <a:bodyPr/>
                    <a:lstStyle/>
                    <a:p>
                      <a:r>
                        <a:rPr lang="en-AU" sz="1900" dirty="0"/>
                        <a:t>Very low</a:t>
                      </a:r>
                    </a:p>
                  </a:txBody>
                  <a:tcPr/>
                </a:tc>
                <a:extLst>
                  <a:ext uri="{0D108BD9-81ED-4DB2-BD59-A6C34878D82A}">
                    <a16:rowId xmlns:a16="http://schemas.microsoft.com/office/drawing/2014/main" val="10002"/>
                  </a:ext>
                </a:extLst>
              </a:tr>
              <a:tr h="375920">
                <a:tc>
                  <a:txBody>
                    <a:bodyPr/>
                    <a:lstStyle/>
                    <a:p>
                      <a:r>
                        <a:rPr lang="en-AU" sz="1900" dirty="0"/>
                        <a:t>Repeatability</a:t>
                      </a:r>
                    </a:p>
                  </a:txBody>
                  <a:tcPr/>
                </a:tc>
                <a:tc>
                  <a:txBody>
                    <a:bodyPr/>
                    <a:lstStyle/>
                    <a:p>
                      <a:r>
                        <a:rPr lang="en-AU" sz="1900" dirty="0"/>
                        <a:t>Low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900" dirty="0"/>
                        <a:t>Medium to high</a:t>
                      </a:r>
                    </a:p>
                  </a:txBody>
                  <a:tcPr/>
                </a:tc>
                <a:tc>
                  <a:txBody>
                    <a:bodyPr/>
                    <a:lstStyle/>
                    <a:p>
                      <a:r>
                        <a:rPr lang="en-AU" sz="1900" dirty="0"/>
                        <a:t>High</a:t>
                      </a:r>
                    </a:p>
                  </a:txBody>
                  <a:tcPr/>
                </a:tc>
                <a:extLst>
                  <a:ext uri="{0D108BD9-81ED-4DB2-BD59-A6C34878D82A}">
                    <a16:rowId xmlns:a16="http://schemas.microsoft.com/office/drawing/2014/main" val="10003"/>
                  </a:ext>
                </a:extLst>
              </a:tr>
              <a:tr h="375920">
                <a:tc>
                  <a:txBody>
                    <a:bodyPr/>
                    <a:lstStyle/>
                    <a:p>
                      <a:r>
                        <a:rPr lang="en-AU" sz="1900" dirty="0"/>
                        <a:t>Generalizability</a:t>
                      </a:r>
                    </a:p>
                  </a:txBody>
                  <a:tcPr/>
                </a:tc>
                <a:tc>
                  <a:txBody>
                    <a:bodyPr/>
                    <a:lstStyle/>
                    <a:p>
                      <a:r>
                        <a:rPr lang="en-AU" sz="1900" dirty="0"/>
                        <a:t>Low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900" dirty="0"/>
                        <a:t>Medium to high</a:t>
                      </a:r>
                    </a:p>
                  </a:txBody>
                  <a:tcPr/>
                </a:tc>
                <a:tc>
                  <a:txBody>
                    <a:bodyPr/>
                    <a:lstStyle/>
                    <a:p>
                      <a:r>
                        <a:rPr lang="en-AU" sz="1900" dirty="0"/>
                        <a:t>Low to very low</a:t>
                      </a:r>
                    </a:p>
                  </a:txBody>
                  <a:tcPr/>
                </a:tc>
                <a:extLst>
                  <a:ext uri="{0D108BD9-81ED-4DB2-BD59-A6C34878D82A}">
                    <a16:rowId xmlns:a16="http://schemas.microsoft.com/office/drawing/2014/main" val="10004"/>
                  </a:ext>
                </a:extLst>
              </a:tr>
              <a:tr h="375920">
                <a:tc>
                  <a:txBody>
                    <a:bodyPr/>
                    <a:lstStyle/>
                    <a:p>
                      <a:r>
                        <a:rPr lang="en-AU" sz="1900" dirty="0" err="1"/>
                        <a:t>Explorability</a:t>
                      </a:r>
                      <a:endParaRPr lang="en-AU" sz="1900" dirty="0"/>
                    </a:p>
                  </a:txBody>
                  <a:tcPr/>
                </a:tc>
                <a:tc>
                  <a:txBody>
                    <a:bodyPr/>
                    <a:lstStyle/>
                    <a:p>
                      <a:r>
                        <a:rPr lang="en-AU" sz="1900" dirty="0"/>
                        <a:t>High</a:t>
                      </a:r>
                    </a:p>
                  </a:txBody>
                  <a:tcPr/>
                </a:tc>
                <a:tc>
                  <a:txBody>
                    <a:bodyPr/>
                    <a:lstStyle/>
                    <a:p>
                      <a:r>
                        <a:rPr lang="en-AU" sz="1900" dirty="0"/>
                        <a:t>Medium to low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900" dirty="0"/>
                        <a:t>Medium to low</a:t>
                      </a:r>
                    </a:p>
                  </a:txBody>
                  <a:tcPr/>
                </a:tc>
                <a:extLst>
                  <a:ext uri="{0D108BD9-81ED-4DB2-BD59-A6C34878D82A}">
                    <a16:rowId xmlns:a16="http://schemas.microsoft.com/office/drawing/2014/main" val="10005"/>
                  </a:ext>
                </a:extLst>
              </a:tr>
              <a:tr h="375920">
                <a:tc>
                  <a:txBody>
                    <a:bodyPr/>
                    <a:lstStyle/>
                    <a:p>
                      <a:r>
                        <a:rPr lang="en-AU" sz="1900" dirty="0"/>
                        <a:t>Complexity</a:t>
                      </a:r>
                    </a:p>
                  </a:txBody>
                  <a:tcPr/>
                </a:tc>
                <a:tc>
                  <a:txBody>
                    <a:bodyPr/>
                    <a:lstStyle/>
                    <a:p>
                      <a:r>
                        <a:rPr lang="en-AU" sz="1900" dirty="0"/>
                        <a:t>High</a:t>
                      </a:r>
                    </a:p>
                  </a:txBody>
                  <a:tcPr/>
                </a:tc>
                <a:tc>
                  <a:txBody>
                    <a:bodyPr/>
                    <a:lstStyle/>
                    <a:p>
                      <a:r>
                        <a:rPr lang="en-AU" sz="1900" dirty="0"/>
                        <a:t>Medium to low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900" dirty="0"/>
                        <a:t>Medium to high</a:t>
                      </a:r>
                    </a:p>
                  </a:txBody>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p:txBody>
          <a:bodyPr/>
          <a:lstStyle/>
          <a:p>
            <a:r>
              <a:rPr lang="en-AU" dirty="0"/>
              <a:t>Research Strategy Differences</a:t>
            </a:r>
          </a:p>
        </p:txBody>
      </p:sp>
      <p:sp>
        <p:nvSpPr>
          <p:cNvPr id="3" name="Content Placeholder 2">
            <a:extLst>
              <a:ext uri="{FF2B5EF4-FFF2-40B4-BE49-F238E27FC236}">
                <a16:creationId xmlns:a16="http://schemas.microsoft.com/office/drawing/2014/main" id="{C5B1F4F9-46CB-44E0-970F-65499F2B408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03482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04CC3FE-C970-4474-9D12-E0C0AF3F3F29}"/>
              </a:ext>
            </a:extLst>
          </p:cNvPr>
          <p:cNvSpPr>
            <a:spLocks noGrp="1"/>
          </p:cNvSpPr>
          <p:nvPr>
            <p:ph sz="quarter" idx="11"/>
          </p:nvPr>
        </p:nvSpPr>
        <p:spPr/>
        <p:txBody>
          <a:bodyPr/>
          <a:lstStyle/>
          <a:p>
            <a:r>
              <a:rPr lang="de-DE" dirty="0" err="1"/>
              <a:t>Three</a:t>
            </a:r>
            <a:r>
              <a:rPr lang="de-DE" dirty="0"/>
              <a:t> </a:t>
            </a:r>
            <a:r>
              <a:rPr lang="de-DE" dirty="0" err="1"/>
              <a:t>types</a:t>
            </a:r>
            <a:r>
              <a:rPr lang="de-DE" dirty="0"/>
              <a:t> of </a:t>
            </a:r>
            <a:r>
              <a:rPr lang="de-DE" dirty="0" err="1"/>
              <a:t>knowledge</a:t>
            </a:r>
            <a:r>
              <a:rPr lang="de-DE" dirty="0"/>
              <a:t> </a:t>
            </a:r>
            <a:r>
              <a:rPr lang="de-DE" dirty="0" err="1"/>
              <a:t>are</a:t>
            </a:r>
            <a:r>
              <a:rPr lang="de-DE" dirty="0"/>
              <a:t> relevant </a:t>
            </a:r>
            <a:r>
              <a:rPr lang="de-DE" dirty="0" err="1"/>
              <a:t>to</a:t>
            </a:r>
            <a:r>
              <a:rPr lang="de-DE" dirty="0"/>
              <a:t> </a:t>
            </a:r>
            <a:r>
              <a:rPr lang="de-DE" dirty="0" err="1"/>
              <a:t>doing</a:t>
            </a:r>
            <a:r>
              <a:rPr lang="de-DE" dirty="0"/>
              <a:t> </a:t>
            </a:r>
            <a:r>
              <a:rPr lang="de-DE" dirty="0" err="1"/>
              <a:t>research</a:t>
            </a:r>
            <a:r>
              <a:rPr lang="de-DE" dirty="0"/>
              <a:t>:</a:t>
            </a:r>
          </a:p>
          <a:p>
            <a:pPr marL="873000" lvl="1" indent="-457200">
              <a:buFont typeface="+mj-lt"/>
              <a:buAutoNum type="arabicPeriod"/>
            </a:pPr>
            <a:r>
              <a:rPr lang="en-US" dirty="0"/>
              <a:t>Knowledge about the domain and topic of interest that relate to your chosen phenomena</a:t>
            </a:r>
          </a:p>
          <a:p>
            <a:pPr marL="873000" lvl="1" indent="-457200">
              <a:buFont typeface="+mj-lt"/>
              <a:buAutoNum type="arabicPeriod"/>
            </a:pPr>
            <a:r>
              <a:rPr lang="en-US" dirty="0"/>
              <a:t>Knowledge about relevant theories and available evidence that help you frame questions and phenomena, and</a:t>
            </a:r>
          </a:p>
          <a:p>
            <a:pPr marL="873000" lvl="1" indent="-457200">
              <a:buFont typeface="+mj-lt"/>
              <a:buAutoNum type="arabicPeriod"/>
            </a:pPr>
            <a:r>
              <a:rPr lang="en-US" dirty="0"/>
              <a:t>Knowledge about relevant research methods that you can apply to develop new knowledge, build innovative artefacts, or articulate new questions</a:t>
            </a:r>
            <a:endParaRPr lang="de-DE" dirty="0"/>
          </a:p>
        </p:txBody>
      </p:sp>
      <p:sp>
        <p:nvSpPr>
          <p:cNvPr id="2" name="Title 1">
            <a:extLst>
              <a:ext uri="{FF2B5EF4-FFF2-40B4-BE49-F238E27FC236}">
                <a16:creationId xmlns:a16="http://schemas.microsoft.com/office/drawing/2014/main" id="{678DB57E-6F00-4CE0-A428-2EABF919FEAF}"/>
              </a:ext>
            </a:extLst>
          </p:cNvPr>
          <p:cNvSpPr>
            <a:spLocks noGrp="1"/>
          </p:cNvSpPr>
          <p:nvPr>
            <p:ph type="title"/>
          </p:nvPr>
        </p:nvSpPr>
        <p:spPr/>
        <p:txBody>
          <a:bodyPr>
            <a:normAutofit fontScale="90000"/>
          </a:bodyPr>
          <a:lstStyle/>
          <a:p>
            <a:r>
              <a:rPr lang="de-DE" dirty="0"/>
              <a:t>The </a:t>
            </a:r>
            <a:r>
              <a:rPr lang="de-DE" dirty="0" err="1"/>
              <a:t>role</a:t>
            </a:r>
            <a:r>
              <a:rPr lang="de-DE" dirty="0"/>
              <a:t> of </a:t>
            </a:r>
            <a:r>
              <a:rPr lang="de-DE" dirty="0" err="1"/>
              <a:t>literature</a:t>
            </a:r>
            <a:r>
              <a:rPr lang="de-DE" dirty="0"/>
              <a:t> in </a:t>
            </a:r>
            <a:r>
              <a:rPr lang="de-DE" dirty="0" err="1"/>
              <a:t>choosing</a:t>
            </a:r>
            <a:r>
              <a:rPr lang="de-DE" dirty="0"/>
              <a:t> a </a:t>
            </a:r>
            <a:r>
              <a:rPr lang="de-DE" dirty="0" err="1"/>
              <a:t>research</a:t>
            </a:r>
            <a:r>
              <a:rPr lang="de-DE" dirty="0"/>
              <a:t> design</a:t>
            </a:r>
          </a:p>
        </p:txBody>
      </p:sp>
      <p:sp>
        <p:nvSpPr>
          <p:cNvPr id="3" name="Date Placeholder 2">
            <a:extLst>
              <a:ext uri="{FF2B5EF4-FFF2-40B4-BE49-F238E27FC236}">
                <a16:creationId xmlns:a16="http://schemas.microsoft.com/office/drawing/2014/main" id="{991FA3A2-D4E0-48B9-92C1-C9B53BCDAAF7}"/>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4" name="Slide Number Placeholder 3">
            <a:extLst>
              <a:ext uri="{FF2B5EF4-FFF2-40B4-BE49-F238E27FC236}">
                <a16:creationId xmlns:a16="http://schemas.microsoft.com/office/drawing/2014/main" id="{5EF69CBF-8FC7-44B8-8A0F-959142563A2E}"/>
              </a:ext>
            </a:extLst>
          </p:cNvPr>
          <p:cNvSpPr>
            <a:spLocks noGrp="1"/>
          </p:cNvSpPr>
          <p:nvPr>
            <p:ph type="sldNum" sz="quarter" idx="4"/>
          </p:nvPr>
        </p:nvSpPr>
        <p:spPr/>
        <p:txBody>
          <a:bodyPr/>
          <a:lstStyle/>
          <a:p>
            <a:fld id="{3E01A2B2-10AD-754B-9B4C-E5B6FED423D0}" type="slidenum">
              <a:rPr lang="de-DE" smtClean="0"/>
              <a:pPr/>
              <a:t>57</a:t>
            </a:fld>
            <a:endParaRPr lang="de-DE"/>
          </a:p>
        </p:txBody>
      </p:sp>
      <p:sp>
        <p:nvSpPr>
          <p:cNvPr id="11" name="Content Placeholder 10">
            <a:extLst>
              <a:ext uri="{FF2B5EF4-FFF2-40B4-BE49-F238E27FC236}">
                <a16:creationId xmlns:a16="http://schemas.microsoft.com/office/drawing/2014/main" id="{836714A6-A3D0-4439-86C0-9D366072F71F}"/>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3580936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DAFC0A-8AF5-4C2B-A49C-567EF158887D}"/>
              </a:ext>
            </a:extLst>
          </p:cNvPr>
          <p:cNvSpPr>
            <a:spLocks noGrp="1"/>
          </p:cNvSpPr>
          <p:nvPr>
            <p:ph sz="quarter" idx="11"/>
          </p:nvPr>
        </p:nvSpPr>
        <p:spPr/>
        <p:txBody>
          <a:bodyPr/>
          <a:lstStyle/>
          <a:p>
            <a:pPr>
              <a:spcBef>
                <a:spcPts val="800"/>
              </a:spcBef>
            </a:pPr>
            <a:r>
              <a:rPr lang="en-US" sz="1867" dirty="0"/>
              <a:t>The literature informs the extent, type, and nature of potential research problems.</a:t>
            </a:r>
          </a:p>
          <a:p>
            <a:pPr>
              <a:spcBef>
                <a:spcPts val="800"/>
              </a:spcBef>
            </a:pPr>
            <a:r>
              <a:rPr lang="en-US" sz="1867" dirty="0"/>
              <a:t>The literature informs where gaps of knowledge are about a particular phenomenon or question and where other problems with the extant knowledge are (e.g., </a:t>
            </a:r>
            <a:r>
              <a:rPr lang="de-DE" sz="1867" dirty="0" err="1"/>
              <a:t>inconsistency</a:t>
            </a:r>
            <a:r>
              <a:rPr lang="de-DE" sz="1867" dirty="0"/>
              <a:t>, </a:t>
            </a:r>
            <a:r>
              <a:rPr lang="de-DE" sz="1867" dirty="0" err="1"/>
              <a:t>false</a:t>
            </a:r>
            <a:r>
              <a:rPr lang="de-DE" sz="1867" dirty="0"/>
              <a:t> </a:t>
            </a:r>
            <a:r>
              <a:rPr lang="de-DE" sz="1867" dirty="0" err="1"/>
              <a:t>assumptions</a:t>
            </a:r>
            <a:r>
              <a:rPr lang="de-DE" sz="1867" dirty="0"/>
              <a:t>, </a:t>
            </a:r>
            <a:r>
              <a:rPr lang="de-DE" sz="1867" dirty="0" err="1"/>
              <a:t>inconclusiveness</a:t>
            </a:r>
            <a:r>
              <a:rPr lang="de-DE" sz="1867" dirty="0"/>
              <a:t>).</a:t>
            </a:r>
          </a:p>
          <a:p>
            <a:pPr>
              <a:spcBef>
                <a:spcPts val="800"/>
              </a:spcBef>
            </a:pPr>
            <a:r>
              <a:rPr lang="en-US" sz="1867" dirty="0"/>
              <a:t>The literature informs the extent to which current theories can explain the particularities of a phenomenon or problem and where they fail to do so </a:t>
            </a:r>
            <a:r>
              <a:rPr lang="de-DE" sz="1867" dirty="0" err="1"/>
              <a:t>adequately</a:t>
            </a:r>
            <a:r>
              <a:rPr lang="de-DE" sz="1867" dirty="0"/>
              <a:t>.</a:t>
            </a:r>
          </a:p>
          <a:p>
            <a:pPr>
              <a:spcBef>
                <a:spcPts val="800"/>
              </a:spcBef>
            </a:pPr>
            <a:r>
              <a:rPr lang="en-US" sz="1867" dirty="0"/>
              <a:t>The literature contains strategies and methodologies that have been used to research the same phenomena or problem and similar phenomena or problems.</a:t>
            </a:r>
          </a:p>
          <a:p>
            <a:pPr>
              <a:spcBef>
                <a:spcPts val="800"/>
              </a:spcBef>
            </a:pPr>
            <a:r>
              <a:rPr lang="en-US" sz="1867" dirty="0"/>
              <a:t>The literature contains theories that can be used to frame an investigation.</a:t>
            </a:r>
          </a:p>
          <a:p>
            <a:pPr>
              <a:spcBef>
                <a:spcPts val="800"/>
              </a:spcBef>
            </a:pPr>
            <a:r>
              <a:rPr lang="en-US" sz="1867" dirty="0"/>
              <a:t>The literature contains the current body of knowledge about research methodologies </a:t>
            </a:r>
            <a:r>
              <a:rPr lang="de-DE" sz="1867" dirty="0" err="1"/>
              <a:t>that</a:t>
            </a:r>
            <a:r>
              <a:rPr lang="de-DE" sz="1867" dirty="0"/>
              <a:t> </a:t>
            </a:r>
            <a:r>
              <a:rPr lang="de-DE" sz="1867" dirty="0" err="1"/>
              <a:t>are</a:t>
            </a:r>
            <a:r>
              <a:rPr lang="de-DE" sz="1867" dirty="0"/>
              <a:t> </a:t>
            </a:r>
            <a:r>
              <a:rPr lang="de-DE" sz="1867" dirty="0" err="1"/>
              <a:t>available</a:t>
            </a:r>
            <a:r>
              <a:rPr lang="de-DE" sz="1867" dirty="0"/>
              <a:t>.</a:t>
            </a:r>
          </a:p>
        </p:txBody>
      </p:sp>
      <p:sp>
        <p:nvSpPr>
          <p:cNvPr id="2" name="Title 1">
            <a:extLst>
              <a:ext uri="{FF2B5EF4-FFF2-40B4-BE49-F238E27FC236}">
                <a16:creationId xmlns:a16="http://schemas.microsoft.com/office/drawing/2014/main" id="{2B443DF9-A970-4713-B110-5226417C4D3D}"/>
              </a:ext>
            </a:extLst>
          </p:cNvPr>
          <p:cNvSpPr>
            <a:spLocks noGrp="1"/>
          </p:cNvSpPr>
          <p:nvPr>
            <p:ph type="title"/>
          </p:nvPr>
        </p:nvSpPr>
        <p:spPr/>
        <p:txBody>
          <a:bodyPr>
            <a:normAutofit fontScale="90000"/>
          </a:bodyPr>
          <a:lstStyle/>
          <a:p>
            <a:r>
              <a:rPr lang="de-DE" dirty="0" err="1"/>
              <a:t>Knowing</a:t>
            </a:r>
            <a:r>
              <a:rPr lang="de-DE" dirty="0"/>
              <a:t> </a:t>
            </a:r>
            <a:r>
              <a:rPr lang="de-DE" dirty="0" err="1"/>
              <a:t>this</a:t>
            </a:r>
            <a:r>
              <a:rPr lang="de-DE" dirty="0"/>
              <a:t> </a:t>
            </a:r>
            <a:r>
              <a:rPr lang="de-DE" dirty="0" err="1"/>
              <a:t>literature</a:t>
            </a:r>
            <a:r>
              <a:rPr lang="de-DE" dirty="0"/>
              <a:t> </a:t>
            </a:r>
            <a:r>
              <a:rPr lang="de-DE" dirty="0" err="1"/>
              <a:t>already</a:t>
            </a:r>
            <a:r>
              <a:rPr lang="de-DE" dirty="0"/>
              <a:t> </a:t>
            </a:r>
            <a:r>
              <a:rPr lang="de-DE" dirty="0" err="1"/>
              <a:t>during</a:t>
            </a:r>
            <a:r>
              <a:rPr lang="de-DE" dirty="0"/>
              <a:t> </a:t>
            </a:r>
            <a:r>
              <a:rPr lang="de-DE" dirty="0" err="1"/>
              <a:t>the</a:t>
            </a:r>
            <a:r>
              <a:rPr lang="de-DE" dirty="0"/>
              <a:t> </a:t>
            </a:r>
            <a:r>
              <a:rPr lang="de-DE" dirty="0" err="1"/>
              <a:t>planning</a:t>
            </a:r>
            <a:r>
              <a:rPr lang="de-DE" dirty="0"/>
              <a:t> of </a:t>
            </a:r>
            <a:r>
              <a:rPr lang="de-DE" dirty="0" err="1"/>
              <a:t>your</a:t>
            </a:r>
            <a:r>
              <a:rPr lang="de-DE" dirty="0"/>
              <a:t> </a:t>
            </a:r>
            <a:r>
              <a:rPr lang="de-DE" dirty="0" err="1"/>
              <a:t>research</a:t>
            </a:r>
            <a:r>
              <a:rPr lang="de-DE" dirty="0"/>
              <a:t> </a:t>
            </a:r>
            <a:r>
              <a:rPr lang="de-DE" dirty="0" err="1"/>
              <a:t>is</a:t>
            </a:r>
            <a:r>
              <a:rPr lang="de-DE" dirty="0"/>
              <a:t> essential.</a:t>
            </a:r>
          </a:p>
        </p:txBody>
      </p:sp>
      <p:sp>
        <p:nvSpPr>
          <p:cNvPr id="4" name="Date Placeholder 3">
            <a:extLst>
              <a:ext uri="{FF2B5EF4-FFF2-40B4-BE49-F238E27FC236}">
                <a16:creationId xmlns:a16="http://schemas.microsoft.com/office/drawing/2014/main" id="{EB438832-D0D6-4571-B1E6-7B5ACDA5883E}"/>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837FACBB-8A7D-4739-BEFC-66A3C45D8231}"/>
              </a:ext>
            </a:extLst>
          </p:cNvPr>
          <p:cNvSpPr>
            <a:spLocks noGrp="1"/>
          </p:cNvSpPr>
          <p:nvPr>
            <p:ph type="sldNum" sz="quarter" idx="4"/>
          </p:nvPr>
        </p:nvSpPr>
        <p:spPr/>
        <p:txBody>
          <a:bodyPr/>
          <a:lstStyle/>
          <a:p>
            <a:fld id="{3E01A2B2-10AD-754B-9B4C-E5B6FED423D0}" type="slidenum">
              <a:rPr lang="de-DE" smtClean="0"/>
              <a:pPr/>
              <a:t>58</a:t>
            </a:fld>
            <a:endParaRPr lang="de-DE"/>
          </a:p>
        </p:txBody>
      </p:sp>
      <p:sp>
        <p:nvSpPr>
          <p:cNvPr id="6" name="Content Placeholder 5">
            <a:extLst>
              <a:ext uri="{FF2B5EF4-FFF2-40B4-BE49-F238E27FC236}">
                <a16:creationId xmlns:a16="http://schemas.microsoft.com/office/drawing/2014/main" id="{564EE170-C902-448F-85EF-FFED8137FF3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03108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791334-E2FD-41A0-806A-017E737D233A}"/>
              </a:ext>
            </a:extLst>
          </p:cNvPr>
          <p:cNvSpPr>
            <a:spLocks noGrp="1"/>
          </p:cNvSpPr>
          <p:nvPr>
            <p:ph sz="quarter" idx="11"/>
          </p:nvPr>
        </p:nvSpPr>
        <p:spPr/>
        <p:txBody>
          <a:bodyPr/>
          <a:lstStyle/>
          <a:p>
            <a:r>
              <a:rPr lang="de-DE" dirty="0"/>
              <a:t>A Wiki on </a:t>
            </a:r>
            <a:r>
              <a:rPr lang="de-DE" dirty="0" err="1"/>
              <a:t>Theories</a:t>
            </a:r>
            <a:r>
              <a:rPr lang="de-DE" dirty="0"/>
              <a:t> </a:t>
            </a:r>
            <a:r>
              <a:rPr lang="de-DE" dirty="0" err="1"/>
              <a:t>used</a:t>
            </a:r>
            <a:r>
              <a:rPr lang="de-DE" dirty="0"/>
              <a:t> in IS </a:t>
            </a:r>
            <a:r>
              <a:rPr lang="de-DE" dirty="0" err="1"/>
              <a:t>research</a:t>
            </a:r>
            <a:endParaRPr lang="de-DE" dirty="0"/>
          </a:p>
          <a:p>
            <a:pPr lvl="1"/>
            <a:r>
              <a:rPr lang="de-DE" dirty="0">
                <a:hlinkClick r:id="rId2"/>
              </a:rPr>
              <a:t>https://is.theorizeit.org/wiki/Main_Page</a:t>
            </a:r>
            <a:endParaRPr lang="de-DE" dirty="0"/>
          </a:p>
          <a:p>
            <a:r>
              <a:rPr lang="de-DE" dirty="0"/>
              <a:t>Online </a:t>
            </a:r>
            <a:r>
              <a:rPr lang="de-DE" dirty="0" err="1"/>
              <a:t>resources</a:t>
            </a:r>
            <a:r>
              <a:rPr lang="de-DE" dirty="0"/>
              <a:t> </a:t>
            </a:r>
            <a:r>
              <a:rPr lang="de-DE" dirty="0" err="1"/>
              <a:t>for</a:t>
            </a:r>
            <a:r>
              <a:rPr lang="de-DE" dirty="0"/>
              <a:t> different </a:t>
            </a:r>
            <a:r>
              <a:rPr lang="de-DE" dirty="0" err="1"/>
              <a:t>methods</a:t>
            </a:r>
            <a:r>
              <a:rPr lang="de-DE" dirty="0"/>
              <a:t>:</a:t>
            </a:r>
          </a:p>
          <a:p>
            <a:pPr lvl="1"/>
            <a:r>
              <a:rPr lang="de-DE" dirty="0"/>
              <a:t>Qualitative: </a:t>
            </a:r>
            <a:r>
              <a:rPr lang="de-DE" dirty="0">
                <a:hlinkClick r:id="rId3"/>
              </a:rPr>
              <a:t>https://www.qual.auckland.ac.nz/</a:t>
            </a:r>
            <a:r>
              <a:rPr lang="de-DE" dirty="0"/>
              <a:t> </a:t>
            </a:r>
          </a:p>
          <a:p>
            <a:pPr lvl="1"/>
            <a:r>
              <a:rPr lang="de-DE" dirty="0"/>
              <a:t>Quantitative: </a:t>
            </a:r>
            <a:r>
              <a:rPr lang="de-DE" dirty="0">
                <a:hlinkClick r:id="rId4"/>
              </a:rPr>
              <a:t>http://www.janrecker.com/quantitative-research-in-information-systems/</a:t>
            </a:r>
            <a:r>
              <a:rPr lang="de-DE" dirty="0"/>
              <a:t> </a:t>
            </a:r>
          </a:p>
          <a:p>
            <a:pPr lvl="1"/>
            <a:r>
              <a:rPr lang="de-DE" dirty="0"/>
              <a:t>Design Science: </a:t>
            </a:r>
            <a:r>
              <a:rPr lang="de-DE" dirty="0">
                <a:hlinkClick r:id="rId5"/>
              </a:rPr>
              <a:t>http://desrist.org/design-research-in-information-systems/</a:t>
            </a:r>
            <a:r>
              <a:rPr lang="de-DE" dirty="0"/>
              <a:t> </a:t>
            </a:r>
          </a:p>
          <a:p>
            <a:endParaRPr lang="de-DE" dirty="0"/>
          </a:p>
        </p:txBody>
      </p:sp>
      <p:sp>
        <p:nvSpPr>
          <p:cNvPr id="2" name="Title 1">
            <a:extLst>
              <a:ext uri="{FF2B5EF4-FFF2-40B4-BE49-F238E27FC236}">
                <a16:creationId xmlns:a16="http://schemas.microsoft.com/office/drawing/2014/main" id="{13693186-D13B-4711-A454-F186BA78EF16}"/>
              </a:ext>
            </a:extLst>
          </p:cNvPr>
          <p:cNvSpPr>
            <a:spLocks noGrp="1"/>
          </p:cNvSpPr>
          <p:nvPr>
            <p:ph type="title"/>
          </p:nvPr>
        </p:nvSpPr>
        <p:spPr/>
        <p:txBody>
          <a:bodyPr>
            <a:normAutofit fontScale="90000"/>
          </a:bodyPr>
          <a:lstStyle/>
          <a:p>
            <a:r>
              <a:rPr lang="de-DE" dirty="0" err="1"/>
              <a:t>Examples</a:t>
            </a:r>
            <a:r>
              <a:rPr lang="de-DE" dirty="0"/>
              <a:t>: Theory and Method Knowledge in IS </a:t>
            </a:r>
            <a:r>
              <a:rPr lang="de-DE" dirty="0" err="1"/>
              <a:t>research</a:t>
            </a:r>
            <a:endParaRPr lang="de-DE" dirty="0"/>
          </a:p>
        </p:txBody>
      </p:sp>
      <p:sp>
        <p:nvSpPr>
          <p:cNvPr id="4" name="Date Placeholder 3">
            <a:extLst>
              <a:ext uri="{FF2B5EF4-FFF2-40B4-BE49-F238E27FC236}">
                <a16:creationId xmlns:a16="http://schemas.microsoft.com/office/drawing/2014/main" id="{AD4E0143-D10B-4AF7-9149-11B9148F9BDF}"/>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25F297FA-AFDA-492C-B332-189BD21CCC41}"/>
              </a:ext>
            </a:extLst>
          </p:cNvPr>
          <p:cNvSpPr>
            <a:spLocks noGrp="1"/>
          </p:cNvSpPr>
          <p:nvPr>
            <p:ph type="sldNum" sz="quarter" idx="4"/>
          </p:nvPr>
        </p:nvSpPr>
        <p:spPr/>
        <p:txBody>
          <a:bodyPr/>
          <a:lstStyle/>
          <a:p>
            <a:fld id="{3E01A2B2-10AD-754B-9B4C-E5B6FED423D0}" type="slidenum">
              <a:rPr lang="de-DE" smtClean="0"/>
              <a:pPr/>
              <a:t>59</a:t>
            </a:fld>
            <a:endParaRPr lang="de-DE"/>
          </a:p>
        </p:txBody>
      </p:sp>
      <p:sp>
        <p:nvSpPr>
          <p:cNvPr id="6" name="Content Placeholder 5">
            <a:extLst>
              <a:ext uri="{FF2B5EF4-FFF2-40B4-BE49-F238E27FC236}">
                <a16:creationId xmlns:a16="http://schemas.microsoft.com/office/drawing/2014/main" id="{5A7E45DE-A7D8-4489-A743-0E57EDE644D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950866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1AB2B60F-8B7A-40C2-A355-0CF22993A873}"/>
              </a:ext>
            </a:extLst>
          </p:cNvPr>
          <p:cNvGraphicFramePr>
            <a:graphicFrameLocks noChangeAspect="1"/>
          </p:cNvGraphicFramePr>
          <p:nvPr>
            <p:custDataLst>
              <p:tags r:id="rId2"/>
            </p:custDataLst>
            <p:extLst>
              <p:ext uri="{D42A27DB-BD31-4B8C-83A1-F6EECF244321}">
                <p14:modId xmlns:p14="http://schemas.microsoft.com/office/powerpoint/2010/main" val="1375446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97" name="think-cell Folie" r:id="rId6" imgW="501" imgH="502" progId="TCLayout.ActiveDocument.1">
                  <p:embed/>
                </p:oleObj>
              </mc:Choice>
              <mc:Fallback>
                <p:oleObj name="think-cell Folie"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627D85DF-9747-4272-B42E-FFFD15D845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0" name="Titel 5">
            <a:extLst>
              <a:ext uri="{FF2B5EF4-FFF2-40B4-BE49-F238E27FC236}">
                <a16:creationId xmlns:a16="http://schemas.microsoft.com/office/drawing/2014/main" id="{9E369CF6-096C-4D74-BBC5-8CF63CC73195}"/>
              </a:ext>
            </a:extLst>
          </p:cNvPr>
          <p:cNvSpPr>
            <a:spLocks noGrp="1"/>
          </p:cNvSpPr>
          <p:nvPr>
            <p:ph type="title"/>
          </p:nvPr>
        </p:nvSpPr>
        <p:spPr/>
        <p:txBody>
          <a:bodyPr vert="horz" lIns="91440" tIns="45720" rIns="91440" bIns="45720" rtlCol="0" anchor="ctr">
            <a:noAutofit/>
          </a:bodyPr>
          <a:lstStyle/>
          <a:p>
            <a:r>
              <a:rPr lang="en-US" b="1" dirty="0"/>
              <a:t>End of Chapter 3</a:t>
            </a:r>
            <a:endParaRPr lang="de-DE" sz="2600" b="1" dirty="0"/>
          </a:p>
        </p:txBody>
      </p:sp>
      <p:sp>
        <p:nvSpPr>
          <p:cNvPr id="7" name="Textplatzhalter 6">
            <a:extLst>
              <a:ext uri="{FF2B5EF4-FFF2-40B4-BE49-F238E27FC236}">
                <a16:creationId xmlns:a16="http://schemas.microsoft.com/office/drawing/2014/main" id="{F0696363-32E2-402B-89E5-B77EB7117B55}"/>
              </a:ext>
            </a:extLst>
          </p:cNvPr>
          <p:cNvSpPr>
            <a:spLocks noGrp="1"/>
          </p:cNvSpPr>
          <p:nvPr>
            <p:ph type="body" idx="1"/>
          </p:nvPr>
        </p:nvSpPr>
        <p:spPr/>
        <p:txBody>
          <a:bodyPr/>
          <a:lstStyle/>
          <a:p>
            <a:r>
              <a:rPr lang="en-US" b="1" dirty="0">
                <a:solidFill>
                  <a:schemeClr val="bg1">
                    <a:lumMod val="50000"/>
                  </a:schemeClr>
                </a:solidFill>
              </a:rPr>
              <a:t>© Copyright 2021 Jan Recker. All Rights Reserved.</a:t>
            </a:r>
            <a:endParaRPr lang="de-DE" b="1" dirty="0">
              <a:solidFill>
                <a:schemeClr val="bg1">
                  <a:lumMod val="50000"/>
                </a:schemeClr>
              </a:solidFill>
            </a:endParaRPr>
          </a:p>
          <a:p>
            <a:endParaRPr lang="de-DE" dirty="0"/>
          </a:p>
        </p:txBody>
      </p:sp>
      <p:sp>
        <p:nvSpPr>
          <p:cNvPr id="4" name="Datumsplatzhalter 3">
            <a:extLst>
              <a:ext uri="{FF2B5EF4-FFF2-40B4-BE49-F238E27FC236}">
                <a16:creationId xmlns:a16="http://schemas.microsoft.com/office/drawing/2014/main" id="{62CF1111-586D-4A35-8319-22A68D08F045}"/>
              </a:ext>
            </a:extLst>
          </p:cNvPr>
          <p:cNvSpPr>
            <a:spLocks noGrp="1"/>
          </p:cNvSpPr>
          <p:nvPr>
            <p:ph type="dt" sz="half" idx="2"/>
          </p:nvPr>
        </p:nvSpPr>
        <p:spPr/>
        <p:txBody>
          <a:bodyPr/>
          <a:lstStyle/>
          <a:p>
            <a:fld id="{E4DBF024-74BE-4E78-91F1-FBBF172264C6}" type="datetime1">
              <a:rPr lang="de-DE" smtClean="0"/>
              <a:t>11.02.2022</a:t>
            </a:fld>
            <a:endParaRPr lang="de-DE" dirty="0"/>
          </a:p>
        </p:txBody>
      </p:sp>
      <p:sp>
        <p:nvSpPr>
          <p:cNvPr id="5" name="Fußzeilenplatzhalter 4">
            <a:extLst>
              <a:ext uri="{FF2B5EF4-FFF2-40B4-BE49-F238E27FC236}">
                <a16:creationId xmlns:a16="http://schemas.microsoft.com/office/drawing/2014/main" id="{D941A4DD-3A80-4FD0-B961-A161015CC692}"/>
              </a:ext>
            </a:extLst>
          </p:cNvPr>
          <p:cNvSpPr>
            <a:spLocks noGrp="1"/>
          </p:cNvSpPr>
          <p:nvPr>
            <p:ph type="ftr" sz="quarter" idx="3"/>
          </p:nvPr>
        </p:nvSpPr>
        <p:spPr/>
        <p:txBody>
          <a:bodyPr/>
          <a:lstStyle/>
          <a:p>
            <a:r>
              <a:rPr lang="en-US" dirty="0"/>
              <a:t>Teaching Notes: Scientific Research in Information Systems  ~ © Copyright 2021 Jan Recker. All Rights Reserved. ~</a:t>
            </a:r>
            <a:endParaRPr lang="de-DE" dirty="0"/>
          </a:p>
        </p:txBody>
      </p:sp>
      <p:sp>
        <p:nvSpPr>
          <p:cNvPr id="6" name="Foliennummernplatzhalter 5">
            <a:extLst>
              <a:ext uri="{FF2B5EF4-FFF2-40B4-BE49-F238E27FC236}">
                <a16:creationId xmlns:a16="http://schemas.microsoft.com/office/drawing/2014/main" id="{AE963BEF-E1D9-449E-B4B1-C6A74643A588}"/>
              </a:ext>
            </a:extLst>
          </p:cNvPr>
          <p:cNvSpPr>
            <a:spLocks noGrp="1"/>
          </p:cNvSpPr>
          <p:nvPr>
            <p:ph type="sldNum" sz="quarter" idx="4"/>
          </p:nvPr>
        </p:nvSpPr>
        <p:spPr/>
        <p:txBody>
          <a:bodyPr/>
          <a:lstStyle/>
          <a:p>
            <a:fld id="{48195EE2-BBDB-4836-A200-C62792C76FA9}" type="slidenum">
              <a:rPr lang="de-DE" smtClean="0"/>
              <a:pPr/>
              <a:t>60</a:t>
            </a:fld>
            <a:endParaRPr lang="de-DE" dirty="0"/>
          </a:p>
        </p:txBody>
      </p:sp>
    </p:spTree>
    <p:extLst>
      <p:ext uri="{BB962C8B-B14F-4D97-AF65-F5344CB8AC3E}">
        <p14:creationId xmlns:p14="http://schemas.microsoft.com/office/powerpoint/2010/main" val="30780470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louBWpLTLyxG5sYB4mzZ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hq8C.CoRHaaymdyqOl2ew"/>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3915</Words>
  <Application>Microsoft Office PowerPoint</Application>
  <PresentationFormat>Breitbild</PresentationFormat>
  <Paragraphs>447</Paragraphs>
  <Slides>60</Slides>
  <Notes>1</Notes>
  <HiddenSlides>0</HiddenSlides>
  <MMClips>0</MMClips>
  <ScaleCrop>false</ScaleCrop>
  <HeadingPairs>
    <vt:vector size="8" baseType="variant">
      <vt:variant>
        <vt:lpstr>Verwendete Schriftarten</vt:lpstr>
      </vt:variant>
      <vt:variant>
        <vt:i4>9</vt:i4>
      </vt:variant>
      <vt:variant>
        <vt:lpstr>Design</vt:lpstr>
      </vt:variant>
      <vt:variant>
        <vt:i4>1</vt:i4>
      </vt:variant>
      <vt:variant>
        <vt:lpstr>Eingebettete OLE-Server</vt:lpstr>
      </vt:variant>
      <vt:variant>
        <vt:i4>1</vt:i4>
      </vt:variant>
      <vt:variant>
        <vt:lpstr>Folientitel</vt:lpstr>
      </vt:variant>
      <vt:variant>
        <vt:i4>60</vt:i4>
      </vt:variant>
    </vt:vector>
  </HeadingPairs>
  <TitlesOfParts>
    <vt:vector size="71" baseType="lpstr">
      <vt:lpstr>ＭＳ Ｐゴシック</vt:lpstr>
      <vt:lpstr>Arial</vt:lpstr>
      <vt:lpstr>Calibri</vt:lpstr>
      <vt:lpstr>Corbel</vt:lpstr>
      <vt:lpstr>TheSans UHH</vt:lpstr>
      <vt:lpstr>TheSans UHH Regular</vt:lpstr>
      <vt:lpstr>Times</vt:lpstr>
      <vt:lpstr>Times New Roman</vt:lpstr>
      <vt:lpstr>Wingdings</vt:lpstr>
      <vt:lpstr>Office</vt:lpstr>
      <vt:lpstr>think-cell Folie</vt:lpstr>
      <vt:lpstr>Scientific Research in Information Systems: A Beginner’s Guide (2nd edition)</vt:lpstr>
      <vt:lpstr>Copyright Notice &amp; Citation</vt:lpstr>
      <vt:lpstr>Overview</vt:lpstr>
      <vt:lpstr>Chapter 3: Planning your Research</vt:lpstr>
      <vt:lpstr>What have we covered last time?</vt:lpstr>
      <vt:lpstr>What do we cover today?</vt:lpstr>
      <vt:lpstr>Research Design – WarmUp Example</vt:lpstr>
      <vt:lpstr>A Simple Example – or not?</vt:lpstr>
      <vt:lpstr>Research Design - Overview</vt:lpstr>
      <vt:lpstr>Induction vs Deduction (vs Abduction)</vt:lpstr>
      <vt:lpstr>Induction vs Deduction (vs Abduction)</vt:lpstr>
      <vt:lpstr>Induction vs Deduction (vs Abduction)</vt:lpstr>
      <vt:lpstr>Induction vs Deduction vs Abduction</vt:lpstr>
      <vt:lpstr>Why these distinctions matter.</vt:lpstr>
      <vt:lpstr>Why these distinctions matter.</vt:lpstr>
      <vt:lpstr>Research Design - Example</vt:lpstr>
      <vt:lpstr>Research Design - Example</vt:lpstr>
      <vt:lpstr>Choosing a Research Design</vt:lpstr>
      <vt:lpstr>How do we choose?</vt:lpstr>
      <vt:lpstr>Research Design Considerations</vt:lpstr>
      <vt:lpstr>Research Design Considerations</vt:lpstr>
      <vt:lpstr>Research Design Considerations</vt:lpstr>
      <vt:lpstr>Research Design Considerations</vt:lpstr>
      <vt:lpstr>Research Design Considerations</vt:lpstr>
      <vt:lpstr>Research Methodology</vt:lpstr>
      <vt:lpstr>1. Quantitative Methods</vt:lpstr>
      <vt:lpstr>Quantitative Methods - Overview</vt:lpstr>
      <vt:lpstr>Quantitative Methods - Overview</vt:lpstr>
      <vt:lpstr>Popular Quantitative Research Methods</vt:lpstr>
      <vt:lpstr>Quantitative Methods - Exercise</vt:lpstr>
      <vt:lpstr>2. Qualitative Methods</vt:lpstr>
      <vt:lpstr>Qualitative Methods - Overview</vt:lpstr>
      <vt:lpstr>Examples</vt:lpstr>
      <vt:lpstr>Quantitative “vs” Qualitative Research</vt:lpstr>
      <vt:lpstr>Qualitative “vs” Quantitative research is not a dichotomy</vt:lpstr>
      <vt:lpstr>3. Design Science Methods</vt:lpstr>
      <vt:lpstr>The Artifact as Knowledge</vt:lpstr>
      <vt:lpstr>Design Science Methods - Overview</vt:lpstr>
      <vt:lpstr>4. Computational Methods</vt:lpstr>
      <vt:lpstr>Digital trace data</vt:lpstr>
      <vt:lpstr>Computational research tools</vt:lpstr>
      <vt:lpstr>Computational research tools</vt:lpstr>
      <vt:lpstr>5. Mixed Methods</vt:lpstr>
      <vt:lpstr>Purposes of Mixed Methods Research</vt:lpstr>
      <vt:lpstr>Purposes of Mixed Methods Research</vt:lpstr>
      <vt:lpstr>Example: Research on Positive Deviance</vt:lpstr>
      <vt:lpstr>The origin of Positive Deviance: Stew!</vt:lpstr>
      <vt:lpstr>Research Setting</vt:lpstr>
      <vt:lpstr>Mixed Method Design</vt:lpstr>
      <vt:lpstr>Sampling</vt:lpstr>
      <vt:lpstr>Qualitative Conduct</vt:lpstr>
      <vt:lpstr>Vignettes</vt:lpstr>
      <vt:lpstr>Mixed Method Findings</vt:lpstr>
      <vt:lpstr>Choosing between the different methodological options</vt:lpstr>
      <vt:lpstr>Research Methods in Use in IS Research</vt:lpstr>
      <vt:lpstr>Research Strategy Differences</vt:lpstr>
      <vt:lpstr>The role of literature in choosing a research design</vt:lpstr>
      <vt:lpstr>Knowing this literature already during the planning of your research is essential.</vt:lpstr>
      <vt:lpstr>Examples: Theory and Method Knowledge in IS research</vt:lpstr>
      <vt:lpstr>End of Chapter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Björn Binzer</dc:creator>
  <cp:lastModifiedBy>ufga001</cp:lastModifiedBy>
  <cp:revision>325</cp:revision>
  <dcterms:created xsi:type="dcterms:W3CDTF">2018-09-11T09:15:56Z</dcterms:created>
  <dcterms:modified xsi:type="dcterms:W3CDTF">2022-02-11T15:23:36Z</dcterms:modified>
</cp:coreProperties>
</file>