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2.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68" r:id="rId2"/>
    <p:sldId id="321" r:id="rId3"/>
    <p:sldId id="259" r:id="rId4"/>
    <p:sldId id="320" r:id="rId5"/>
    <p:sldId id="1370" r:id="rId6"/>
    <p:sldId id="1371" r:id="rId7"/>
    <p:sldId id="1372" r:id="rId8"/>
    <p:sldId id="1377" r:id="rId9"/>
    <p:sldId id="1373" r:id="rId10"/>
    <p:sldId id="1374" r:id="rId11"/>
    <p:sldId id="1375" r:id="rId12"/>
    <p:sldId id="1376" r:id="rId13"/>
    <p:sldId id="1378" r:id="rId14"/>
    <p:sldId id="1379" r:id="rId15"/>
    <p:sldId id="1380" r:id="rId16"/>
    <p:sldId id="1385" r:id="rId17"/>
    <p:sldId id="1381" r:id="rId18"/>
    <p:sldId id="1382" r:id="rId19"/>
    <p:sldId id="1383" r:id="rId20"/>
    <p:sldId id="1384" r:id="rId21"/>
    <p:sldId id="1390" r:id="rId22"/>
    <p:sldId id="1386" r:id="rId23"/>
    <p:sldId id="1391" r:id="rId24"/>
    <p:sldId id="1392" r:id="rId25"/>
    <p:sldId id="1393" r:id="rId26"/>
    <p:sldId id="1478" r:id="rId27"/>
    <p:sldId id="1479" r:id="rId28"/>
    <p:sldId id="1387" r:id="rId29"/>
    <p:sldId id="1388" r:id="rId30"/>
    <p:sldId id="1389" r:id="rId31"/>
    <p:sldId id="1436" r:id="rId32"/>
    <p:sldId id="1444" r:id="rId33"/>
    <p:sldId id="1447" r:id="rId34"/>
    <p:sldId id="1454" r:id="rId35"/>
    <p:sldId id="1481" r:id="rId36"/>
    <p:sldId id="1455" r:id="rId37"/>
    <p:sldId id="1482" r:id="rId38"/>
    <p:sldId id="1483" r:id="rId39"/>
    <p:sldId id="1395" r:id="rId40"/>
    <p:sldId id="1504" r:id="rId41"/>
    <p:sldId id="1396" r:id="rId42"/>
    <p:sldId id="1397" r:id="rId43"/>
    <p:sldId id="1398" r:id="rId44"/>
    <p:sldId id="1399" r:id="rId45"/>
    <p:sldId id="1400" r:id="rId46"/>
    <p:sldId id="1401" r:id="rId47"/>
    <p:sldId id="1440" r:id="rId48"/>
    <p:sldId id="1342" r:id="rId49"/>
    <p:sldId id="1460" r:id="rId50"/>
    <p:sldId id="1505" r:id="rId51"/>
    <p:sldId id="1339" r:id="rId52"/>
    <p:sldId id="1340" r:id="rId53"/>
    <p:sldId id="1456" r:id="rId54"/>
    <p:sldId id="1461" r:id="rId55"/>
    <p:sldId id="1462" r:id="rId56"/>
    <p:sldId id="1508" r:id="rId57"/>
    <p:sldId id="1509" r:id="rId58"/>
    <p:sldId id="1510" r:id="rId59"/>
    <p:sldId id="317" r:id="rId60"/>
  </p:sldIdLst>
  <p:sldSz cx="12192000" cy="6858000"/>
  <p:notesSz cx="6858000" cy="9144000"/>
  <p:custDataLst>
    <p:tags r:id="rId62"/>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7" autoAdjust="0"/>
    <p:restoredTop sz="94660"/>
  </p:normalViewPr>
  <p:slideViewPr>
    <p:cSldViewPr snapToGrid="0">
      <p:cViewPr varScale="1">
        <p:scale>
          <a:sx n="70" d="100"/>
          <a:sy n="70" d="100"/>
        </p:scale>
        <p:origin x="37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260227-1DDE-4C8D-891E-F584FCFD9455}" type="datetimeFigureOut">
              <a:rPr lang="de-DE" smtClean="0"/>
              <a:t>11.02.2022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123794-2616-488B-9319-48DF21E8C47B}" type="slidenum">
              <a:rPr lang="de-DE" smtClean="0"/>
              <a:t>‹Nr.›</a:t>
            </a:fld>
            <a:endParaRPr lang="de-DE"/>
          </a:p>
        </p:txBody>
      </p:sp>
    </p:spTree>
    <p:extLst>
      <p:ext uri="{BB962C8B-B14F-4D97-AF65-F5344CB8AC3E}">
        <p14:creationId xmlns:p14="http://schemas.microsoft.com/office/powerpoint/2010/main" val="834833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50B62DF-3C87-4577-AFD4-0215AD948583}" type="slidenum">
              <a:rPr lang="en-US"/>
              <a:pPr>
                <a:defRPr/>
              </a:pPr>
              <a:t>27</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endParaRPr lang="en-US">
              <a:latin typeface="Arial" charset="0"/>
              <a:ea typeface="ＭＳ Ｐゴシック"/>
            </a:endParaRPr>
          </a:p>
        </p:txBody>
      </p:sp>
    </p:spTree>
    <p:extLst>
      <p:ext uri="{BB962C8B-B14F-4D97-AF65-F5344CB8AC3E}">
        <p14:creationId xmlns:p14="http://schemas.microsoft.com/office/powerpoint/2010/main" val="2258899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B9D03AA1-013A-41F3-90FA-BCB928A9D74C}" type="slidenum">
              <a:rPr lang="en-US" smtClean="0"/>
              <a:pPr>
                <a:defRPr/>
              </a:pPr>
              <a:t>58</a:t>
            </a:fld>
            <a:endParaRPr lang="en-US"/>
          </a:p>
        </p:txBody>
      </p:sp>
    </p:spTree>
    <p:extLst>
      <p:ext uri="{BB962C8B-B14F-4D97-AF65-F5344CB8AC3E}">
        <p14:creationId xmlns:p14="http://schemas.microsoft.com/office/powerpoint/2010/main" val="767586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6123794-2616-488B-9319-48DF21E8C47B}" type="slidenum">
              <a:rPr lang="de-DE" smtClean="0"/>
              <a:t>59</a:t>
            </a:fld>
            <a:endParaRPr lang="de-DE"/>
          </a:p>
        </p:txBody>
      </p:sp>
    </p:spTree>
    <p:extLst>
      <p:ext uri="{BB962C8B-B14F-4D97-AF65-F5344CB8AC3E}">
        <p14:creationId xmlns:p14="http://schemas.microsoft.com/office/powerpoint/2010/main" val="3517067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3" name="Rechteck 22">
            <a:extLst>
              <a:ext uri="{FF2B5EF4-FFF2-40B4-BE49-F238E27FC236}">
                <a16:creationId xmlns:a16="http://schemas.microsoft.com/office/drawing/2014/main" id="{C6B592AF-3EF4-4D95-8D2E-32F76C12E8BC}"/>
              </a:ext>
            </a:extLst>
          </p:cNvPr>
          <p:cNvSpPr/>
          <p:nvPr userDrawn="1"/>
        </p:nvSpPr>
        <p:spPr bwMode="auto">
          <a:xfrm>
            <a:off x="169818" y="-1"/>
            <a:ext cx="1260000" cy="6857993"/>
          </a:xfrm>
          <a:prstGeom prst="rect">
            <a:avLst/>
          </a:prstGeom>
          <a:solidFill>
            <a:srgbClr val="002060">
              <a:alpha val="40000"/>
            </a:srgb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2" name="Titel 1">
            <a:extLst>
              <a:ext uri="{FF2B5EF4-FFF2-40B4-BE49-F238E27FC236}">
                <a16:creationId xmlns:a16="http://schemas.microsoft.com/office/drawing/2014/main" id="{FADA3A20-D81A-4C2F-B581-D5FAC6E52E90}"/>
              </a:ext>
            </a:extLst>
          </p:cNvPr>
          <p:cNvSpPr>
            <a:spLocks noGrp="1"/>
          </p:cNvSpPr>
          <p:nvPr>
            <p:ph type="ctrTitle"/>
          </p:nvPr>
        </p:nvSpPr>
        <p:spPr>
          <a:xfrm>
            <a:off x="1861299" y="1940626"/>
            <a:ext cx="9144000" cy="2108860"/>
          </a:xfrm>
          <a:prstGeom prst="rect">
            <a:avLst/>
          </a:prstGeom>
        </p:spPr>
        <p:txBody>
          <a:bodyPr anchor="ctr"/>
          <a:lstStyle>
            <a:lvl1pPr algn="l">
              <a:defRPr sz="6000" b="1"/>
            </a:lvl1pPr>
          </a:lstStyle>
          <a:p>
            <a:r>
              <a:rPr lang="de-DE" dirty="0"/>
              <a:t>Mastertitelformat bearbeiten</a:t>
            </a:r>
          </a:p>
        </p:txBody>
      </p:sp>
      <p:sp>
        <p:nvSpPr>
          <p:cNvPr id="3" name="Untertitel 2">
            <a:extLst>
              <a:ext uri="{FF2B5EF4-FFF2-40B4-BE49-F238E27FC236}">
                <a16:creationId xmlns:a16="http://schemas.microsoft.com/office/drawing/2014/main" id="{CFC700CD-DBB5-4566-B9F1-9DF8CC729FA7}"/>
              </a:ext>
            </a:extLst>
          </p:cNvPr>
          <p:cNvSpPr>
            <a:spLocks noGrp="1"/>
          </p:cNvSpPr>
          <p:nvPr>
            <p:ph type="subTitle" idx="1"/>
          </p:nvPr>
        </p:nvSpPr>
        <p:spPr>
          <a:xfrm>
            <a:off x="1861299" y="5334685"/>
            <a:ext cx="9144000" cy="654197"/>
          </a:xfrm>
        </p:spPr>
        <p:txBody>
          <a:bodyPr anchor="ctr"/>
          <a:lstStyle>
            <a:lvl1pPr marL="0" indent="0" algn="l">
              <a:buNone/>
              <a:defRPr sz="2400" b="1" i="1">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16" name="Datumsplatzhalter 3">
            <a:extLst>
              <a:ext uri="{FF2B5EF4-FFF2-40B4-BE49-F238E27FC236}">
                <a16:creationId xmlns:a16="http://schemas.microsoft.com/office/drawing/2014/main" id="{F12D1871-47A1-4934-88B4-7B4A8231A261}"/>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b="1">
                <a:solidFill>
                  <a:schemeClr val="tx1"/>
                </a:solidFill>
                <a:latin typeface="Arial" panose="020B0604020202020204" pitchFamily="34" charset="0"/>
                <a:cs typeface="Arial" panose="020B0604020202020204" pitchFamily="34" charset="0"/>
              </a:defRPr>
            </a:lvl1pPr>
          </a:lstStyle>
          <a:p>
            <a:endParaRPr lang="de-DE" dirty="0"/>
          </a:p>
        </p:txBody>
      </p:sp>
      <p:sp>
        <p:nvSpPr>
          <p:cNvPr id="17" name="Fußzeilenplatzhalter 4">
            <a:extLst>
              <a:ext uri="{FF2B5EF4-FFF2-40B4-BE49-F238E27FC236}">
                <a16:creationId xmlns:a16="http://schemas.microsoft.com/office/drawing/2014/main" id="{2B6EA2B8-860D-48C2-9063-0184665EE36F}"/>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8" name="Foliennummernplatzhalter 5">
            <a:extLst>
              <a:ext uri="{FF2B5EF4-FFF2-40B4-BE49-F238E27FC236}">
                <a16:creationId xmlns:a16="http://schemas.microsoft.com/office/drawing/2014/main" id="{A72B0A40-B062-4844-9B53-CA9F20F7C92F}"/>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b="0">
                <a:solidFill>
                  <a:schemeClr val="tx1"/>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9" name="Rechteck 18">
            <a:extLst>
              <a:ext uri="{FF2B5EF4-FFF2-40B4-BE49-F238E27FC236}">
                <a16:creationId xmlns:a16="http://schemas.microsoft.com/office/drawing/2014/main" id="{D1B986CD-09A6-4BC9-A1FB-A742803D36E4}"/>
              </a:ext>
            </a:extLst>
          </p:cNvPr>
          <p:cNvSpPr/>
          <p:nvPr userDrawn="1"/>
        </p:nvSpPr>
        <p:spPr bwMode="auto">
          <a:xfrm>
            <a:off x="-1" y="390048"/>
            <a:ext cx="12191999" cy="1235075"/>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20" name="Rechteck 19">
            <a:extLst>
              <a:ext uri="{FF2B5EF4-FFF2-40B4-BE49-F238E27FC236}">
                <a16:creationId xmlns:a16="http://schemas.microsoft.com/office/drawing/2014/main" id="{C48C85F2-4B96-438A-8C5B-D9F316903029}"/>
              </a:ext>
            </a:extLst>
          </p:cNvPr>
          <p:cNvSpPr/>
          <p:nvPr userDrawn="1"/>
        </p:nvSpPr>
        <p:spPr bwMode="auto">
          <a:xfrm>
            <a:off x="169818" y="390046"/>
            <a:ext cx="1260000" cy="1235077"/>
          </a:xfrm>
          <a:prstGeom prst="rect">
            <a:avLst/>
          </a:prstGeom>
          <a:solidFill>
            <a:schemeClr val="tx2">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21" name="Gerader Verbinder 20">
            <a:extLst>
              <a:ext uri="{FF2B5EF4-FFF2-40B4-BE49-F238E27FC236}">
                <a16:creationId xmlns:a16="http://schemas.microsoft.com/office/drawing/2014/main" id="{1F5AC436-4495-4812-8BEC-647984BDB6A1}"/>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7" name="Inhaltsplatzhalter 6">
            <a:extLst>
              <a:ext uri="{FF2B5EF4-FFF2-40B4-BE49-F238E27FC236}">
                <a16:creationId xmlns:a16="http://schemas.microsoft.com/office/drawing/2014/main" id="{5C2B361F-961D-463F-A490-164BE908DCD1}"/>
              </a:ext>
            </a:extLst>
          </p:cNvPr>
          <p:cNvSpPr>
            <a:spLocks noGrp="1"/>
          </p:cNvSpPr>
          <p:nvPr>
            <p:ph sz="quarter" idx="10"/>
          </p:nvPr>
        </p:nvSpPr>
        <p:spPr>
          <a:xfrm>
            <a:off x="3428502" y="4364987"/>
            <a:ext cx="6009594" cy="654197"/>
          </a:xfrm>
        </p:spPr>
        <p:txBody>
          <a:bodyPr vert="horz" lIns="91440" tIns="45720" rIns="91440" bIns="45720" rtlCol="0" anchor="ctr">
            <a:normAutofit/>
          </a:bodyPr>
          <a:lstStyle>
            <a:lvl1pPr algn="ctr">
              <a:defRPr lang="de-DE" sz="3200" b="1" dirty="0" smtClean="0"/>
            </a:lvl1pPr>
          </a:lstStyle>
          <a:p>
            <a:pPr marL="0" lvl="0" indent="0">
              <a:buNone/>
            </a:pPr>
            <a:r>
              <a:rPr lang="de-DE" dirty="0"/>
              <a:t>Mastertextformat bearbeiten</a:t>
            </a:r>
          </a:p>
        </p:txBody>
      </p:sp>
    </p:spTree>
    <p:extLst>
      <p:ext uri="{BB962C8B-B14F-4D97-AF65-F5344CB8AC3E}">
        <p14:creationId xmlns:p14="http://schemas.microsoft.com/office/powerpoint/2010/main" val="1592719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F9FC2E7-02BB-4E27-AF35-A68F40DC7A2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2" name="Rechteck 11">
            <a:extLst>
              <a:ext uri="{FF2B5EF4-FFF2-40B4-BE49-F238E27FC236}">
                <a16:creationId xmlns:a16="http://schemas.microsoft.com/office/drawing/2014/main" id="{5B49B422-F709-4988-A074-2C5590B6E780}"/>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7" name="Inhaltsplatzhalter 3">
            <a:extLst>
              <a:ext uri="{FF2B5EF4-FFF2-40B4-BE49-F238E27FC236}">
                <a16:creationId xmlns:a16="http://schemas.microsoft.com/office/drawing/2014/main" id="{F950414B-8306-43D4-9A9A-C9CAE4072D84}"/>
              </a:ext>
            </a:extLst>
          </p:cNvPr>
          <p:cNvSpPr>
            <a:spLocks noGrp="1"/>
          </p:cNvSpPr>
          <p:nvPr>
            <p:ph sz="quarter" idx="11"/>
          </p:nvPr>
        </p:nvSpPr>
        <p:spPr>
          <a:xfrm>
            <a:off x="627017" y="1998616"/>
            <a:ext cx="113236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cxnSp>
        <p:nvCxnSpPr>
          <p:cNvPr id="15" name="Gerader Verbinder 14">
            <a:extLst>
              <a:ext uri="{FF2B5EF4-FFF2-40B4-BE49-F238E27FC236}">
                <a16:creationId xmlns:a16="http://schemas.microsoft.com/office/drawing/2014/main" id="{E1AB3F79-B538-40E1-B0D6-537295416E35}"/>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1" name="Titel 11">
            <a:extLst>
              <a:ext uri="{FF2B5EF4-FFF2-40B4-BE49-F238E27FC236}">
                <a16:creationId xmlns:a16="http://schemas.microsoft.com/office/drawing/2014/main" id="{884B122A-D463-49D8-B467-E8B9A9FE66D9}"/>
              </a:ext>
            </a:extLst>
          </p:cNvPr>
          <p:cNvSpPr>
            <a:spLocks noGrp="1"/>
          </p:cNvSpPr>
          <p:nvPr>
            <p:ph type="title"/>
          </p:nvPr>
        </p:nvSpPr>
        <p:spPr>
          <a:xfrm>
            <a:off x="1599636" y="365123"/>
            <a:ext cx="10592363" cy="868407"/>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1" name="Datumsplatzhalter 3">
            <a:extLst>
              <a:ext uri="{FF2B5EF4-FFF2-40B4-BE49-F238E27FC236}">
                <a16:creationId xmlns:a16="http://schemas.microsoft.com/office/drawing/2014/main" id="{3FCD4C5A-37F2-4837-9510-092FFE04D0A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2" name="Fußzeilenplatzhalter 4">
            <a:extLst>
              <a:ext uri="{FF2B5EF4-FFF2-40B4-BE49-F238E27FC236}">
                <a16:creationId xmlns:a16="http://schemas.microsoft.com/office/drawing/2014/main" id="{DF6A4948-5F29-45C7-8622-B83C953FE871}"/>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3" name="Foliennummernplatzhalter 5">
            <a:extLst>
              <a:ext uri="{FF2B5EF4-FFF2-40B4-BE49-F238E27FC236}">
                <a16:creationId xmlns:a16="http://schemas.microsoft.com/office/drawing/2014/main" id="{8B6C9457-1637-463B-A5C2-27097177FB37}"/>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3" name="Inhaltsplatzhalter 2">
            <a:extLst>
              <a:ext uri="{FF2B5EF4-FFF2-40B4-BE49-F238E27FC236}">
                <a16:creationId xmlns:a16="http://schemas.microsoft.com/office/drawing/2014/main" id="{B858B6B7-D1BE-42AC-BC76-21D1A5EA4E2D}"/>
              </a:ext>
            </a:extLst>
          </p:cNvPr>
          <p:cNvSpPr>
            <a:spLocks noGrp="1"/>
          </p:cNvSpPr>
          <p:nvPr>
            <p:ph sz="quarter" idx="12" hasCustomPrompt="1"/>
          </p:nvPr>
        </p:nvSpPr>
        <p:spPr>
          <a:xfrm>
            <a:off x="1599636" y="1136478"/>
            <a:ext cx="10592364" cy="470544"/>
          </a:xfrm>
        </p:spPr>
        <p:txBody>
          <a:bodyPr anchor="ctr">
            <a:noAutofit/>
          </a:bodyPr>
          <a:lstStyle>
            <a:lvl1pPr marL="0" indent="0">
              <a:spcBef>
                <a:spcPts val="0"/>
              </a:spcBef>
              <a:buNone/>
              <a:defRPr sz="2600"/>
            </a:lvl1pPr>
            <a:lvl3pPr marL="914400" indent="0">
              <a:buNone/>
              <a:defRPr/>
            </a:lvl3pPr>
            <a:lvl4pPr marL="1371600" indent="0">
              <a:buNone/>
              <a:defRPr/>
            </a:lvl4pPr>
            <a:lvl5pPr marL="1828800" indent="0">
              <a:buNone/>
              <a:defRPr/>
            </a:lvl5pPr>
          </a:lstStyle>
          <a:p>
            <a:pPr lvl="0"/>
            <a:r>
              <a:rPr lang="de-DE" sz="2800" b="0" dirty="0"/>
              <a:t>Untertitel</a:t>
            </a:r>
            <a:endParaRPr lang="de-DE" dirty="0"/>
          </a:p>
        </p:txBody>
      </p:sp>
      <p:sp>
        <p:nvSpPr>
          <p:cNvPr id="14" name="Fußzeilenplatzhalter 2">
            <a:extLst>
              <a:ext uri="{FF2B5EF4-FFF2-40B4-BE49-F238E27FC236}">
                <a16:creationId xmlns:a16="http://schemas.microsoft.com/office/drawing/2014/main" id="{7F7C0D5E-3FE0-4B13-A0EF-CDA239423972}"/>
              </a:ext>
            </a:extLst>
          </p:cNvPr>
          <p:cNvSpPr txBox="1">
            <a:spLocks/>
          </p:cNvSpPr>
          <p:nvPr userDrawn="1"/>
        </p:nvSpPr>
        <p:spPr>
          <a:xfrm>
            <a:off x="2288400" y="6645273"/>
            <a:ext cx="7920000" cy="228601"/>
          </a:xfrm>
          <a:prstGeom prst="rect">
            <a:avLst/>
          </a:prstGeom>
        </p:spPr>
        <p:txBody>
          <a:bodyPr vert="horz" lIns="91440" tIns="45720" rIns="91440" bIns="45720" rtlCol="0" anchor="ctr"/>
          <a:lstStyle>
            <a:defPPr>
              <a:defRPr lang="de-DE"/>
            </a:defPPr>
            <a:lvl1pPr marL="0" algn="ctr" defTabSz="914400" rtl="0" eaLnBrk="1" latinLnBrk="0" hangingPunct="1">
              <a:defRPr sz="1050" b="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p>
        </p:txBody>
      </p:sp>
    </p:spTree>
    <p:extLst>
      <p:ext uri="{BB962C8B-B14F-4D97-AF65-F5344CB8AC3E}">
        <p14:creationId xmlns:p14="http://schemas.microsoft.com/office/powerpoint/2010/main" val="1782889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 und Inhalt_LANGE_ÜBERSCHRIF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F9FC2E7-02BB-4E27-AF35-A68F40DC7A2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2" name="Rechteck 11">
            <a:extLst>
              <a:ext uri="{FF2B5EF4-FFF2-40B4-BE49-F238E27FC236}">
                <a16:creationId xmlns:a16="http://schemas.microsoft.com/office/drawing/2014/main" id="{5B49B422-F709-4988-A074-2C5590B6E780}"/>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5" name="Gerader Verbinder 14">
            <a:extLst>
              <a:ext uri="{FF2B5EF4-FFF2-40B4-BE49-F238E27FC236}">
                <a16:creationId xmlns:a16="http://schemas.microsoft.com/office/drawing/2014/main" id="{E1AB3F79-B538-40E1-B0D6-537295416E35}"/>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1" name="Titel 11">
            <a:extLst>
              <a:ext uri="{FF2B5EF4-FFF2-40B4-BE49-F238E27FC236}">
                <a16:creationId xmlns:a16="http://schemas.microsoft.com/office/drawing/2014/main" id="{884B122A-D463-49D8-B467-E8B9A9FE66D9}"/>
              </a:ext>
            </a:extLst>
          </p:cNvPr>
          <p:cNvSpPr>
            <a:spLocks noGrp="1"/>
          </p:cNvSpPr>
          <p:nvPr>
            <p:ph type="title"/>
          </p:nvPr>
        </p:nvSpPr>
        <p:spPr>
          <a:xfrm>
            <a:off x="1599636" y="365123"/>
            <a:ext cx="10592363" cy="1259995"/>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1" name="Datumsplatzhalter 3">
            <a:extLst>
              <a:ext uri="{FF2B5EF4-FFF2-40B4-BE49-F238E27FC236}">
                <a16:creationId xmlns:a16="http://schemas.microsoft.com/office/drawing/2014/main" id="{3FCD4C5A-37F2-4837-9510-092FFE04D0A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2" name="Fußzeilenplatzhalter 4">
            <a:extLst>
              <a:ext uri="{FF2B5EF4-FFF2-40B4-BE49-F238E27FC236}">
                <a16:creationId xmlns:a16="http://schemas.microsoft.com/office/drawing/2014/main" id="{DF6A4948-5F29-45C7-8622-B83C953FE871}"/>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3" name="Foliennummernplatzhalter 5">
            <a:extLst>
              <a:ext uri="{FF2B5EF4-FFF2-40B4-BE49-F238E27FC236}">
                <a16:creationId xmlns:a16="http://schemas.microsoft.com/office/drawing/2014/main" id="{8B6C9457-1637-463B-A5C2-27097177FB37}"/>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3" name="Inhaltsplatzhalter 3">
            <a:extLst>
              <a:ext uri="{FF2B5EF4-FFF2-40B4-BE49-F238E27FC236}">
                <a16:creationId xmlns:a16="http://schemas.microsoft.com/office/drawing/2014/main" id="{595DE736-2157-4E56-BE1A-5B6B761A19B1}"/>
              </a:ext>
            </a:extLst>
          </p:cNvPr>
          <p:cNvSpPr>
            <a:spLocks noGrp="1"/>
          </p:cNvSpPr>
          <p:nvPr>
            <p:ph sz="quarter" idx="11"/>
          </p:nvPr>
        </p:nvSpPr>
        <p:spPr>
          <a:xfrm>
            <a:off x="627017" y="1998616"/>
            <a:ext cx="113236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96177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17EA3A-9042-49B8-82DF-4E00A7A54B4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0E25F51-C8BD-4CA3-A659-387679CDEA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10" name="Rechteck 9">
            <a:extLst>
              <a:ext uri="{FF2B5EF4-FFF2-40B4-BE49-F238E27FC236}">
                <a16:creationId xmlns:a16="http://schemas.microsoft.com/office/drawing/2014/main" id="{886F99D6-36C5-4DA5-A36D-783A7FD8FCB5}"/>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1" name="Rechteck 10">
            <a:extLst>
              <a:ext uri="{FF2B5EF4-FFF2-40B4-BE49-F238E27FC236}">
                <a16:creationId xmlns:a16="http://schemas.microsoft.com/office/drawing/2014/main" id="{96E01C9C-934B-4A19-B7D1-D8ABF62FBA36}"/>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2" name="Gerader Verbinder 11">
            <a:extLst>
              <a:ext uri="{FF2B5EF4-FFF2-40B4-BE49-F238E27FC236}">
                <a16:creationId xmlns:a16="http://schemas.microsoft.com/office/drawing/2014/main" id="{D1F9ACAE-0D93-45B1-B2B9-3E99BF4B2E1D}"/>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9" name="Datumsplatzhalter 3">
            <a:extLst>
              <a:ext uri="{FF2B5EF4-FFF2-40B4-BE49-F238E27FC236}">
                <a16:creationId xmlns:a16="http://schemas.microsoft.com/office/drawing/2014/main" id="{D7EC9E8B-03C3-4E6B-A134-B0C44E8BAF0A}"/>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0" name="Fußzeilenplatzhalter 4">
            <a:extLst>
              <a:ext uri="{FF2B5EF4-FFF2-40B4-BE49-F238E27FC236}">
                <a16:creationId xmlns:a16="http://schemas.microsoft.com/office/drawing/2014/main" id="{A50760C6-BC5B-4BC4-9A18-7EC9626D6753}"/>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1" name="Foliennummernplatzhalter 5">
            <a:extLst>
              <a:ext uri="{FF2B5EF4-FFF2-40B4-BE49-F238E27FC236}">
                <a16:creationId xmlns:a16="http://schemas.microsoft.com/office/drawing/2014/main" id="{27C91F0B-B5D2-4273-B386-08C1364AAFA0}"/>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Tree>
    <p:extLst>
      <p:ext uri="{BB962C8B-B14F-4D97-AF65-F5344CB8AC3E}">
        <p14:creationId xmlns:p14="http://schemas.microsoft.com/office/powerpoint/2010/main" val="3407669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14" name="Datumsplatzhalter 3">
            <a:extLst>
              <a:ext uri="{FF2B5EF4-FFF2-40B4-BE49-F238E27FC236}">
                <a16:creationId xmlns:a16="http://schemas.microsoft.com/office/drawing/2014/main" id="{CB505240-77B1-4ADB-A53F-733665745A18}"/>
              </a:ext>
            </a:extLst>
          </p:cNvPr>
          <p:cNvSpPr>
            <a:spLocks noGrp="1"/>
          </p:cNvSpPr>
          <p:nvPr>
            <p:ph type="dt" sz="half" idx="10"/>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15" name="Fußzeilenplatzhalter 4">
            <a:extLst>
              <a:ext uri="{FF2B5EF4-FFF2-40B4-BE49-F238E27FC236}">
                <a16:creationId xmlns:a16="http://schemas.microsoft.com/office/drawing/2014/main" id="{CED05FFF-CF6A-4C9A-84DD-6549C926D5BC}"/>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6" name="Foliennummernplatzhalter 5">
            <a:extLst>
              <a:ext uri="{FF2B5EF4-FFF2-40B4-BE49-F238E27FC236}">
                <a16:creationId xmlns:a16="http://schemas.microsoft.com/office/drawing/2014/main" id="{139F2102-2701-4E63-96CD-D13111477BEB}"/>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8" name="Rechteck 17">
            <a:extLst>
              <a:ext uri="{FF2B5EF4-FFF2-40B4-BE49-F238E27FC236}">
                <a16:creationId xmlns:a16="http://schemas.microsoft.com/office/drawing/2014/main" id="{5F2EEA37-5636-4573-B2C0-B2143DB82629}"/>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9" name="Rechteck 18">
            <a:extLst>
              <a:ext uri="{FF2B5EF4-FFF2-40B4-BE49-F238E27FC236}">
                <a16:creationId xmlns:a16="http://schemas.microsoft.com/office/drawing/2014/main" id="{C1EE66F2-73A1-4447-B7CE-4C12A4397504}"/>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20" name="Gerader Verbinder 19">
            <a:extLst>
              <a:ext uri="{FF2B5EF4-FFF2-40B4-BE49-F238E27FC236}">
                <a16:creationId xmlns:a16="http://schemas.microsoft.com/office/drawing/2014/main" id="{A30D90D3-1EEF-4247-8321-3181A0508C6C}"/>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21" name="Titel 11">
            <a:extLst>
              <a:ext uri="{FF2B5EF4-FFF2-40B4-BE49-F238E27FC236}">
                <a16:creationId xmlns:a16="http://schemas.microsoft.com/office/drawing/2014/main" id="{756EAD64-B14B-49E2-A47F-877D6EE95348}"/>
              </a:ext>
            </a:extLst>
          </p:cNvPr>
          <p:cNvSpPr>
            <a:spLocks noGrp="1"/>
          </p:cNvSpPr>
          <p:nvPr>
            <p:ph type="title"/>
          </p:nvPr>
        </p:nvSpPr>
        <p:spPr>
          <a:xfrm>
            <a:off x="1599636" y="365123"/>
            <a:ext cx="10592363" cy="868407"/>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2" name="Inhaltsplatzhalter 2">
            <a:extLst>
              <a:ext uri="{FF2B5EF4-FFF2-40B4-BE49-F238E27FC236}">
                <a16:creationId xmlns:a16="http://schemas.microsoft.com/office/drawing/2014/main" id="{C25C3B0F-60C6-4ABC-8223-6928A723C43A}"/>
              </a:ext>
            </a:extLst>
          </p:cNvPr>
          <p:cNvSpPr>
            <a:spLocks noGrp="1"/>
          </p:cNvSpPr>
          <p:nvPr>
            <p:ph sz="quarter" idx="12" hasCustomPrompt="1"/>
          </p:nvPr>
        </p:nvSpPr>
        <p:spPr>
          <a:xfrm>
            <a:off x="1599636" y="1136478"/>
            <a:ext cx="10592364" cy="470544"/>
          </a:xfrm>
        </p:spPr>
        <p:txBody>
          <a:bodyPr anchor="ctr">
            <a:noAutofit/>
          </a:bodyPr>
          <a:lstStyle>
            <a:lvl1pPr marL="0" indent="0">
              <a:spcBef>
                <a:spcPts val="0"/>
              </a:spcBef>
              <a:buNone/>
              <a:defRPr sz="2600"/>
            </a:lvl1pPr>
            <a:lvl3pPr marL="914400" indent="0">
              <a:buNone/>
              <a:defRPr/>
            </a:lvl3pPr>
            <a:lvl4pPr marL="1371600" indent="0">
              <a:buNone/>
              <a:defRPr/>
            </a:lvl4pPr>
            <a:lvl5pPr marL="1828800" indent="0">
              <a:buNone/>
              <a:defRPr/>
            </a:lvl5pPr>
          </a:lstStyle>
          <a:p>
            <a:pPr lvl="0"/>
            <a:r>
              <a:rPr lang="de-DE" sz="2800" b="0" dirty="0"/>
              <a:t>Untertitel</a:t>
            </a:r>
            <a:endParaRPr lang="de-DE" dirty="0"/>
          </a:p>
        </p:txBody>
      </p:sp>
      <p:sp>
        <p:nvSpPr>
          <p:cNvPr id="23" name="Inhaltsplatzhalter 3">
            <a:extLst>
              <a:ext uri="{FF2B5EF4-FFF2-40B4-BE49-F238E27FC236}">
                <a16:creationId xmlns:a16="http://schemas.microsoft.com/office/drawing/2014/main" id="{11175EE3-F352-4DD9-93BC-7F7186F934C9}"/>
              </a:ext>
            </a:extLst>
          </p:cNvPr>
          <p:cNvSpPr>
            <a:spLocks noGrp="1"/>
          </p:cNvSpPr>
          <p:nvPr>
            <p:ph sz="quarter" idx="11"/>
          </p:nvPr>
        </p:nvSpPr>
        <p:spPr>
          <a:xfrm>
            <a:off x="627017" y="1998616"/>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4" name="Inhaltsplatzhalter 3">
            <a:extLst>
              <a:ext uri="{FF2B5EF4-FFF2-40B4-BE49-F238E27FC236}">
                <a16:creationId xmlns:a16="http://schemas.microsoft.com/office/drawing/2014/main" id="{28DBA9B8-E06B-42C8-9F02-C5772E9387AD}"/>
              </a:ext>
            </a:extLst>
          </p:cNvPr>
          <p:cNvSpPr>
            <a:spLocks noGrp="1"/>
          </p:cNvSpPr>
          <p:nvPr>
            <p:ph sz="quarter" idx="13"/>
          </p:nvPr>
        </p:nvSpPr>
        <p:spPr>
          <a:xfrm>
            <a:off x="6481716" y="1998615"/>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06426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Zwei Inhalte_LANGE_ÜBERSCHRIFTEN">
    <p:spTree>
      <p:nvGrpSpPr>
        <p:cNvPr id="1" name=""/>
        <p:cNvGrpSpPr/>
        <p:nvPr/>
      </p:nvGrpSpPr>
      <p:grpSpPr>
        <a:xfrm>
          <a:off x="0" y="0"/>
          <a:ext cx="0" cy="0"/>
          <a:chOff x="0" y="0"/>
          <a:chExt cx="0" cy="0"/>
        </a:xfrm>
      </p:grpSpPr>
      <p:sp>
        <p:nvSpPr>
          <p:cNvPr id="14" name="Datumsplatzhalter 3">
            <a:extLst>
              <a:ext uri="{FF2B5EF4-FFF2-40B4-BE49-F238E27FC236}">
                <a16:creationId xmlns:a16="http://schemas.microsoft.com/office/drawing/2014/main" id="{CB505240-77B1-4ADB-A53F-733665745A18}"/>
              </a:ext>
            </a:extLst>
          </p:cNvPr>
          <p:cNvSpPr>
            <a:spLocks noGrp="1"/>
          </p:cNvSpPr>
          <p:nvPr>
            <p:ph type="dt" sz="half" idx="10"/>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15" name="Fußzeilenplatzhalter 4">
            <a:extLst>
              <a:ext uri="{FF2B5EF4-FFF2-40B4-BE49-F238E27FC236}">
                <a16:creationId xmlns:a16="http://schemas.microsoft.com/office/drawing/2014/main" id="{CED05FFF-CF6A-4C9A-84DD-6549C926D5BC}"/>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6" name="Foliennummernplatzhalter 5">
            <a:extLst>
              <a:ext uri="{FF2B5EF4-FFF2-40B4-BE49-F238E27FC236}">
                <a16:creationId xmlns:a16="http://schemas.microsoft.com/office/drawing/2014/main" id="{139F2102-2701-4E63-96CD-D13111477BEB}"/>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23" name="Inhaltsplatzhalter 3">
            <a:extLst>
              <a:ext uri="{FF2B5EF4-FFF2-40B4-BE49-F238E27FC236}">
                <a16:creationId xmlns:a16="http://schemas.microsoft.com/office/drawing/2014/main" id="{11175EE3-F352-4DD9-93BC-7F7186F934C9}"/>
              </a:ext>
            </a:extLst>
          </p:cNvPr>
          <p:cNvSpPr>
            <a:spLocks noGrp="1"/>
          </p:cNvSpPr>
          <p:nvPr>
            <p:ph sz="quarter" idx="11"/>
          </p:nvPr>
        </p:nvSpPr>
        <p:spPr>
          <a:xfrm>
            <a:off x="627017" y="1998616"/>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4" name="Inhaltsplatzhalter 3">
            <a:extLst>
              <a:ext uri="{FF2B5EF4-FFF2-40B4-BE49-F238E27FC236}">
                <a16:creationId xmlns:a16="http://schemas.microsoft.com/office/drawing/2014/main" id="{28DBA9B8-E06B-42C8-9F02-C5772E9387AD}"/>
              </a:ext>
            </a:extLst>
          </p:cNvPr>
          <p:cNvSpPr>
            <a:spLocks noGrp="1"/>
          </p:cNvSpPr>
          <p:nvPr>
            <p:ph sz="quarter" idx="13"/>
          </p:nvPr>
        </p:nvSpPr>
        <p:spPr>
          <a:xfrm>
            <a:off x="6481716" y="1998615"/>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Rechteck 11">
            <a:extLst>
              <a:ext uri="{FF2B5EF4-FFF2-40B4-BE49-F238E27FC236}">
                <a16:creationId xmlns:a16="http://schemas.microsoft.com/office/drawing/2014/main" id="{84DB64FC-D5CB-4A58-A675-8558426B7E9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3" name="Rechteck 12">
            <a:extLst>
              <a:ext uri="{FF2B5EF4-FFF2-40B4-BE49-F238E27FC236}">
                <a16:creationId xmlns:a16="http://schemas.microsoft.com/office/drawing/2014/main" id="{0F4A2042-0AFD-4301-A0E1-667128A81784}"/>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7" name="Gerader Verbinder 16">
            <a:extLst>
              <a:ext uri="{FF2B5EF4-FFF2-40B4-BE49-F238E27FC236}">
                <a16:creationId xmlns:a16="http://schemas.microsoft.com/office/drawing/2014/main" id="{A5FBDC0F-F2D8-4B37-A4E8-42EB43AACFED}"/>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25" name="Titel 11">
            <a:extLst>
              <a:ext uri="{FF2B5EF4-FFF2-40B4-BE49-F238E27FC236}">
                <a16:creationId xmlns:a16="http://schemas.microsoft.com/office/drawing/2014/main" id="{A7E6E160-4234-489A-9116-E7840AF663E7}"/>
              </a:ext>
            </a:extLst>
          </p:cNvPr>
          <p:cNvSpPr>
            <a:spLocks noGrp="1"/>
          </p:cNvSpPr>
          <p:nvPr>
            <p:ph type="title"/>
          </p:nvPr>
        </p:nvSpPr>
        <p:spPr>
          <a:xfrm>
            <a:off x="1599636" y="365123"/>
            <a:ext cx="10592363" cy="1259995"/>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Tree>
    <p:extLst>
      <p:ext uri="{BB962C8B-B14F-4D97-AF65-F5344CB8AC3E}">
        <p14:creationId xmlns:p14="http://schemas.microsoft.com/office/powerpoint/2010/main" val="1306324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_Leerseite_unsichtbare_Headline">
    <p:spTree>
      <p:nvGrpSpPr>
        <p:cNvPr id="1" name=""/>
        <p:cNvGrpSpPr/>
        <p:nvPr/>
      </p:nvGrpSpPr>
      <p:grpSpPr>
        <a:xfrm>
          <a:off x="0" y="0"/>
          <a:ext cx="0" cy="0"/>
          <a:chOff x="0" y="0"/>
          <a:chExt cx="0" cy="0"/>
        </a:xfrm>
      </p:grpSpPr>
      <p:sp>
        <p:nvSpPr>
          <p:cNvPr id="7" name="Titel 1" hidden="1">
            <a:extLst>
              <a:ext uri="{FF2B5EF4-FFF2-40B4-BE49-F238E27FC236}">
                <a16:creationId xmlns:a16="http://schemas.microsoft.com/office/drawing/2014/main" id="{CBFE5B7B-3B95-C043-BB34-2A277601CB10}"/>
              </a:ext>
            </a:extLst>
          </p:cNvPr>
          <p:cNvSpPr>
            <a:spLocks noGrp="1"/>
          </p:cNvSpPr>
          <p:nvPr>
            <p:ph type="title" hasCustomPrompt="1"/>
          </p:nvPr>
        </p:nvSpPr>
        <p:spPr>
          <a:xfrm>
            <a:off x="286358" y="1604797"/>
            <a:ext cx="11378260" cy="671843"/>
          </a:xfrm>
          <a:prstGeom prst="rect">
            <a:avLst/>
          </a:prstGeom>
        </p:spPr>
        <p:txBody>
          <a:bodyPr/>
          <a:lstStyle>
            <a:lvl1pPr algn="l">
              <a:defRPr sz="3467" b="1" i="0">
                <a:solidFill>
                  <a:schemeClr val="tx1"/>
                </a:solidFill>
                <a:latin typeface="TheSans UHH" panose="020B0502050302020203" pitchFamily="34" charset="77"/>
                <a:cs typeface="TheSans UHH" panose="020B0502050302020203" pitchFamily="34" charset="77"/>
              </a:defRPr>
            </a:lvl1pPr>
          </a:lstStyle>
          <a:p>
            <a:r>
              <a:rPr lang="de-DE" dirty="0"/>
              <a:t>Hier steht die Folien-Überschrift</a:t>
            </a:r>
          </a:p>
        </p:txBody>
      </p:sp>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 name="Datumsplatzhalter 1">
            <a:extLst>
              <a:ext uri="{FF2B5EF4-FFF2-40B4-BE49-F238E27FC236}">
                <a16:creationId xmlns:a16="http://schemas.microsoft.com/office/drawing/2014/main" id="{42BD08BA-13EA-E54B-84CB-D68FE554512F}"/>
              </a:ext>
            </a:extLst>
          </p:cNvPr>
          <p:cNvSpPr>
            <a:spLocks noGrp="1"/>
          </p:cNvSpPr>
          <p:nvPr>
            <p:ph type="dt" sz="half" idx="10"/>
          </p:nvPr>
        </p:nvSpPr>
        <p:spPr/>
        <p:txBody>
          <a:bodyPr/>
          <a:lstStyle/>
          <a:p>
            <a:fld id="{A63E5940-034A-194C-AEC2-CFB86198616E}" type="datetime1">
              <a:rPr lang="de-DE" smtClean="0"/>
              <a:pPr/>
              <a:t>11.02.2022</a:t>
            </a:fld>
            <a:endParaRPr lang="de-DE"/>
          </a:p>
        </p:txBody>
      </p:sp>
      <p:sp>
        <p:nvSpPr>
          <p:cNvPr id="4" name="Foliennummernplatzhalter 3">
            <a:extLst>
              <a:ext uri="{FF2B5EF4-FFF2-40B4-BE49-F238E27FC236}">
                <a16:creationId xmlns:a16="http://schemas.microsoft.com/office/drawing/2014/main" id="{406C2600-20BB-F048-B90E-34135BB72B26}"/>
              </a:ext>
            </a:extLst>
          </p:cNvPr>
          <p:cNvSpPr>
            <a:spLocks noGrp="1"/>
          </p:cNvSpPr>
          <p:nvPr>
            <p:ph type="sldNum" sz="quarter" idx="12"/>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1505392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1806AE9A-130B-41A6-883E-8C21CD1414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itelplatzhalter 3">
            <a:extLst>
              <a:ext uri="{FF2B5EF4-FFF2-40B4-BE49-F238E27FC236}">
                <a16:creationId xmlns:a16="http://schemas.microsoft.com/office/drawing/2014/main" id="{AD65C27A-9C7E-4AB3-80B1-E1207F8FD9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a:t>
            </a:r>
            <a:br>
              <a:rPr lang="de-DE" dirty="0"/>
            </a:br>
            <a:r>
              <a:rPr lang="de-DE" sz="2600" b="0" dirty="0"/>
              <a:t>Untertitel</a:t>
            </a:r>
            <a:endParaRPr lang="de-DE" dirty="0"/>
          </a:p>
        </p:txBody>
      </p:sp>
      <p:sp>
        <p:nvSpPr>
          <p:cNvPr id="10" name="Datumsplatzhalter 3">
            <a:extLst>
              <a:ext uri="{FF2B5EF4-FFF2-40B4-BE49-F238E27FC236}">
                <a16:creationId xmlns:a16="http://schemas.microsoft.com/office/drawing/2014/main" id="{041416A4-E098-490E-ACDB-0686141C003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fld id="{8CB6BCFD-A092-491B-B2F6-89B0E186717E}" type="datetime1">
              <a:rPr lang="de-DE" smtClean="0"/>
              <a:t>11.02.2022</a:t>
            </a:fld>
            <a:endParaRPr lang="de-DE" dirty="0"/>
          </a:p>
        </p:txBody>
      </p:sp>
      <p:sp>
        <p:nvSpPr>
          <p:cNvPr id="11" name="Fußzeilenplatzhalter 4">
            <a:extLst>
              <a:ext uri="{FF2B5EF4-FFF2-40B4-BE49-F238E27FC236}">
                <a16:creationId xmlns:a16="http://schemas.microsoft.com/office/drawing/2014/main" id="{A6959BF8-83D7-45C3-8C57-AD6C886C78D7}"/>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2" name="Foliennummernplatzhalter 5">
            <a:extLst>
              <a:ext uri="{FF2B5EF4-FFF2-40B4-BE49-F238E27FC236}">
                <a16:creationId xmlns:a16="http://schemas.microsoft.com/office/drawing/2014/main" id="{4FC08021-0A47-4643-A198-070D26E3F77F}"/>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Tree>
    <p:extLst>
      <p:ext uri="{BB962C8B-B14F-4D97-AF65-F5344CB8AC3E}">
        <p14:creationId xmlns:p14="http://schemas.microsoft.com/office/powerpoint/2010/main" val="1374033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1" r:id="rId4"/>
    <p:sldLayoutId id="2147483652" r:id="rId5"/>
    <p:sldLayoutId id="2147483659" r:id="rId6"/>
    <p:sldLayoutId id="2147483665" r:id="rId7"/>
  </p:sldLayoutIdLst>
  <p:hf hdr="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link.springer.com/book/10.1007/978-3-030-85436-2" TargetMode="External"/><Relationship Id="rId2" Type="http://schemas.openxmlformats.org/officeDocument/2006/relationships/hyperlink" Target="https://link.springer.com/book/10.1007/978-3-642-30048-6" TargetMode="External"/><Relationship Id="rId1" Type="http://schemas.openxmlformats.org/officeDocument/2006/relationships/slideLayout" Target="../slideLayouts/slideLayout4.xml"/><Relationship Id="rId4" Type="http://schemas.openxmlformats.org/officeDocument/2006/relationships/hyperlink" Target="https://www.amazon.com/-/de/dp/3030854353/"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2.png"/><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0.xml"/><Relationship Id="rId7" Type="http://schemas.openxmlformats.org/officeDocument/2006/relationships/image" Target="../media/image3.png"/><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tags" Target="../tags/tag16.xml"/><Relationship Id="rId7" Type="http://schemas.openxmlformats.org/officeDocument/2006/relationships/image" Target="../media/image5.png"/><Relationship Id="rId2" Type="http://schemas.openxmlformats.org/officeDocument/2006/relationships/tags" Target="../tags/tag15.xml"/><Relationship Id="rId1" Type="http://schemas.openxmlformats.org/officeDocument/2006/relationships/vmlDrawing" Target="../drawings/vmlDrawing8.v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vmlDrawing" Target="../drawings/vmlDrawing9.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vmlDrawing" Target="../drawings/vmlDrawing11.v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vmlDrawing" Target="../drawings/vmlDrawing12.vml"/><Relationship Id="rId6" Type="http://schemas.openxmlformats.org/officeDocument/2006/relationships/image" Target="../media/image1.emf"/><Relationship Id="rId5" Type="http://schemas.openxmlformats.org/officeDocument/2006/relationships/oleObject" Target="../embeddings/oleObject12.bin"/><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vmlDrawing" Target="../drawings/vmlDrawing14.v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image" Target="../media/image6.png"/><Relationship Id="rId2" Type="http://schemas.openxmlformats.org/officeDocument/2006/relationships/tags" Target="../tags/tag29.xml"/><Relationship Id="rId1" Type="http://schemas.openxmlformats.org/officeDocument/2006/relationships/vmlDrawing" Target="../drawings/vmlDrawing15.v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vmlDrawing" Target="../drawings/vmlDrawing16.vml"/><Relationship Id="rId6" Type="http://schemas.openxmlformats.org/officeDocument/2006/relationships/image" Target="../media/image1.emf"/><Relationship Id="rId5" Type="http://schemas.openxmlformats.org/officeDocument/2006/relationships/oleObject" Target="../embeddings/oleObject16.bin"/><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image" Target="../media/image7.jpeg"/><Relationship Id="rId2" Type="http://schemas.openxmlformats.org/officeDocument/2006/relationships/tags" Target="../tags/tag33.xml"/><Relationship Id="rId1" Type="http://schemas.openxmlformats.org/officeDocument/2006/relationships/vmlDrawing" Target="../drawings/vmlDrawing17.vml"/><Relationship Id="rId6" Type="http://schemas.openxmlformats.org/officeDocument/2006/relationships/image" Target="../media/image1.emf"/><Relationship Id="rId5" Type="http://schemas.openxmlformats.org/officeDocument/2006/relationships/oleObject" Target="../embeddings/oleObject17.bin"/><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image" Target="../media/image8.png"/><Relationship Id="rId2" Type="http://schemas.openxmlformats.org/officeDocument/2006/relationships/tags" Target="../tags/tag35.xml"/><Relationship Id="rId1" Type="http://schemas.openxmlformats.org/officeDocument/2006/relationships/vmlDrawing" Target="../drawings/vmlDrawing18.vml"/><Relationship Id="rId6" Type="http://schemas.openxmlformats.org/officeDocument/2006/relationships/image" Target="../media/image1.emf"/><Relationship Id="rId5" Type="http://schemas.openxmlformats.org/officeDocument/2006/relationships/oleObject" Target="../embeddings/oleObject18.bin"/><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38.xml"/><Relationship Id="rId7" Type="http://schemas.openxmlformats.org/officeDocument/2006/relationships/image" Target="../media/image9.png"/><Relationship Id="rId2" Type="http://schemas.openxmlformats.org/officeDocument/2006/relationships/tags" Target="../tags/tag37.xml"/><Relationship Id="rId1" Type="http://schemas.openxmlformats.org/officeDocument/2006/relationships/vmlDrawing" Target="../drawings/vmlDrawing19.vml"/><Relationship Id="rId6" Type="http://schemas.openxmlformats.org/officeDocument/2006/relationships/image" Target="../media/image1.emf"/><Relationship Id="rId5" Type="http://schemas.openxmlformats.org/officeDocument/2006/relationships/oleObject" Target="../embeddings/oleObject19.bin"/><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image" Target="../media/image10.jpeg"/><Relationship Id="rId2" Type="http://schemas.openxmlformats.org/officeDocument/2006/relationships/tags" Target="../tags/tag39.xml"/><Relationship Id="rId1" Type="http://schemas.openxmlformats.org/officeDocument/2006/relationships/vmlDrawing" Target="../drawings/vmlDrawing20.vml"/><Relationship Id="rId6" Type="http://schemas.openxmlformats.org/officeDocument/2006/relationships/image" Target="../media/image1.emf"/><Relationship Id="rId5" Type="http://schemas.openxmlformats.org/officeDocument/2006/relationships/oleObject" Target="../embeddings/oleObject20.bin"/><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42.xml"/><Relationship Id="rId7" Type="http://schemas.openxmlformats.org/officeDocument/2006/relationships/image" Target="../media/image11.jpeg"/><Relationship Id="rId2" Type="http://schemas.openxmlformats.org/officeDocument/2006/relationships/tags" Target="../tags/tag41.xml"/><Relationship Id="rId1" Type="http://schemas.openxmlformats.org/officeDocument/2006/relationships/vmlDrawing" Target="../drawings/vmlDrawing21.vml"/><Relationship Id="rId6" Type="http://schemas.openxmlformats.org/officeDocument/2006/relationships/image" Target="../media/image1.emf"/><Relationship Id="rId5" Type="http://schemas.openxmlformats.org/officeDocument/2006/relationships/oleObject" Target="../embeddings/oleObject21.bin"/><Relationship Id="rId4"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tags" Target="../tags/tag44.xml"/><Relationship Id="rId7" Type="http://schemas.openxmlformats.org/officeDocument/2006/relationships/image" Target="../media/image12.png"/><Relationship Id="rId2" Type="http://schemas.openxmlformats.org/officeDocument/2006/relationships/tags" Target="../tags/tag43.xml"/><Relationship Id="rId1" Type="http://schemas.openxmlformats.org/officeDocument/2006/relationships/vmlDrawing" Target="../drawings/vmlDrawing22.vml"/><Relationship Id="rId6" Type="http://schemas.openxmlformats.org/officeDocument/2006/relationships/image" Target="../media/image1.emf"/><Relationship Id="rId5" Type="http://schemas.openxmlformats.org/officeDocument/2006/relationships/oleObject" Target="../embeddings/oleObject22.bin"/><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46.xml"/><Relationship Id="rId7" Type="http://schemas.openxmlformats.org/officeDocument/2006/relationships/image" Target="../media/image13.png"/><Relationship Id="rId2" Type="http://schemas.openxmlformats.org/officeDocument/2006/relationships/tags" Target="../tags/tag45.xml"/><Relationship Id="rId1" Type="http://schemas.openxmlformats.org/officeDocument/2006/relationships/vmlDrawing" Target="../drawings/vmlDrawing23.vml"/><Relationship Id="rId6" Type="http://schemas.openxmlformats.org/officeDocument/2006/relationships/image" Target="../media/image1.emf"/><Relationship Id="rId5" Type="http://schemas.openxmlformats.org/officeDocument/2006/relationships/oleObject" Target="../embeddings/oleObject23.bin"/><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tags" Target="../tags/tag48.xml"/><Relationship Id="rId7" Type="http://schemas.openxmlformats.org/officeDocument/2006/relationships/image" Target="../media/image15.png"/><Relationship Id="rId2" Type="http://schemas.openxmlformats.org/officeDocument/2006/relationships/tags" Target="../tags/tag47.xml"/><Relationship Id="rId1" Type="http://schemas.openxmlformats.org/officeDocument/2006/relationships/vmlDrawing" Target="../drawings/vmlDrawing24.vml"/><Relationship Id="rId6" Type="http://schemas.openxmlformats.org/officeDocument/2006/relationships/image" Target="../media/image1.emf"/><Relationship Id="rId5" Type="http://schemas.openxmlformats.org/officeDocument/2006/relationships/oleObject" Target="../embeddings/oleObject24.bin"/><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tags" Target="../tags/tag50.xml"/><Relationship Id="rId7" Type="http://schemas.openxmlformats.org/officeDocument/2006/relationships/notesSlide" Target="../notesSlides/notesSlide1.xml"/><Relationship Id="rId2" Type="http://schemas.openxmlformats.org/officeDocument/2006/relationships/tags" Target="../tags/tag49.xml"/><Relationship Id="rId1" Type="http://schemas.openxmlformats.org/officeDocument/2006/relationships/vmlDrawing" Target="../drawings/vmlDrawing25.vml"/><Relationship Id="rId6" Type="http://schemas.openxmlformats.org/officeDocument/2006/relationships/slideLayout" Target="../slideLayouts/slideLayout2.xml"/><Relationship Id="rId5" Type="http://schemas.openxmlformats.org/officeDocument/2006/relationships/tags" Target="../tags/tag52.xml"/><Relationship Id="rId4" Type="http://schemas.openxmlformats.org/officeDocument/2006/relationships/tags" Target="../tags/tag51.xml"/><Relationship Id="rId9" Type="http://schemas.openxmlformats.org/officeDocument/2006/relationships/image" Target="../media/image1.emf"/></Relationships>
</file>

<file path=ppt/slides/_rels/slide28.xml.rels><?xml version="1.0" encoding="UTF-8" standalone="yes"?>
<Relationships xmlns="http://schemas.openxmlformats.org/package/2006/relationships"><Relationship Id="rId3" Type="http://schemas.openxmlformats.org/officeDocument/2006/relationships/tags" Target="../tags/tag54.xml"/><Relationship Id="rId7" Type="http://schemas.openxmlformats.org/officeDocument/2006/relationships/image" Target="../media/image16.png"/><Relationship Id="rId2" Type="http://schemas.openxmlformats.org/officeDocument/2006/relationships/tags" Target="../tags/tag53.xml"/><Relationship Id="rId1" Type="http://schemas.openxmlformats.org/officeDocument/2006/relationships/vmlDrawing" Target="../drawings/vmlDrawing26.vml"/><Relationship Id="rId6" Type="http://schemas.openxmlformats.org/officeDocument/2006/relationships/image" Target="../media/image1.emf"/><Relationship Id="rId5" Type="http://schemas.openxmlformats.org/officeDocument/2006/relationships/oleObject" Target="../embeddings/oleObject26.bin"/><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vmlDrawing" Target="../drawings/vmlDrawing27.vml"/><Relationship Id="rId6" Type="http://schemas.openxmlformats.org/officeDocument/2006/relationships/image" Target="../media/image1.emf"/><Relationship Id="rId5" Type="http://schemas.openxmlformats.org/officeDocument/2006/relationships/oleObject" Target="../embeddings/oleObject27.bin"/><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vmlDrawing" Target="../drawings/vmlDrawing28.vml"/><Relationship Id="rId6" Type="http://schemas.openxmlformats.org/officeDocument/2006/relationships/image" Target="../media/image1.emf"/><Relationship Id="rId5" Type="http://schemas.openxmlformats.org/officeDocument/2006/relationships/oleObject" Target="../embeddings/oleObject28.bin"/><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vmlDrawing" Target="../drawings/vmlDrawing29.vml"/><Relationship Id="rId6" Type="http://schemas.openxmlformats.org/officeDocument/2006/relationships/image" Target="../media/image17.png"/><Relationship Id="rId5" Type="http://schemas.openxmlformats.org/officeDocument/2006/relationships/image" Target="../media/image1.emf"/><Relationship Id="rId4" Type="http://schemas.openxmlformats.org/officeDocument/2006/relationships/oleObject" Target="../embeddings/oleObject29.bin"/></Relationships>
</file>

<file path=ppt/slides/_rels/slide32.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vmlDrawing" Target="../drawings/vmlDrawing30.vml"/><Relationship Id="rId6" Type="http://schemas.openxmlformats.org/officeDocument/2006/relationships/image" Target="../media/image1.emf"/><Relationship Id="rId5" Type="http://schemas.openxmlformats.org/officeDocument/2006/relationships/oleObject" Target="../embeddings/oleObject30.bin"/><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tags" Target="../tags/tag63.xml"/><Relationship Id="rId7" Type="http://schemas.openxmlformats.org/officeDocument/2006/relationships/image" Target="../media/image18.png"/><Relationship Id="rId2" Type="http://schemas.openxmlformats.org/officeDocument/2006/relationships/tags" Target="../tags/tag62.xml"/><Relationship Id="rId1" Type="http://schemas.openxmlformats.org/officeDocument/2006/relationships/vmlDrawing" Target="../drawings/vmlDrawing31.vml"/><Relationship Id="rId6" Type="http://schemas.openxmlformats.org/officeDocument/2006/relationships/image" Target="../media/image1.emf"/><Relationship Id="rId5" Type="http://schemas.openxmlformats.org/officeDocument/2006/relationships/oleObject" Target="../embeddings/oleObject31.bin"/><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tags" Target="../tags/tag65.xml"/><Relationship Id="rId7" Type="http://schemas.openxmlformats.org/officeDocument/2006/relationships/image" Target="../media/image19.jpeg"/><Relationship Id="rId2" Type="http://schemas.openxmlformats.org/officeDocument/2006/relationships/tags" Target="../tags/tag64.xml"/><Relationship Id="rId1" Type="http://schemas.openxmlformats.org/officeDocument/2006/relationships/vmlDrawing" Target="../drawings/vmlDrawing32.vml"/><Relationship Id="rId6" Type="http://schemas.openxmlformats.org/officeDocument/2006/relationships/image" Target="../media/image1.emf"/><Relationship Id="rId5" Type="http://schemas.openxmlformats.org/officeDocument/2006/relationships/oleObject" Target="../embeddings/oleObject32.bin"/><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6.xml"/><Relationship Id="rId1" Type="http://schemas.openxmlformats.org/officeDocument/2006/relationships/vmlDrawing" Target="../drawings/vmlDrawing33.vml"/><Relationship Id="rId6" Type="http://schemas.openxmlformats.org/officeDocument/2006/relationships/image" Target="../media/image20.png"/><Relationship Id="rId5" Type="http://schemas.openxmlformats.org/officeDocument/2006/relationships/image" Target="../media/image1.emf"/><Relationship Id="rId4" Type="http://schemas.openxmlformats.org/officeDocument/2006/relationships/oleObject" Target="../embeddings/oleObject33.bin"/></Relationships>
</file>

<file path=ppt/slides/_rels/slide36.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vmlDrawing" Target="../drawings/vmlDrawing34.vml"/><Relationship Id="rId6" Type="http://schemas.openxmlformats.org/officeDocument/2006/relationships/image" Target="../media/image1.emf"/><Relationship Id="rId5" Type="http://schemas.openxmlformats.org/officeDocument/2006/relationships/oleObject" Target="../embeddings/oleObject34.bin"/><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tags" Target="../tags/tag70.xml"/><Relationship Id="rId7" Type="http://schemas.openxmlformats.org/officeDocument/2006/relationships/image" Target="../media/image21.emf"/><Relationship Id="rId2" Type="http://schemas.openxmlformats.org/officeDocument/2006/relationships/tags" Target="../tags/tag69.xml"/><Relationship Id="rId1" Type="http://schemas.openxmlformats.org/officeDocument/2006/relationships/vmlDrawing" Target="../drawings/vmlDrawing35.vml"/><Relationship Id="rId6" Type="http://schemas.openxmlformats.org/officeDocument/2006/relationships/image" Target="../media/image1.emf"/><Relationship Id="rId5" Type="http://schemas.openxmlformats.org/officeDocument/2006/relationships/oleObject" Target="../embeddings/oleObject35.bin"/><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vmlDrawing" Target="../drawings/vmlDrawing36.vml"/><Relationship Id="rId6" Type="http://schemas.openxmlformats.org/officeDocument/2006/relationships/image" Target="../media/image1.emf"/><Relationship Id="rId5" Type="http://schemas.openxmlformats.org/officeDocument/2006/relationships/oleObject" Target="../embeddings/oleObject36.bin"/><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vmlDrawing" Target="../drawings/vmlDrawing37.vml"/><Relationship Id="rId6" Type="http://schemas.openxmlformats.org/officeDocument/2006/relationships/image" Target="../media/image1.emf"/><Relationship Id="rId5" Type="http://schemas.openxmlformats.org/officeDocument/2006/relationships/oleObject" Target="../embeddings/oleObject37.bin"/><Relationship Id="rId4"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vmlDrawing" Target="../drawings/vmlDrawing38.vml"/><Relationship Id="rId6" Type="http://schemas.openxmlformats.org/officeDocument/2006/relationships/image" Target="../media/image1.emf"/><Relationship Id="rId5" Type="http://schemas.openxmlformats.org/officeDocument/2006/relationships/oleObject" Target="../embeddings/oleObject38.bin"/><Relationship Id="rId4"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vmlDrawing" Target="../drawings/vmlDrawing39.vml"/><Relationship Id="rId6" Type="http://schemas.openxmlformats.org/officeDocument/2006/relationships/image" Target="../media/image1.emf"/><Relationship Id="rId5" Type="http://schemas.openxmlformats.org/officeDocument/2006/relationships/oleObject" Target="../embeddings/oleObject39.bin"/><Relationship Id="rId4"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vmlDrawing" Target="../drawings/vmlDrawing40.vml"/><Relationship Id="rId6" Type="http://schemas.openxmlformats.org/officeDocument/2006/relationships/image" Target="../media/image1.emf"/><Relationship Id="rId5" Type="http://schemas.openxmlformats.org/officeDocument/2006/relationships/oleObject" Target="../embeddings/oleObject40.bin"/><Relationship Id="rId4"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vmlDrawing" Target="../drawings/vmlDrawing41.vml"/><Relationship Id="rId6" Type="http://schemas.openxmlformats.org/officeDocument/2006/relationships/image" Target="../media/image1.emf"/><Relationship Id="rId5" Type="http://schemas.openxmlformats.org/officeDocument/2006/relationships/oleObject" Target="../embeddings/oleObject41.bin"/><Relationship Id="rId4"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vmlDrawing" Target="../drawings/vmlDrawing42.vml"/><Relationship Id="rId6" Type="http://schemas.openxmlformats.org/officeDocument/2006/relationships/image" Target="../media/image1.emf"/><Relationship Id="rId5" Type="http://schemas.openxmlformats.org/officeDocument/2006/relationships/oleObject" Target="../embeddings/oleObject42.bin"/><Relationship Id="rId4"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vmlDrawing" Target="../drawings/vmlDrawing43.vml"/><Relationship Id="rId6" Type="http://schemas.openxmlformats.org/officeDocument/2006/relationships/image" Target="../media/image1.emf"/><Relationship Id="rId5" Type="http://schemas.openxmlformats.org/officeDocument/2006/relationships/oleObject" Target="../embeddings/oleObject43.bin"/><Relationship Id="rId4"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vmlDrawing" Target="../drawings/vmlDrawing44.vml"/><Relationship Id="rId6" Type="http://schemas.openxmlformats.org/officeDocument/2006/relationships/image" Target="../media/image1.emf"/><Relationship Id="rId5" Type="http://schemas.openxmlformats.org/officeDocument/2006/relationships/oleObject" Target="../embeddings/oleObject44.bin"/><Relationship Id="rId4"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vmlDrawing" Target="../drawings/vmlDrawing45.vml"/><Relationship Id="rId6" Type="http://schemas.openxmlformats.org/officeDocument/2006/relationships/image" Target="../media/image1.emf"/><Relationship Id="rId5" Type="http://schemas.openxmlformats.org/officeDocument/2006/relationships/oleObject" Target="../embeddings/oleObject45.bin"/><Relationship Id="rId4"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vmlDrawing" Target="../drawings/vmlDrawing46.vml"/><Relationship Id="rId6" Type="http://schemas.openxmlformats.org/officeDocument/2006/relationships/image" Target="../media/image1.emf"/><Relationship Id="rId5" Type="http://schemas.openxmlformats.org/officeDocument/2006/relationships/oleObject" Target="../embeddings/oleObject46.bin"/><Relationship Id="rId4"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vmlDrawing" Target="../drawings/vmlDrawing47.vml"/><Relationship Id="rId6" Type="http://schemas.openxmlformats.org/officeDocument/2006/relationships/image" Target="../media/image1.emf"/><Relationship Id="rId5" Type="http://schemas.openxmlformats.org/officeDocument/2006/relationships/oleObject" Target="../embeddings/oleObject47.bin"/><Relationship Id="rId4"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vmlDrawing" Target="../drawings/vmlDrawing48.vml"/><Relationship Id="rId6" Type="http://schemas.openxmlformats.org/officeDocument/2006/relationships/image" Target="../media/image1.emf"/><Relationship Id="rId5" Type="http://schemas.openxmlformats.org/officeDocument/2006/relationships/oleObject" Target="../embeddings/oleObject48.bin"/><Relationship Id="rId4"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vmlDrawing" Target="../drawings/vmlDrawing49.vml"/><Relationship Id="rId6" Type="http://schemas.openxmlformats.org/officeDocument/2006/relationships/image" Target="../media/image1.emf"/><Relationship Id="rId5" Type="http://schemas.openxmlformats.org/officeDocument/2006/relationships/oleObject" Target="../embeddings/oleObject49.bin"/><Relationship Id="rId4"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vmlDrawing" Target="../drawings/vmlDrawing50.vml"/><Relationship Id="rId6" Type="http://schemas.openxmlformats.org/officeDocument/2006/relationships/image" Target="../media/image1.emf"/><Relationship Id="rId5" Type="http://schemas.openxmlformats.org/officeDocument/2006/relationships/oleObject" Target="../embeddings/oleObject50.bin"/><Relationship Id="rId4"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tags" Target="../tags/tag102.xml"/><Relationship Id="rId7" Type="http://schemas.openxmlformats.org/officeDocument/2006/relationships/image" Target="../media/image22.png"/><Relationship Id="rId2" Type="http://schemas.openxmlformats.org/officeDocument/2006/relationships/tags" Target="../tags/tag101.xml"/><Relationship Id="rId1" Type="http://schemas.openxmlformats.org/officeDocument/2006/relationships/vmlDrawing" Target="../drawings/vmlDrawing51.vml"/><Relationship Id="rId6" Type="http://schemas.openxmlformats.org/officeDocument/2006/relationships/image" Target="../media/image1.emf"/><Relationship Id="rId5" Type="http://schemas.openxmlformats.org/officeDocument/2006/relationships/oleObject" Target="../embeddings/oleObject51.bin"/><Relationship Id="rId4"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tags" Target="../tags/tag104.xml"/><Relationship Id="rId7" Type="http://schemas.openxmlformats.org/officeDocument/2006/relationships/image" Target="../media/image24.png"/><Relationship Id="rId2" Type="http://schemas.openxmlformats.org/officeDocument/2006/relationships/tags" Target="../tags/tag103.xml"/><Relationship Id="rId1" Type="http://schemas.openxmlformats.org/officeDocument/2006/relationships/vmlDrawing" Target="../drawings/vmlDrawing52.vml"/><Relationship Id="rId6" Type="http://schemas.openxmlformats.org/officeDocument/2006/relationships/image" Target="../media/image1.emf"/><Relationship Id="rId5" Type="http://schemas.openxmlformats.org/officeDocument/2006/relationships/oleObject" Target="../embeddings/oleObject52.bin"/><Relationship Id="rId4"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vmlDrawing" Target="../drawings/vmlDrawing53.vml"/><Relationship Id="rId6" Type="http://schemas.openxmlformats.org/officeDocument/2006/relationships/image" Target="../media/image1.emf"/><Relationship Id="rId5" Type="http://schemas.openxmlformats.org/officeDocument/2006/relationships/oleObject" Target="../embeddings/oleObject53.bin"/><Relationship Id="rId4"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hyperlink" Target="http://inn.theorizeit.org/" TargetMode="External"/><Relationship Id="rId3" Type="http://schemas.openxmlformats.org/officeDocument/2006/relationships/tags" Target="../tags/tag108.xml"/><Relationship Id="rId7" Type="http://schemas.openxmlformats.org/officeDocument/2006/relationships/hyperlink" Target="http://www.fsc.yorku.ca/york/istheory/wiki/index.php/Main_Page" TargetMode="External"/><Relationship Id="rId2" Type="http://schemas.openxmlformats.org/officeDocument/2006/relationships/tags" Target="../tags/tag107.xml"/><Relationship Id="rId1" Type="http://schemas.openxmlformats.org/officeDocument/2006/relationships/vmlDrawing" Target="../drawings/vmlDrawing54.vml"/><Relationship Id="rId6" Type="http://schemas.openxmlformats.org/officeDocument/2006/relationships/image" Target="../media/image1.emf"/><Relationship Id="rId5" Type="http://schemas.openxmlformats.org/officeDocument/2006/relationships/oleObject" Target="../embeddings/oleObject54.bin"/><Relationship Id="rId4"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tags" Target="../tags/tag110.xml"/><Relationship Id="rId7" Type="http://schemas.openxmlformats.org/officeDocument/2006/relationships/image" Target="../media/image25.png"/><Relationship Id="rId2" Type="http://schemas.openxmlformats.org/officeDocument/2006/relationships/tags" Target="../tags/tag109.xml"/><Relationship Id="rId1" Type="http://schemas.openxmlformats.org/officeDocument/2006/relationships/vmlDrawing" Target="../drawings/vmlDrawing55.vml"/><Relationship Id="rId6" Type="http://schemas.openxmlformats.org/officeDocument/2006/relationships/image" Target="../media/image1.emf"/><Relationship Id="rId5" Type="http://schemas.openxmlformats.org/officeDocument/2006/relationships/oleObject" Target="../embeddings/oleObject55.bin"/><Relationship Id="rId4"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tags" Target="../tags/tag112.xml"/><Relationship Id="rId7" Type="http://schemas.openxmlformats.org/officeDocument/2006/relationships/image" Target="../media/image1.emf"/><Relationship Id="rId2" Type="http://schemas.openxmlformats.org/officeDocument/2006/relationships/tags" Target="../tags/tag111.xml"/><Relationship Id="rId1" Type="http://schemas.openxmlformats.org/officeDocument/2006/relationships/vmlDrawing" Target="../drawings/vmlDrawing56.vml"/><Relationship Id="rId6" Type="http://schemas.openxmlformats.org/officeDocument/2006/relationships/oleObject" Target="../embeddings/oleObject56.bin"/><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tags" Target="../tags/tag114.xml"/><Relationship Id="rId7" Type="http://schemas.openxmlformats.org/officeDocument/2006/relationships/image" Target="../media/image1.emf"/><Relationship Id="rId2" Type="http://schemas.openxmlformats.org/officeDocument/2006/relationships/tags" Target="../tags/tag113.xml"/><Relationship Id="rId1" Type="http://schemas.openxmlformats.org/officeDocument/2006/relationships/vmlDrawing" Target="../drawings/vmlDrawing57.vml"/><Relationship Id="rId6" Type="http://schemas.openxmlformats.org/officeDocument/2006/relationships/oleObject" Target="../embeddings/oleObject57.bin"/><Relationship Id="rId5" Type="http://schemas.openxmlformats.org/officeDocument/2006/relationships/notesSlide" Target="../notesSlides/notesSlide3.xml"/><Relationship Id="rId4"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331442-CFE4-47B1-91B8-8D74A69B650C}"/>
              </a:ext>
            </a:extLst>
          </p:cNvPr>
          <p:cNvSpPr>
            <a:spLocks noGrp="1"/>
          </p:cNvSpPr>
          <p:nvPr>
            <p:ph type="ctrTitle"/>
          </p:nvPr>
        </p:nvSpPr>
        <p:spPr>
          <a:xfrm>
            <a:off x="1861299" y="1940626"/>
            <a:ext cx="10044068" cy="2108860"/>
          </a:xfrm>
        </p:spPr>
        <p:txBody>
          <a:bodyPr>
            <a:normAutofit fontScale="90000"/>
          </a:bodyPr>
          <a:lstStyle/>
          <a:p>
            <a:r>
              <a:rPr lang="en-US" dirty="0"/>
              <a:t>Scientific Research in Information Systems: A Beginner’s Guide (2</a:t>
            </a:r>
            <a:r>
              <a:rPr lang="en-US" baseline="30000" dirty="0"/>
              <a:t>nd</a:t>
            </a:r>
            <a:r>
              <a:rPr lang="en-US" dirty="0"/>
              <a:t> edition)</a:t>
            </a:r>
            <a:endParaRPr lang="de-DE" dirty="0"/>
          </a:p>
        </p:txBody>
      </p:sp>
      <p:sp>
        <p:nvSpPr>
          <p:cNvPr id="3" name="Untertitel 2">
            <a:extLst>
              <a:ext uri="{FF2B5EF4-FFF2-40B4-BE49-F238E27FC236}">
                <a16:creationId xmlns:a16="http://schemas.microsoft.com/office/drawing/2014/main" id="{FD3AB066-3B35-47B7-A101-6B7712F65F38}"/>
              </a:ext>
            </a:extLst>
          </p:cNvPr>
          <p:cNvSpPr>
            <a:spLocks noGrp="1"/>
          </p:cNvSpPr>
          <p:nvPr>
            <p:ph type="subTitle" idx="1"/>
          </p:nvPr>
        </p:nvSpPr>
        <p:spPr/>
        <p:txBody>
          <a:bodyPr/>
          <a:lstStyle/>
          <a:p>
            <a:r>
              <a:rPr lang="en-US" dirty="0"/>
              <a:t>Created by </a:t>
            </a:r>
            <a:r>
              <a:rPr lang="en-US" i="1"/>
              <a:t>Professor Jan </a:t>
            </a:r>
            <a:r>
              <a:rPr lang="en-US" i="1" dirty="0"/>
              <a:t>Recker</a:t>
            </a:r>
          </a:p>
        </p:txBody>
      </p:sp>
      <p:sp>
        <p:nvSpPr>
          <p:cNvPr id="4" name="Datumsplatzhalter 3">
            <a:extLst>
              <a:ext uri="{FF2B5EF4-FFF2-40B4-BE49-F238E27FC236}">
                <a16:creationId xmlns:a16="http://schemas.microsoft.com/office/drawing/2014/main" id="{87CA6CE6-7EB3-48D4-B3F8-4BA802F6A0F0}"/>
              </a:ext>
            </a:extLst>
          </p:cNvPr>
          <p:cNvSpPr>
            <a:spLocks noGrp="1"/>
          </p:cNvSpPr>
          <p:nvPr>
            <p:ph type="dt" sz="half" idx="2"/>
          </p:nvPr>
        </p:nvSpPr>
        <p:spPr>
          <a:xfrm>
            <a:off x="241299" y="6492875"/>
            <a:ext cx="1620000" cy="228600"/>
          </a:xfrm>
        </p:spPr>
        <p:txBody>
          <a:bodyPr/>
          <a:lstStyle/>
          <a:p>
            <a:endParaRPr lang="de-DE" dirty="0"/>
          </a:p>
        </p:txBody>
      </p:sp>
      <p:sp>
        <p:nvSpPr>
          <p:cNvPr id="5" name="Fußzeilenplatzhalter 4">
            <a:extLst>
              <a:ext uri="{FF2B5EF4-FFF2-40B4-BE49-F238E27FC236}">
                <a16:creationId xmlns:a16="http://schemas.microsoft.com/office/drawing/2014/main" id="{57658F07-E809-41AA-A314-CF0D7D69B55A}"/>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6" name="Foliennummernplatzhalter 5">
            <a:extLst>
              <a:ext uri="{FF2B5EF4-FFF2-40B4-BE49-F238E27FC236}">
                <a16:creationId xmlns:a16="http://schemas.microsoft.com/office/drawing/2014/main" id="{ED2B1FAF-A463-4D8B-80A2-C431F0EFB2D9}"/>
              </a:ext>
            </a:extLst>
          </p:cNvPr>
          <p:cNvSpPr>
            <a:spLocks noGrp="1"/>
          </p:cNvSpPr>
          <p:nvPr>
            <p:ph type="sldNum" sz="quarter" idx="4"/>
          </p:nvPr>
        </p:nvSpPr>
        <p:spPr/>
        <p:txBody>
          <a:bodyPr/>
          <a:lstStyle/>
          <a:p>
            <a:fld id="{48195EE2-BBDB-4836-A200-C62792C76FA9}" type="slidenum">
              <a:rPr lang="de-DE" smtClean="0"/>
              <a:pPr/>
              <a:t>1</a:t>
            </a:fld>
            <a:endParaRPr lang="de-DE" dirty="0"/>
          </a:p>
        </p:txBody>
      </p:sp>
      <p:sp>
        <p:nvSpPr>
          <p:cNvPr id="7" name="Inhaltsplatzhalter 6">
            <a:extLst>
              <a:ext uri="{FF2B5EF4-FFF2-40B4-BE49-F238E27FC236}">
                <a16:creationId xmlns:a16="http://schemas.microsoft.com/office/drawing/2014/main" id="{6CF93B89-3258-4F48-99B9-07283E126406}"/>
              </a:ext>
            </a:extLst>
          </p:cNvPr>
          <p:cNvSpPr>
            <a:spLocks noGrp="1"/>
          </p:cNvSpPr>
          <p:nvPr>
            <p:ph sz="quarter" idx="10"/>
          </p:nvPr>
        </p:nvSpPr>
        <p:spPr/>
        <p:txBody>
          <a:bodyPr/>
          <a:lstStyle/>
          <a:p>
            <a:pPr marL="0" indent="0">
              <a:buNone/>
            </a:pPr>
            <a:r>
              <a:rPr lang="de-DE" dirty="0"/>
              <a:t>Teaching Materials</a:t>
            </a:r>
          </a:p>
        </p:txBody>
      </p:sp>
    </p:spTree>
    <p:extLst>
      <p:ext uri="{BB962C8B-B14F-4D97-AF65-F5344CB8AC3E}">
        <p14:creationId xmlns:p14="http://schemas.microsoft.com/office/powerpoint/2010/main" val="909892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054891B-BDC4-4243-991E-A0E2A2D022B2}"/>
              </a:ext>
            </a:extLst>
          </p:cNvPr>
          <p:cNvSpPr>
            <a:spLocks noGrp="1"/>
          </p:cNvSpPr>
          <p:nvPr>
            <p:ph type="title"/>
          </p:nvPr>
        </p:nvSpPr>
        <p:spPr/>
        <p:txBody>
          <a:bodyPr vert="horz" lIns="91440" tIns="45720" rIns="91440" bIns="45720" rtlCol="0" anchor="ctr">
            <a:normAutofit/>
          </a:bodyPr>
          <a:lstStyle/>
          <a:p>
            <a:r>
              <a:rPr lang="en-US" b="1" dirty="0"/>
              <a:t>Copyright Notice &amp; Citation</a:t>
            </a:r>
            <a:endParaRPr lang="en-US" sz="2600" b="1" dirty="0"/>
          </a:p>
        </p:txBody>
      </p:sp>
      <p:sp>
        <p:nvSpPr>
          <p:cNvPr id="7" name="Textplatzhalter 6">
            <a:extLst>
              <a:ext uri="{FF2B5EF4-FFF2-40B4-BE49-F238E27FC236}">
                <a16:creationId xmlns:a16="http://schemas.microsoft.com/office/drawing/2014/main" id="{40566284-E9C2-4251-AC7C-4137EF005019}"/>
              </a:ext>
            </a:extLst>
          </p:cNvPr>
          <p:cNvSpPr>
            <a:spLocks noGrp="1"/>
          </p:cNvSpPr>
          <p:nvPr>
            <p:ph type="body" idx="1"/>
          </p:nvPr>
        </p:nvSpPr>
        <p:spPr>
          <a:xfrm>
            <a:off x="831850" y="3986411"/>
            <a:ext cx="10515600" cy="2353834"/>
          </a:xfrm>
        </p:spPr>
        <p:txBody>
          <a:bodyPr>
            <a:normAutofit fontScale="70000" lnSpcReduction="20000"/>
          </a:bodyPr>
          <a:lstStyle/>
          <a:p>
            <a:pPr algn="ctr"/>
            <a:r>
              <a:rPr lang="en-US" sz="2800" b="1" dirty="0">
                <a:solidFill>
                  <a:schemeClr val="bg1">
                    <a:lumMod val="50000"/>
                  </a:schemeClr>
                </a:solidFill>
              </a:rPr>
              <a:t>© Copyright 2021 Jan Recker. All Rights Reserved.</a:t>
            </a:r>
          </a:p>
          <a:p>
            <a:pPr algn="ctr"/>
            <a:endParaRPr lang="en-US" sz="2800" b="1" dirty="0">
              <a:solidFill>
                <a:schemeClr val="bg1">
                  <a:lumMod val="50000"/>
                </a:schemeClr>
              </a:solidFill>
            </a:endParaRPr>
          </a:p>
          <a:p>
            <a:pPr algn="ctr">
              <a:lnSpc>
                <a:spcPct val="120000"/>
              </a:lnSpc>
            </a:pPr>
            <a:r>
              <a:rPr lang="en-US" sz="2800" b="1" dirty="0">
                <a:solidFill>
                  <a:schemeClr val="bg1">
                    <a:lumMod val="50000"/>
                  </a:schemeClr>
                </a:solidFill>
              </a:rPr>
              <a:t>Recker, J. (2021): </a:t>
            </a:r>
            <a:r>
              <a:rPr lang="en-US" sz="2800" b="1" i="1" dirty="0">
                <a:solidFill>
                  <a:schemeClr val="bg1">
                    <a:lumMod val="50000"/>
                  </a:schemeClr>
                </a:solidFill>
                <a:hlinkClick r:id="rId2"/>
              </a:rPr>
              <a:t>Scientific Research in Information Systems: A Beginner’s Guide</a:t>
            </a:r>
            <a:r>
              <a:rPr lang="en-US" sz="2800" b="1" dirty="0">
                <a:solidFill>
                  <a:schemeClr val="bg1">
                    <a:lumMod val="50000"/>
                  </a:schemeClr>
                </a:solidFill>
              </a:rPr>
              <a:t>.</a:t>
            </a:r>
            <a:br>
              <a:rPr lang="en-US" sz="2800" b="1" dirty="0">
                <a:solidFill>
                  <a:schemeClr val="bg1">
                    <a:lumMod val="50000"/>
                  </a:schemeClr>
                </a:solidFill>
              </a:rPr>
            </a:br>
            <a:r>
              <a:rPr lang="en-US" sz="2800" b="1" dirty="0">
                <a:solidFill>
                  <a:schemeClr val="bg1">
                    <a:lumMod val="50000"/>
                  </a:schemeClr>
                </a:solidFill>
              </a:rPr>
              <a:t>2</a:t>
            </a:r>
            <a:r>
              <a:rPr lang="en-US" sz="2800" b="1" baseline="30000" dirty="0">
                <a:solidFill>
                  <a:schemeClr val="bg1">
                    <a:lumMod val="50000"/>
                  </a:schemeClr>
                </a:solidFill>
              </a:rPr>
              <a:t>nd</a:t>
            </a:r>
            <a:r>
              <a:rPr lang="en-US" sz="2800" b="1" dirty="0">
                <a:solidFill>
                  <a:schemeClr val="bg1">
                    <a:lumMod val="50000"/>
                  </a:schemeClr>
                </a:solidFill>
              </a:rPr>
              <a:t> edition, Springer.</a:t>
            </a:r>
          </a:p>
          <a:p>
            <a:pPr algn="ctr">
              <a:lnSpc>
                <a:spcPct val="120000"/>
              </a:lnSpc>
            </a:pPr>
            <a:endParaRPr lang="en-US" sz="2800" b="1" dirty="0">
              <a:solidFill>
                <a:schemeClr val="bg1">
                  <a:lumMod val="50000"/>
                </a:schemeClr>
              </a:solidFill>
            </a:endParaRPr>
          </a:p>
          <a:p>
            <a:pPr algn="ctr">
              <a:lnSpc>
                <a:spcPct val="120000"/>
              </a:lnSpc>
            </a:pPr>
            <a:r>
              <a:rPr lang="de-DE" sz="2700" dirty="0" err="1"/>
              <a:t>Available</a:t>
            </a:r>
            <a:r>
              <a:rPr lang="de-DE" sz="2700" dirty="0"/>
              <a:t> at </a:t>
            </a:r>
            <a:r>
              <a:rPr lang="de-DE" sz="2700" dirty="0">
                <a:hlinkClick r:id="rId3"/>
              </a:rPr>
              <a:t>Springer</a:t>
            </a:r>
            <a:r>
              <a:rPr lang="de-DE" sz="2700" dirty="0"/>
              <a:t>, </a:t>
            </a:r>
            <a:r>
              <a:rPr lang="de-DE" sz="2700" dirty="0">
                <a:hlinkClick r:id="rId4"/>
              </a:rPr>
              <a:t>Amazon</a:t>
            </a:r>
            <a:r>
              <a:rPr lang="de-DE" sz="2700" dirty="0"/>
              <a:t>, and </a:t>
            </a:r>
            <a:r>
              <a:rPr lang="de-DE" sz="2700" dirty="0" err="1"/>
              <a:t>other</a:t>
            </a:r>
            <a:r>
              <a:rPr lang="de-DE" sz="2700" dirty="0"/>
              <a:t> </a:t>
            </a:r>
            <a:r>
              <a:rPr lang="de-DE" sz="2700" dirty="0" err="1"/>
              <a:t>booksellers</a:t>
            </a:r>
            <a:endParaRPr lang="de-DE" sz="2700" dirty="0"/>
          </a:p>
          <a:p>
            <a:pPr algn="ctr">
              <a:lnSpc>
                <a:spcPct val="120000"/>
              </a:lnSpc>
            </a:pPr>
            <a:endParaRPr lang="de-DE" sz="2800" b="1" dirty="0">
              <a:solidFill>
                <a:schemeClr val="bg1">
                  <a:lumMod val="50000"/>
                </a:schemeClr>
              </a:solidFill>
            </a:endParaRPr>
          </a:p>
        </p:txBody>
      </p:sp>
      <p:sp>
        <p:nvSpPr>
          <p:cNvPr id="5" name="Fußzeilenplatzhalter 4">
            <a:extLst>
              <a:ext uri="{FF2B5EF4-FFF2-40B4-BE49-F238E27FC236}">
                <a16:creationId xmlns:a16="http://schemas.microsoft.com/office/drawing/2014/main" id="{3327DCB6-D60F-46C6-90C3-E5DA733EA540}"/>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6" name="Foliennummernplatzhalter 5">
            <a:extLst>
              <a:ext uri="{FF2B5EF4-FFF2-40B4-BE49-F238E27FC236}">
                <a16:creationId xmlns:a16="http://schemas.microsoft.com/office/drawing/2014/main" id="{420AF921-1183-42D1-A78F-43D0EBF7366A}"/>
              </a:ext>
            </a:extLst>
          </p:cNvPr>
          <p:cNvSpPr>
            <a:spLocks noGrp="1"/>
          </p:cNvSpPr>
          <p:nvPr>
            <p:ph type="sldNum" sz="quarter" idx="4"/>
          </p:nvPr>
        </p:nvSpPr>
        <p:spPr/>
        <p:txBody>
          <a:bodyPr/>
          <a:lstStyle/>
          <a:p>
            <a:fld id="{48195EE2-BBDB-4836-A200-C62792C76FA9}" type="slidenum">
              <a:rPr lang="de-DE" smtClean="0"/>
              <a:pPr/>
              <a:t>2</a:t>
            </a:fld>
            <a:endParaRPr lang="de-DE" dirty="0"/>
          </a:p>
        </p:txBody>
      </p:sp>
    </p:spTree>
    <p:extLst>
      <p:ext uri="{BB962C8B-B14F-4D97-AF65-F5344CB8AC3E}">
        <p14:creationId xmlns:p14="http://schemas.microsoft.com/office/powerpoint/2010/main" val="2558169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2A82D528-8DEF-405C-A101-0A65131693B0}"/>
              </a:ext>
            </a:extLst>
          </p:cNvPr>
          <p:cNvGraphicFramePr>
            <a:graphicFrameLocks noChangeAspect="1"/>
          </p:cNvGraphicFramePr>
          <p:nvPr>
            <p:custDataLst>
              <p:tags r:id="rId2"/>
            </p:custDataLst>
            <p:extLst>
              <p:ext uri="{D42A27DB-BD31-4B8C-83A1-F6EECF244321}">
                <p14:modId xmlns:p14="http://schemas.microsoft.com/office/powerpoint/2010/main" val="1345942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80" name="think-cell Folie" r:id="rId4" imgW="501" imgH="502" progId="TCLayout.ActiveDocument.1">
                  <p:embed/>
                </p:oleObj>
              </mc:Choice>
              <mc:Fallback>
                <p:oleObj name="think-cell Folie" r:id="rId4" imgW="501" imgH="502"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11" name="Inhaltsplatzhalter 10">
            <a:extLst>
              <a:ext uri="{FF2B5EF4-FFF2-40B4-BE49-F238E27FC236}">
                <a16:creationId xmlns:a16="http://schemas.microsoft.com/office/drawing/2014/main" id="{E8F4A750-3A5B-4565-938F-2DA36CB53B7B}"/>
              </a:ext>
            </a:extLst>
          </p:cNvPr>
          <p:cNvGraphicFramePr>
            <a:graphicFrameLocks noGrp="1"/>
          </p:cNvGraphicFramePr>
          <p:nvPr>
            <p:ph sz="quarter" idx="11"/>
            <p:extLst>
              <p:ext uri="{D42A27DB-BD31-4B8C-83A1-F6EECF244321}">
                <p14:modId xmlns:p14="http://schemas.microsoft.com/office/powerpoint/2010/main" val="4227525378"/>
              </p:ext>
            </p:extLst>
          </p:nvPr>
        </p:nvGraphicFramePr>
        <p:xfrm>
          <a:off x="434180" y="2286000"/>
          <a:ext cx="9281321" cy="1828800"/>
        </p:xfrm>
        <a:graphic>
          <a:graphicData uri="http://schemas.openxmlformats.org/drawingml/2006/table">
            <a:tbl>
              <a:tblPr firstRow="1" bandRow="1">
                <a:tableStyleId>{793D81CF-94F2-401A-BA57-92F5A7B2D0C5}</a:tableStyleId>
              </a:tblPr>
              <a:tblGrid>
                <a:gridCol w="9281321">
                  <a:extLst>
                    <a:ext uri="{9D8B030D-6E8A-4147-A177-3AD203B41FA5}">
                      <a16:colId xmlns:a16="http://schemas.microsoft.com/office/drawing/2014/main" val="2091722056"/>
                    </a:ext>
                  </a:extLst>
                </a:gridCol>
              </a:tblGrid>
              <a:tr h="370840">
                <a:tc>
                  <a:txBody>
                    <a:bodyPr/>
                    <a:lstStyle/>
                    <a:p>
                      <a:pPr algn="ctr"/>
                      <a:r>
                        <a:rPr lang="de-DE" sz="2400" dirty="0">
                          <a:latin typeface="Arial" panose="020B0604020202020204" pitchFamily="34" charset="0"/>
                          <a:cs typeface="Arial" panose="020B0604020202020204" pitchFamily="34" charset="0"/>
                        </a:rPr>
                        <a:t>Content</a:t>
                      </a:r>
                    </a:p>
                  </a:txBody>
                  <a:tcPr marL="103860" marR="103860">
                    <a:lnL w="12700" cap="flat" cmpd="sng" algn="ctr">
                      <a:solidFill>
                        <a:schemeClr val="tx1"/>
                      </a:solidFill>
                      <a:prstDash val="solid"/>
                      <a:round/>
                      <a:headEnd type="none" w="med" len="med"/>
                      <a:tailEnd type="none" w="med" len="med"/>
                    </a:lnL>
                    <a:solidFill>
                      <a:schemeClr val="accent1">
                        <a:lumMod val="50000"/>
                      </a:schemeClr>
                    </a:solidFill>
                  </a:tcPr>
                </a:tc>
                <a:extLst>
                  <a:ext uri="{0D108BD9-81ED-4DB2-BD59-A6C34878D82A}">
                    <a16:rowId xmlns:a16="http://schemas.microsoft.com/office/drawing/2014/main" val="2264063684"/>
                  </a:ext>
                </a:extLst>
              </a:tr>
              <a:tr h="370840">
                <a:tc>
                  <a:txBody>
                    <a:bodyPr/>
                    <a:lstStyle/>
                    <a:p>
                      <a:r>
                        <a:rPr lang="en-US" sz="2400" b="0" dirty="0">
                          <a:latin typeface="Arial" panose="020B0604020202020204" pitchFamily="34" charset="0"/>
                          <a:cs typeface="Arial" panose="020B0604020202020204" pitchFamily="34" charset="0"/>
                        </a:rPr>
                        <a:t>Part 1: Basic Principles of Research</a:t>
                      </a: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954308906"/>
                  </a:ext>
                </a:extLst>
              </a:tr>
              <a:tr h="370840">
                <a:tc>
                  <a:txBody>
                    <a:bodyPr/>
                    <a:lstStyle/>
                    <a:p>
                      <a:r>
                        <a:rPr lang="en-US" sz="2400" b="1" dirty="0">
                          <a:latin typeface="Arial" panose="020B0604020202020204" pitchFamily="34" charset="0"/>
                          <a:cs typeface="Arial" panose="020B0604020202020204" pitchFamily="34" charset="0"/>
                        </a:rPr>
                        <a:t>Part 2: Conducting Research</a:t>
                      </a:r>
                      <a:endParaRPr lang="de-DE" sz="2400" b="1" dirty="0">
                        <a:latin typeface="Arial" panose="020B0604020202020204" pitchFamily="34" charset="0"/>
                        <a:cs typeface="Arial" panose="020B0604020202020204" pitchFamily="34" charset="0"/>
                      </a:endParaRP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32427877"/>
                  </a:ext>
                </a:extLst>
              </a:tr>
              <a:tr h="370840">
                <a:tc>
                  <a:txBody>
                    <a:bodyPr/>
                    <a:lstStyle/>
                    <a:p>
                      <a:r>
                        <a:rPr lang="en-US" sz="2400" dirty="0">
                          <a:latin typeface="Arial" panose="020B0604020202020204" pitchFamily="34" charset="0"/>
                          <a:cs typeface="Arial" panose="020B0604020202020204" pitchFamily="34" charset="0"/>
                        </a:rPr>
                        <a:t>Part 3: Publishing Research</a:t>
                      </a:r>
                      <a:endParaRPr lang="de-DE" sz="2400" dirty="0">
                        <a:latin typeface="Arial" panose="020B0604020202020204" pitchFamily="34" charset="0"/>
                        <a:cs typeface="Arial" panose="020B0604020202020204" pitchFamily="34" charset="0"/>
                      </a:endParaRP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62010622"/>
                  </a:ext>
                </a:extLst>
              </a:tr>
            </a:tbl>
          </a:graphicData>
        </a:graphic>
      </p:graphicFrame>
      <p:sp>
        <p:nvSpPr>
          <p:cNvPr id="6" name="Titel 5">
            <a:extLst>
              <a:ext uri="{FF2B5EF4-FFF2-40B4-BE49-F238E27FC236}">
                <a16:creationId xmlns:a16="http://schemas.microsoft.com/office/drawing/2014/main" id="{C5ACE63C-9179-42A3-B883-06469FB4CC71}"/>
              </a:ext>
            </a:extLst>
          </p:cNvPr>
          <p:cNvSpPr>
            <a:spLocks noGrp="1"/>
          </p:cNvSpPr>
          <p:nvPr>
            <p:ph type="title"/>
          </p:nvPr>
        </p:nvSpPr>
        <p:spPr/>
        <p:txBody>
          <a:bodyPr>
            <a:normAutofit/>
          </a:bodyPr>
          <a:lstStyle/>
          <a:p>
            <a:r>
              <a:rPr lang="en-US" dirty="0"/>
              <a:t>Overview</a:t>
            </a:r>
            <a:endParaRPr lang="en-US" sz="2600" b="0" dirty="0"/>
          </a:p>
        </p:txBody>
      </p:sp>
      <p:sp>
        <p:nvSpPr>
          <p:cNvPr id="3" name="Datumsplatzhalter 2">
            <a:extLst>
              <a:ext uri="{FF2B5EF4-FFF2-40B4-BE49-F238E27FC236}">
                <a16:creationId xmlns:a16="http://schemas.microsoft.com/office/drawing/2014/main" id="{FBF970CA-88BF-4496-8B37-594E70CB9949}"/>
              </a:ext>
            </a:extLst>
          </p:cNvPr>
          <p:cNvSpPr>
            <a:spLocks noGrp="1"/>
          </p:cNvSpPr>
          <p:nvPr>
            <p:ph type="dt" sz="half" idx="2"/>
          </p:nvPr>
        </p:nvSpPr>
        <p:spPr/>
        <p:txBody>
          <a:bodyPr/>
          <a:lstStyle/>
          <a:p>
            <a:endParaRPr lang="de-DE" dirty="0"/>
          </a:p>
        </p:txBody>
      </p:sp>
      <p:sp>
        <p:nvSpPr>
          <p:cNvPr id="4" name="Fußzeilenplatzhalter 3">
            <a:extLst>
              <a:ext uri="{FF2B5EF4-FFF2-40B4-BE49-F238E27FC236}">
                <a16:creationId xmlns:a16="http://schemas.microsoft.com/office/drawing/2014/main" id="{29178B8A-58B0-4AFA-9F83-25B76ECF7027}"/>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5" name="Foliennummernplatzhalter 4">
            <a:extLst>
              <a:ext uri="{FF2B5EF4-FFF2-40B4-BE49-F238E27FC236}">
                <a16:creationId xmlns:a16="http://schemas.microsoft.com/office/drawing/2014/main" id="{F6675F50-DD54-45C5-8DE4-B2072D6E453E}"/>
              </a:ext>
            </a:extLst>
          </p:cNvPr>
          <p:cNvSpPr>
            <a:spLocks noGrp="1"/>
          </p:cNvSpPr>
          <p:nvPr>
            <p:ph type="sldNum" sz="quarter" idx="4"/>
          </p:nvPr>
        </p:nvSpPr>
        <p:spPr/>
        <p:txBody>
          <a:bodyPr/>
          <a:lstStyle/>
          <a:p>
            <a:fld id="{48195EE2-BBDB-4836-A200-C62792C76FA9}" type="slidenum">
              <a:rPr lang="de-DE" smtClean="0"/>
              <a:t>3</a:t>
            </a:fld>
            <a:endParaRPr lang="de-DE" dirty="0"/>
          </a:p>
        </p:txBody>
      </p:sp>
      <p:sp>
        <p:nvSpPr>
          <p:cNvPr id="2" name="Inhaltsplatzhalter 1">
            <a:extLst>
              <a:ext uri="{FF2B5EF4-FFF2-40B4-BE49-F238E27FC236}">
                <a16:creationId xmlns:a16="http://schemas.microsoft.com/office/drawing/2014/main" id="{DA5559FF-30EF-437D-BD7F-043202F3C223}"/>
              </a:ext>
            </a:extLst>
          </p:cNvPr>
          <p:cNvSpPr>
            <a:spLocks noGrp="1"/>
          </p:cNvSpPr>
          <p:nvPr>
            <p:ph sz="quarter" idx="12"/>
          </p:nvPr>
        </p:nvSpPr>
        <p:spPr/>
        <p:txBody>
          <a:bodyPr/>
          <a:lstStyle/>
          <a:p>
            <a:endParaRPr lang="de-DE" dirty="0"/>
          </a:p>
        </p:txBody>
      </p:sp>
    </p:spTree>
    <p:extLst>
      <p:ext uri="{BB962C8B-B14F-4D97-AF65-F5344CB8AC3E}">
        <p14:creationId xmlns:p14="http://schemas.microsoft.com/office/powerpoint/2010/main" val="1484246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6F363260-0D3C-43F2-94A3-BFDC8B0177FD}"/>
              </a:ext>
            </a:extLst>
          </p:cNvPr>
          <p:cNvGraphicFramePr>
            <a:graphicFrameLocks noChangeAspect="1"/>
          </p:cNvGraphicFramePr>
          <p:nvPr>
            <p:custDataLst>
              <p:tags r:id="rId2"/>
            </p:custDataLst>
            <p:extLst>
              <p:ext uri="{D42A27DB-BD31-4B8C-83A1-F6EECF244321}">
                <p14:modId xmlns:p14="http://schemas.microsoft.com/office/powerpoint/2010/main" val="189049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74" name="think-cell Folie" r:id="rId5" imgW="501" imgH="502" progId="TCLayout.ActiveDocument.1">
                  <p:embed/>
                </p:oleObj>
              </mc:Choice>
              <mc:Fallback>
                <p:oleObj name="think-cell Folie" r:id="rId5" imgW="501" imgH="502"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a:extLst>
              <a:ext uri="{FF2B5EF4-FFF2-40B4-BE49-F238E27FC236}">
                <a16:creationId xmlns:a16="http://schemas.microsoft.com/office/drawing/2014/main" id="{3F61C6E4-F39F-4352-B15F-5421A7EC760A}"/>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6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 name="Titel 5">
            <a:extLst>
              <a:ext uri="{FF2B5EF4-FFF2-40B4-BE49-F238E27FC236}">
                <a16:creationId xmlns:a16="http://schemas.microsoft.com/office/drawing/2014/main" id="{55AAD1A1-FAEC-4B6A-AFCD-91072CCE604B}"/>
              </a:ext>
            </a:extLst>
          </p:cNvPr>
          <p:cNvSpPr>
            <a:spLocks noGrp="1"/>
          </p:cNvSpPr>
          <p:nvPr>
            <p:ph type="title"/>
          </p:nvPr>
        </p:nvSpPr>
        <p:spPr/>
        <p:txBody>
          <a:bodyPr vert="horz" lIns="91440" tIns="45720" rIns="91440" bIns="45720" rtlCol="0" anchor="ctr">
            <a:normAutofit/>
          </a:bodyPr>
          <a:lstStyle/>
          <a:p>
            <a:r>
              <a:rPr lang="en-US" dirty="0"/>
              <a:t>Chapter 4:</a:t>
            </a:r>
            <a:r>
              <a:rPr lang="en-US" b="1" dirty="0"/>
              <a:t/>
            </a:r>
            <a:br>
              <a:rPr lang="en-US" b="1" dirty="0"/>
            </a:br>
            <a:r>
              <a:rPr lang="en-US" b="1" dirty="0" err="1"/>
              <a:t>Theorising</a:t>
            </a:r>
            <a:endParaRPr lang="en-US" sz="2600" b="1" dirty="0"/>
          </a:p>
        </p:txBody>
      </p:sp>
      <p:sp>
        <p:nvSpPr>
          <p:cNvPr id="8" name="Textplatzhalter 7">
            <a:extLst>
              <a:ext uri="{FF2B5EF4-FFF2-40B4-BE49-F238E27FC236}">
                <a16:creationId xmlns:a16="http://schemas.microsoft.com/office/drawing/2014/main" id="{F9A523CC-A269-4215-8BE8-6433160C3543}"/>
              </a:ext>
            </a:extLst>
          </p:cNvPr>
          <p:cNvSpPr>
            <a:spLocks noGrp="1"/>
          </p:cNvSpPr>
          <p:nvPr>
            <p:ph type="body" idx="1"/>
          </p:nvPr>
        </p:nvSpPr>
        <p:spPr/>
        <p:txBody>
          <a:bodyPr/>
          <a:lstStyle/>
          <a:p>
            <a:endParaRPr lang="de-DE" dirty="0"/>
          </a:p>
        </p:txBody>
      </p:sp>
      <p:sp>
        <p:nvSpPr>
          <p:cNvPr id="2" name="Datumsplatzhalter 1">
            <a:extLst>
              <a:ext uri="{FF2B5EF4-FFF2-40B4-BE49-F238E27FC236}">
                <a16:creationId xmlns:a16="http://schemas.microsoft.com/office/drawing/2014/main" id="{C9E40C0F-C750-4BB2-851F-013D0CC9B49B}"/>
              </a:ext>
            </a:extLst>
          </p:cNvPr>
          <p:cNvSpPr>
            <a:spLocks noGrp="1"/>
          </p:cNvSpPr>
          <p:nvPr>
            <p:ph type="dt" sz="half" idx="2"/>
          </p:nvPr>
        </p:nvSpPr>
        <p:spPr/>
        <p:txBody>
          <a:bodyPr/>
          <a:lstStyle/>
          <a:p>
            <a:endParaRPr lang="de-DE" dirty="0"/>
          </a:p>
        </p:txBody>
      </p:sp>
      <p:sp>
        <p:nvSpPr>
          <p:cNvPr id="4" name="Foliennummernplatzhalter 3">
            <a:extLst>
              <a:ext uri="{FF2B5EF4-FFF2-40B4-BE49-F238E27FC236}">
                <a16:creationId xmlns:a16="http://schemas.microsoft.com/office/drawing/2014/main" id="{E77EBE47-184D-4037-9FEE-48607BE2534F}"/>
              </a:ext>
            </a:extLst>
          </p:cNvPr>
          <p:cNvSpPr>
            <a:spLocks noGrp="1"/>
          </p:cNvSpPr>
          <p:nvPr>
            <p:ph type="sldNum" sz="quarter" idx="4"/>
          </p:nvPr>
        </p:nvSpPr>
        <p:spPr/>
        <p:txBody>
          <a:bodyPr/>
          <a:lstStyle/>
          <a:p>
            <a:fld id="{48195EE2-BBDB-4836-A200-C62792C76FA9}" type="slidenum">
              <a:rPr lang="de-DE" smtClean="0"/>
              <a:pPr/>
              <a:t>4</a:t>
            </a:fld>
            <a:endParaRPr lang="de-DE"/>
          </a:p>
        </p:txBody>
      </p:sp>
    </p:spTree>
    <p:extLst>
      <p:ext uri="{BB962C8B-B14F-4D97-AF65-F5344CB8AC3E}">
        <p14:creationId xmlns:p14="http://schemas.microsoft.com/office/powerpoint/2010/main" val="3086805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A9EE9126-AB55-4EF6-A1FD-EB506F28B99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40" name="think-cell Folie" r:id="rId5" imgW="501" imgH="502" progId="TCLayout.ActiveDocument.1">
                  <p:embed/>
                </p:oleObj>
              </mc:Choice>
              <mc:Fallback>
                <p:oleObj name="think-cell Folie" r:id="rId5" imgW="501" imgH="502" progId="TCLayout.ActiveDocument.1">
                  <p:embed/>
                  <p:pic>
                    <p:nvPicPr>
                      <p:cNvPr id="10" name="Objekt 9" hidden="1">
                        <a:extLst>
                          <a:ext uri="{FF2B5EF4-FFF2-40B4-BE49-F238E27FC236}">
                            <a16:creationId xmlns:a16="http://schemas.microsoft.com/office/drawing/2014/main" id="{A9EE9126-AB55-4EF6-A1FD-EB506F28B99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hteck 10" hidden="1">
            <a:extLst>
              <a:ext uri="{FF2B5EF4-FFF2-40B4-BE49-F238E27FC236}">
                <a16:creationId xmlns:a16="http://schemas.microsoft.com/office/drawing/2014/main" id="{BA176B8D-0B33-4709-9BDB-21BDB3A29C59}"/>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Titel 6">
            <a:extLst>
              <a:ext uri="{FF2B5EF4-FFF2-40B4-BE49-F238E27FC236}">
                <a16:creationId xmlns:a16="http://schemas.microsoft.com/office/drawing/2014/main" id="{D3053109-69AF-4097-BCFA-2FBFB9C0102D}"/>
              </a:ext>
            </a:extLst>
          </p:cNvPr>
          <p:cNvSpPr>
            <a:spLocks noGrp="1"/>
          </p:cNvSpPr>
          <p:nvPr>
            <p:ph type="title"/>
          </p:nvPr>
        </p:nvSpPr>
        <p:spPr/>
        <p:txBody>
          <a:bodyPr/>
          <a:lstStyle/>
          <a:p>
            <a:r>
              <a:rPr lang="en-US" dirty="0"/>
              <a:t>What is Theory?</a:t>
            </a:r>
          </a:p>
        </p:txBody>
      </p:sp>
      <p:sp>
        <p:nvSpPr>
          <p:cNvPr id="3" name="Datumsplatzhalter 2">
            <a:extLst>
              <a:ext uri="{FF2B5EF4-FFF2-40B4-BE49-F238E27FC236}">
                <a16:creationId xmlns:a16="http://schemas.microsoft.com/office/drawing/2014/main" id="{FBEB1640-39BE-4755-A8FA-1A3E36919FC8}"/>
              </a:ext>
            </a:extLst>
          </p:cNvPr>
          <p:cNvSpPr>
            <a:spLocks noGrp="1"/>
          </p:cNvSpPr>
          <p:nvPr>
            <p:ph type="dt" sz="half" idx="2"/>
          </p:nvPr>
        </p:nvSpPr>
        <p:spPr/>
        <p:txBody>
          <a:bodyPr/>
          <a:lstStyle/>
          <a:p>
            <a:endParaRPr lang="de-DE" dirty="0"/>
          </a:p>
        </p:txBody>
      </p:sp>
      <p:sp>
        <p:nvSpPr>
          <p:cNvPr id="4" name="Fußzeilenplatzhalter 3">
            <a:extLst>
              <a:ext uri="{FF2B5EF4-FFF2-40B4-BE49-F238E27FC236}">
                <a16:creationId xmlns:a16="http://schemas.microsoft.com/office/drawing/2014/main" id="{D77FD926-B897-4625-A67B-0FF1C3159289}"/>
              </a:ext>
            </a:extLst>
          </p:cNvPr>
          <p:cNvSpPr>
            <a:spLocks noGrp="1"/>
          </p:cNvSpPr>
          <p:nvPr>
            <p:ph type="ftr" sz="quarter" idx="3"/>
          </p:nvPr>
        </p:nvSpPr>
        <p:spPr/>
        <p:txBody>
          <a:bodyPr/>
          <a:lstStyle/>
          <a:p>
            <a:r>
              <a:rPr lang="en-US" dirty="0"/>
              <a:t>Teaching Notes: Scientific Research in Information Systems ~ © Copyright 2012 Jan Recker. All Rights Reserved. ~</a:t>
            </a:r>
            <a:endParaRPr lang="de-DE" dirty="0"/>
          </a:p>
        </p:txBody>
      </p:sp>
      <p:sp>
        <p:nvSpPr>
          <p:cNvPr id="5" name="Foliennummernplatzhalter 4">
            <a:extLst>
              <a:ext uri="{FF2B5EF4-FFF2-40B4-BE49-F238E27FC236}">
                <a16:creationId xmlns:a16="http://schemas.microsoft.com/office/drawing/2014/main" id="{E6DBBA8C-2798-42AE-A6AA-4AC400D5E214}"/>
              </a:ext>
            </a:extLst>
          </p:cNvPr>
          <p:cNvSpPr>
            <a:spLocks noGrp="1"/>
          </p:cNvSpPr>
          <p:nvPr>
            <p:ph type="sldNum" sz="quarter" idx="4"/>
          </p:nvPr>
        </p:nvSpPr>
        <p:spPr/>
        <p:txBody>
          <a:bodyPr/>
          <a:lstStyle/>
          <a:p>
            <a:fld id="{48195EE2-BBDB-4836-A200-C62792C76FA9}" type="slidenum">
              <a:rPr lang="de-DE" smtClean="0"/>
              <a:pPr/>
              <a:t>5</a:t>
            </a:fld>
            <a:endParaRPr lang="de-DE" dirty="0"/>
          </a:p>
        </p:txBody>
      </p:sp>
      <p:sp>
        <p:nvSpPr>
          <p:cNvPr id="9" name="Inhaltsplatzhalter 8">
            <a:extLst>
              <a:ext uri="{FF2B5EF4-FFF2-40B4-BE49-F238E27FC236}">
                <a16:creationId xmlns:a16="http://schemas.microsoft.com/office/drawing/2014/main" id="{3FF2B763-305E-422A-936D-838327C29B00}"/>
              </a:ext>
            </a:extLst>
          </p:cNvPr>
          <p:cNvSpPr>
            <a:spLocks noGrp="1"/>
          </p:cNvSpPr>
          <p:nvPr>
            <p:ph sz="quarter" idx="12"/>
          </p:nvPr>
        </p:nvSpPr>
        <p:spPr/>
        <p:txBody>
          <a:bodyPr/>
          <a:lstStyle/>
          <a:p>
            <a:endParaRPr lang="en-US"/>
          </a:p>
        </p:txBody>
      </p:sp>
      <p:pic>
        <p:nvPicPr>
          <p:cNvPr id="12" name="Picture 2">
            <a:extLst>
              <a:ext uri="{FF2B5EF4-FFF2-40B4-BE49-F238E27FC236}">
                <a16:creationId xmlns:a16="http://schemas.microsoft.com/office/drawing/2014/main" id="{5138B194-206B-476F-8FDA-7164B28EA9BB}"/>
              </a:ext>
            </a:extLst>
          </p:cNvPr>
          <p:cNvPicPr>
            <a:picLocks noChangeAspect="1" noChangeArrowheads="1"/>
          </p:cNvPicPr>
          <p:nvPr/>
        </p:nvPicPr>
        <p:blipFill>
          <a:blip r:embed="rId7" cstate="print"/>
          <a:srcRect/>
          <a:stretch>
            <a:fillRect/>
          </a:stretch>
        </p:blipFill>
        <p:spPr bwMode="auto">
          <a:xfrm>
            <a:off x="4068801" y="2044872"/>
            <a:ext cx="3810000" cy="3676650"/>
          </a:xfrm>
          <a:prstGeom prst="rect">
            <a:avLst/>
          </a:prstGeom>
          <a:noFill/>
          <a:ln w="9525">
            <a:noFill/>
            <a:miter lim="800000"/>
            <a:headEnd/>
            <a:tailEnd/>
          </a:ln>
        </p:spPr>
      </p:pic>
    </p:spTree>
    <p:extLst>
      <p:ext uri="{BB962C8B-B14F-4D97-AF65-F5344CB8AC3E}">
        <p14:creationId xmlns:p14="http://schemas.microsoft.com/office/powerpoint/2010/main" val="1868068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A9EE9126-AB55-4EF6-A1FD-EB506F28B99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64" name="think-cell Folie" r:id="rId5" imgW="501" imgH="502" progId="TCLayout.ActiveDocument.1">
                  <p:embed/>
                </p:oleObj>
              </mc:Choice>
              <mc:Fallback>
                <p:oleObj name="think-cell Folie" r:id="rId5" imgW="501" imgH="502" progId="TCLayout.ActiveDocument.1">
                  <p:embed/>
                  <p:pic>
                    <p:nvPicPr>
                      <p:cNvPr id="10" name="Objekt 9" hidden="1">
                        <a:extLst>
                          <a:ext uri="{FF2B5EF4-FFF2-40B4-BE49-F238E27FC236}">
                            <a16:creationId xmlns:a16="http://schemas.microsoft.com/office/drawing/2014/main" id="{A9EE9126-AB55-4EF6-A1FD-EB506F28B99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0B470F1C-4EAF-457F-A343-145A041FA8E1}"/>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8" name="Inhaltsplatzhalter 7">
            <a:extLst>
              <a:ext uri="{FF2B5EF4-FFF2-40B4-BE49-F238E27FC236}">
                <a16:creationId xmlns:a16="http://schemas.microsoft.com/office/drawing/2014/main" id="{64CAA6AF-C0C4-442F-B774-231C775339E1}"/>
              </a:ext>
            </a:extLst>
          </p:cNvPr>
          <p:cNvSpPr>
            <a:spLocks noGrp="1"/>
          </p:cNvSpPr>
          <p:nvPr>
            <p:ph sz="quarter" idx="11"/>
          </p:nvPr>
        </p:nvSpPr>
        <p:spPr/>
        <p:txBody>
          <a:bodyPr>
            <a:normAutofit fontScale="92500" lnSpcReduction="10000"/>
          </a:bodyPr>
          <a:lstStyle/>
          <a:p>
            <a:r>
              <a:rPr lang="en-US" dirty="0"/>
              <a:t>Many parents believe in the predictive power of names – a child cannot prosper unless it is hitched to the right name.</a:t>
            </a:r>
          </a:p>
          <a:p>
            <a:endParaRPr lang="en-US" dirty="0"/>
          </a:p>
          <a:p>
            <a:r>
              <a:rPr lang="en-US" dirty="0"/>
              <a:t>The belief is that the right name leads to economic prosperity</a:t>
            </a:r>
            <a:br>
              <a:rPr lang="en-US" dirty="0"/>
            </a:br>
            <a:r>
              <a:rPr lang="en-US" dirty="0"/>
              <a:t>(</a:t>
            </a:r>
            <a:r>
              <a:rPr lang="en-US" dirty="0" err="1"/>
              <a:t>ie</a:t>
            </a:r>
            <a:r>
              <a:rPr lang="en-US" dirty="0"/>
              <a:t> success).</a:t>
            </a:r>
          </a:p>
          <a:p>
            <a:endParaRPr lang="en-US" dirty="0"/>
          </a:p>
          <a:p>
            <a:r>
              <a:rPr lang="en-US" dirty="0"/>
              <a:t>Examples:</a:t>
            </a:r>
          </a:p>
          <a:p>
            <a:pPr lvl="1"/>
            <a:r>
              <a:rPr lang="en-US" dirty="0"/>
              <a:t>New York, 1958: Robert Lane called his baby son Winner – and later, a boy he called Loser.</a:t>
            </a:r>
          </a:p>
          <a:p>
            <a:pPr lvl="1"/>
            <a:r>
              <a:rPr lang="en-US" dirty="0"/>
              <a:t>In 2006, a man in Madrid named his Son with all the first names from the then-current Real Madrid soccer team.</a:t>
            </a:r>
          </a:p>
          <a:p>
            <a:pPr lvl="1"/>
            <a:r>
              <a:rPr lang="en-US" dirty="0"/>
              <a:t>An Indian-born Sikh cab driver in New York changed his name to Michael Goldberg.</a:t>
            </a:r>
          </a:p>
          <a:p>
            <a:endParaRPr lang="en-US" dirty="0"/>
          </a:p>
        </p:txBody>
      </p:sp>
      <p:sp>
        <p:nvSpPr>
          <p:cNvPr id="7" name="Titel 6">
            <a:extLst>
              <a:ext uri="{FF2B5EF4-FFF2-40B4-BE49-F238E27FC236}">
                <a16:creationId xmlns:a16="http://schemas.microsoft.com/office/drawing/2014/main" id="{D3053109-69AF-4097-BCFA-2FBFB9C0102D}"/>
              </a:ext>
            </a:extLst>
          </p:cNvPr>
          <p:cNvSpPr>
            <a:spLocks noGrp="1"/>
          </p:cNvSpPr>
          <p:nvPr>
            <p:ph type="title"/>
          </p:nvPr>
        </p:nvSpPr>
        <p:spPr/>
        <p:txBody>
          <a:bodyPr/>
          <a:lstStyle/>
          <a:p>
            <a:r>
              <a:rPr lang="en-US" dirty="0"/>
              <a:t>What is Theory?</a:t>
            </a:r>
          </a:p>
        </p:txBody>
      </p:sp>
      <p:sp>
        <p:nvSpPr>
          <p:cNvPr id="3" name="Datumsplatzhalter 2">
            <a:extLst>
              <a:ext uri="{FF2B5EF4-FFF2-40B4-BE49-F238E27FC236}">
                <a16:creationId xmlns:a16="http://schemas.microsoft.com/office/drawing/2014/main" id="{FBEB1640-39BE-4755-A8FA-1A3E36919FC8}"/>
              </a:ext>
            </a:extLst>
          </p:cNvPr>
          <p:cNvSpPr>
            <a:spLocks noGrp="1"/>
          </p:cNvSpPr>
          <p:nvPr>
            <p:ph type="dt" sz="half" idx="2"/>
          </p:nvPr>
        </p:nvSpPr>
        <p:spPr/>
        <p:txBody>
          <a:bodyPr/>
          <a:lstStyle/>
          <a:p>
            <a:endParaRPr lang="de-DE" dirty="0"/>
          </a:p>
        </p:txBody>
      </p:sp>
      <p:sp>
        <p:nvSpPr>
          <p:cNvPr id="4" name="Fußzeilenplatzhalter 3">
            <a:extLst>
              <a:ext uri="{FF2B5EF4-FFF2-40B4-BE49-F238E27FC236}">
                <a16:creationId xmlns:a16="http://schemas.microsoft.com/office/drawing/2014/main" id="{D77FD926-B897-4625-A67B-0FF1C3159289}"/>
              </a:ext>
            </a:extLst>
          </p:cNvPr>
          <p:cNvSpPr>
            <a:spLocks noGrp="1"/>
          </p:cNvSpPr>
          <p:nvPr>
            <p:ph type="ftr" sz="quarter" idx="3"/>
          </p:nvPr>
        </p:nvSpPr>
        <p:spPr/>
        <p:txBody>
          <a:bodyPr/>
          <a:lstStyle/>
          <a:p>
            <a:r>
              <a:rPr lang="en-US" dirty="0"/>
              <a:t>Teaching Notes: Scientific Research in Information Systems ~ © Copyright 2012 Jan Recker. All Rights Reserved. ~</a:t>
            </a:r>
            <a:endParaRPr lang="de-DE" dirty="0"/>
          </a:p>
        </p:txBody>
      </p:sp>
      <p:sp>
        <p:nvSpPr>
          <p:cNvPr id="5" name="Foliennummernplatzhalter 4">
            <a:extLst>
              <a:ext uri="{FF2B5EF4-FFF2-40B4-BE49-F238E27FC236}">
                <a16:creationId xmlns:a16="http://schemas.microsoft.com/office/drawing/2014/main" id="{E6DBBA8C-2798-42AE-A6AA-4AC400D5E214}"/>
              </a:ext>
            </a:extLst>
          </p:cNvPr>
          <p:cNvSpPr>
            <a:spLocks noGrp="1"/>
          </p:cNvSpPr>
          <p:nvPr>
            <p:ph type="sldNum" sz="quarter" idx="4"/>
          </p:nvPr>
        </p:nvSpPr>
        <p:spPr/>
        <p:txBody>
          <a:bodyPr/>
          <a:lstStyle/>
          <a:p>
            <a:fld id="{48195EE2-BBDB-4836-A200-C62792C76FA9}" type="slidenum">
              <a:rPr lang="de-DE" smtClean="0"/>
              <a:pPr/>
              <a:t>6</a:t>
            </a:fld>
            <a:endParaRPr lang="de-DE" dirty="0"/>
          </a:p>
        </p:txBody>
      </p:sp>
      <p:sp>
        <p:nvSpPr>
          <p:cNvPr id="9" name="Inhaltsplatzhalter 8">
            <a:extLst>
              <a:ext uri="{FF2B5EF4-FFF2-40B4-BE49-F238E27FC236}">
                <a16:creationId xmlns:a16="http://schemas.microsoft.com/office/drawing/2014/main" id="{3FF2B763-305E-422A-936D-838327C29B00}"/>
              </a:ext>
            </a:extLst>
          </p:cNvPr>
          <p:cNvSpPr>
            <a:spLocks noGrp="1"/>
          </p:cNvSpPr>
          <p:nvPr>
            <p:ph sz="quarter" idx="12"/>
          </p:nvPr>
        </p:nvSpPr>
        <p:spPr/>
        <p:txBody>
          <a:bodyPr/>
          <a:lstStyle/>
          <a:p>
            <a:r>
              <a:rPr lang="en-AU" dirty="0"/>
              <a:t>Warm-Up Example</a:t>
            </a:r>
            <a:endParaRPr lang="en-US" dirty="0"/>
          </a:p>
        </p:txBody>
      </p:sp>
    </p:spTree>
    <p:extLst>
      <p:ext uri="{BB962C8B-B14F-4D97-AF65-F5344CB8AC3E}">
        <p14:creationId xmlns:p14="http://schemas.microsoft.com/office/powerpoint/2010/main" val="218312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A9EE9126-AB55-4EF6-A1FD-EB506F28B99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88" name="think-cell Folie" r:id="rId5" imgW="501" imgH="502" progId="TCLayout.ActiveDocument.1">
                  <p:embed/>
                </p:oleObj>
              </mc:Choice>
              <mc:Fallback>
                <p:oleObj name="think-cell Folie" r:id="rId5" imgW="501" imgH="502" progId="TCLayout.ActiveDocument.1">
                  <p:embed/>
                  <p:pic>
                    <p:nvPicPr>
                      <p:cNvPr id="10" name="Objekt 9" hidden="1">
                        <a:extLst>
                          <a:ext uri="{FF2B5EF4-FFF2-40B4-BE49-F238E27FC236}">
                            <a16:creationId xmlns:a16="http://schemas.microsoft.com/office/drawing/2014/main" id="{A9EE9126-AB55-4EF6-A1FD-EB506F28B99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0C2D729A-9F6B-407B-8D3A-1D21EE99E318}"/>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8" name="Inhaltsplatzhalter 7">
            <a:extLst>
              <a:ext uri="{FF2B5EF4-FFF2-40B4-BE49-F238E27FC236}">
                <a16:creationId xmlns:a16="http://schemas.microsoft.com/office/drawing/2014/main" id="{64CAA6AF-C0C4-442F-B774-231C775339E1}"/>
              </a:ext>
            </a:extLst>
          </p:cNvPr>
          <p:cNvSpPr>
            <a:spLocks noGrp="1"/>
          </p:cNvSpPr>
          <p:nvPr>
            <p:ph sz="quarter" idx="11"/>
          </p:nvPr>
        </p:nvSpPr>
        <p:spPr/>
        <p:txBody>
          <a:bodyPr/>
          <a:lstStyle/>
          <a:p>
            <a:r>
              <a:rPr lang="en-AU" sz="2000" dirty="0"/>
              <a:t>A study of California birth registry data from all year since 1961 shows that indeed the name correlates with economic prosperity</a:t>
            </a:r>
          </a:p>
          <a:p>
            <a:pPr lvl="1"/>
            <a:r>
              <a:rPr lang="en-AU" sz="1800" dirty="0"/>
              <a:t>On average, a boy called Jake will tend to earn more money and get more education than a boy called DeShawn.</a:t>
            </a:r>
          </a:p>
          <a:p>
            <a:pPr lvl="1"/>
            <a:endParaRPr lang="en-AU" sz="2000" dirty="0"/>
          </a:p>
          <a:p>
            <a:r>
              <a:rPr lang="en-AU" sz="2000" b="1" dirty="0"/>
              <a:t>Would DeShawn be better off if he changes his name to Jake?</a:t>
            </a:r>
          </a:p>
          <a:p>
            <a:pPr marL="0" indent="0">
              <a:buNone/>
            </a:pPr>
            <a:endParaRPr lang="en-US" dirty="0"/>
          </a:p>
        </p:txBody>
      </p:sp>
      <p:sp>
        <p:nvSpPr>
          <p:cNvPr id="7" name="Titel 6">
            <a:extLst>
              <a:ext uri="{FF2B5EF4-FFF2-40B4-BE49-F238E27FC236}">
                <a16:creationId xmlns:a16="http://schemas.microsoft.com/office/drawing/2014/main" id="{D3053109-69AF-4097-BCFA-2FBFB9C0102D}"/>
              </a:ext>
            </a:extLst>
          </p:cNvPr>
          <p:cNvSpPr>
            <a:spLocks noGrp="1"/>
          </p:cNvSpPr>
          <p:nvPr>
            <p:ph type="title"/>
          </p:nvPr>
        </p:nvSpPr>
        <p:spPr/>
        <p:txBody>
          <a:bodyPr/>
          <a:lstStyle/>
          <a:p>
            <a:r>
              <a:rPr lang="en-US" dirty="0"/>
              <a:t>What is Theory?</a:t>
            </a:r>
          </a:p>
        </p:txBody>
      </p:sp>
      <p:sp>
        <p:nvSpPr>
          <p:cNvPr id="3" name="Datumsplatzhalter 2">
            <a:extLst>
              <a:ext uri="{FF2B5EF4-FFF2-40B4-BE49-F238E27FC236}">
                <a16:creationId xmlns:a16="http://schemas.microsoft.com/office/drawing/2014/main" id="{FBEB1640-39BE-4755-A8FA-1A3E36919FC8}"/>
              </a:ext>
            </a:extLst>
          </p:cNvPr>
          <p:cNvSpPr>
            <a:spLocks noGrp="1"/>
          </p:cNvSpPr>
          <p:nvPr>
            <p:ph type="dt" sz="half" idx="2"/>
          </p:nvPr>
        </p:nvSpPr>
        <p:spPr/>
        <p:txBody>
          <a:bodyPr/>
          <a:lstStyle/>
          <a:p>
            <a:endParaRPr lang="de-DE" dirty="0"/>
          </a:p>
        </p:txBody>
      </p:sp>
      <p:sp>
        <p:nvSpPr>
          <p:cNvPr id="4" name="Fußzeilenplatzhalter 3">
            <a:extLst>
              <a:ext uri="{FF2B5EF4-FFF2-40B4-BE49-F238E27FC236}">
                <a16:creationId xmlns:a16="http://schemas.microsoft.com/office/drawing/2014/main" id="{D77FD926-B897-4625-A67B-0FF1C3159289}"/>
              </a:ext>
            </a:extLst>
          </p:cNvPr>
          <p:cNvSpPr>
            <a:spLocks noGrp="1"/>
          </p:cNvSpPr>
          <p:nvPr>
            <p:ph type="ftr" sz="quarter" idx="3"/>
          </p:nvPr>
        </p:nvSpPr>
        <p:spPr/>
        <p:txBody>
          <a:bodyPr/>
          <a:lstStyle/>
          <a:p>
            <a:r>
              <a:rPr lang="en-US" dirty="0"/>
              <a:t>Teaching Notes: Scientific Research in Information Systems ~ © Copyright 2012 Jan Recker. All Rights Reserved. ~</a:t>
            </a:r>
            <a:endParaRPr lang="de-DE" dirty="0"/>
          </a:p>
        </p:txBody>
      </p:sp>
      <p:sp>
        <p:nvSpPr>
          <p:cNvPr id="5" name="Foliennummernplatzhalter 4">
            <a:extLst>
              <a:ext uri="{FF2B5EF4-FFF2-40B4-BE49-F238E27FC236}">
                <a16:creationId xmlns:a16="http://schemas.microsoft.com/office/drawing/2014/main" id="{E6DBBA8C-2798-42AE-A6AA-4AC400D5E214}"/>
              </a:ext>
            </a:extLst>
          </p:cNvPr>
          <p:cNvSpPr>
            <a:spLocks noGrp="1"/>
          </p:cNvSpPr>
          <p:nvPr>
            <p:ph type="sldNum" sz="quarter" idx="4"/>
          </p:nvPr>
        </p:nvSpPr>
        <p:spPr/>
        <p:txBody>
          <a:bodyPr/>
          <a:lstStyle/>
          <a:p>
            <a:fld id="{48195EE2-BBDB-4836-A200-C62792C76FA9}" type="slidenum">
              <a:rPr lang="de-DE" smtClean="0"/>
              <a:pPr/>
              <a:t>7</a:t>
            </a:fld>
            <a:endParaRPr lang="de-DE" dirty="0"/>
          </a:p>
        </p:txBody>
      </p:sp>
      <p:sp>
        <p:nvSpPr>
          <p:cNvPr id="9" name="Inhaltsplatzhalter 8">
            <a:extLst>
              <a:ext uri="{FF2B5EF4-FFF2-40B4-BE49-F238E27FC236}">
                <a16:creationId xmlns:a16="http://schemas.microsoft.com/office/drawing/2014/main" id="{3FF2B763-305E-422A-936D-838327C29B00}"/>
              </a:ext>
            </a:extLst>
          </p:cNvPr>
          <p:cNvSpPr>
            <a:spLocks noGrp="1"/>
          </p:cNvSpPr>
          <p:nvPr>
            <p:ph sz="quarter" idx="12"/>
          </p:nvPr>
        </p:nvSpPr>
        <p:spPr/>
        <p:txBody>
          <a:bodyPr/>
          <a:lstStyle/>
          <a:p>
            <a:r>
              <a:rPr lang="en-US" dirty="0"/>
              <a:t>And guess what!</a:t>
            </a:r>
          </a:p>
        </p:txBody>
      </p:sp>
      <p:pic>
        <p:nvPicPr>
          <p:cNvPr id="11" name="Picture 4">
            <a:extLst>
              <a:ext uri="{FF2B5EF4-FFF2-40B4-BE49-F238E27FC236}">
                <a16:creationId xmlns:a16="http://schemas.microsoft.com/office/drawing/2014/main" id="{FEDCE513-933D-42EF-9DDD-78841024FB1E}"/>
              </a:ext>
            </a:extLst>
          </p:cNvPr>
          <p:cNvPicPr>
            <a:picLocks noChangeAspect="1" noChangeArrowheads="1"/>
          </p:cNvPicPr>
          <p:nvPr/>
        </p:nvPicPr>
        <p:blipFill>
          <a:blip r:embed="rId7" cstate="print"/>
          <a:srcRect/>
          <a:stretch>
            <a:fillRect/>
          </a:stretch>
        </p:blipFill>
        <p:spPr bwMode="auto">
          <a:xfrm>
            <a:off x="3218650" y="4072154"/>
            <a:ext cx="1752600" cy="2335677"/>
          </a:xfrm>
          <a:prstGeom prst="rect">
            <a:avLst/>
          </a:prstGeom>
          <a:noFill/>
          <a:ln w="9525">
            <a:noFill/>
            <a:miter lim="800000"/>
            <a:headEnd/>
            <a:tailEnd/>
          </a:ln>
        </p:spPr>
      </p:pic>
      <p:pic>
        <p:nvPicPr>
          <p:cNvPr id="12" name="Picture 5">
            <a:extLst>
              <a:ext uri="{FF2B5EF4-FFF2-40B4-BE49-F238E27FC236}">
                <a16:creationId xmlns:a16="http://schemas.microsoft.com/office/drawing/2014/main" id="{E7873F92-47B5-4375-A376-CE546A6D887C}"/>
              </a:ext>
            </a:extLst>
          </p:cNvPr>
          <p:cNvPicPr>
            <a:picLocks noChangeAspect="1" noChangeArrowheads="1"/>
          </p:cNvPicPr>
          <p:nvPr/>
        </p:nvPicPr>
        <p:blipFill>
          <a:blip r:embed="rId8" cstate="print"/>
          <a:srcRect/>
          <a:stretch>
            <a:fillRect/>
          </a:stretch>
        </p:blipFill>
        <p:spPr bwMode="auto">
          <a:xfrm>
            <a:off x="7388292" y="4097227"/>
            <a:ext cx="1488208" cy="2305840"/>
          </a:xfrm>
          <a:prstGeom prst="rect">
            <a:avLst/>
          </a:prstGeom>
          <a:noFill/>
          <a:ln w="9525">
            <a:noFill/>
            <a:miter lim="800000"/>
            <a:headEnd/>
            <a:tailEnd/>
          </a:ln>
        </p:spPr>
      </p:pic>
      <p:sp>
        <p:nvSpPr>
          <p:cNvPr id="13" name="Rectangle 5">
            <a:extLst>
              <a:ext uri="{FF2B5EF4-FFF2-40B4-BE49-F238E27FC236}">
                <a16:creationId xmlns:a16="http://schemas.microsoft.com/office/drawing/2014/main" id="{62A660B6-5066-442D-A921-E1177CE788B8}"/>
              </a:ext>
            </a:extLst>
          </p:cNvPr>
          <p:cNvSpPr/>
          <p:nvPr/>
        </p:nvSpPr>
        <p:spPr>
          <a:xfrm>
            <a:off x="2314902" y="5975807"/>
            <a:ext cx="859531" cy="430887"/>
          </a:xfrm>
          <a:prstGeom prst="rect">
            <a:avLst/>
          </a:prstGeom>
        </p:spPr>
        <p:txBody>
          <a:bodyPr wrap="none">
            <a:spAutoFit/>
          </a:bodyPr>
          <a:lstStyle/>
          <a:p>
            <a:r>
              <a:rPr lang="en-AU" dirty="0"/>
              <a:t>Jake </a:t>
            </a:r>
          </a:p>
        </p:txBody>
      </p:sp>
      <p:sp>
        <p:nvSpPr>
          <p:cNvPr id="14" name="Rectangle 6">
            <a:extLst>
              <a:ext uri="{FF2B5EF4-FFF2-40B4-BE49-F238E27FC236}">
                <a16:creationId xmlns:a16="http://schemas.microsoft.com/office/drawing/2014/main" id="{CFDD5F50-7B53-4301-B3D9-188630B7A79B}"/>
              </a:ext>
            </a:extLst>
          </p:cNvPr>
          <p:cNvSpPr/>
          <p:nvPr/>
        </p:nvSpPr>
        <p:spPr>
          <a:xfrm>
            <a:off x="5951184" y="5989868"/>
            <a:ext cx="1407758" cy="430887"/>
          </a:xfrm>
          <a:prstGeom prst="rect">
            <a:avLst/>
          </a:prstGeom>
        </p:spPr>
        <p:txBody>
          <a:bodyPr wrap="none">
            <a:spAutoFit/>
          </a:bodyPr>
          <a:lstStyle/>
          <a:p>
            <a:r>
              <a:rPr lang="en-AU" dirty="0" err="1"/>
              <a:t>DeShawn</a:t>
            </a:r>
            <a:endParaRPr lang="en-AU" dirty="0"/>
          </a:p>
        </p:txBody>
      </p:sp>
    </p:spTree>
    <p:extLst>
      <p:ext uri="{BB962C8B-B14F-4D97-AF65-F5344CB8AC3E}">
        <p14:creationId xmlns:p14="http://schemas.microsoft.com/office/powerpoint/2010/main" val="2226214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A9EE9126-AB55-4EF6-A1FD-EB506F28B99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12" name="think-cell Folie" r:id="rId5" imgW="501" imgH="502" progId="TCLayout.ActiveDocument.1">
                  <p:embed/>
                </p:oleObj>
              </mc:Choice>
              <mc:Fallback>
                <p:oleObj name="think-cell Folie" r:id="rId5" imgW="501" imgH="502" progId="TCLayout.ActiveDocument.1">
                  <p:embed/>
                  <p:pic>
                    <p:nvPicPr>
                      <p:cNvPr id="10" name="Objekt 9" hidden="1">
                        <a:extLst>
                          <a:ext uri="{FF2B5EF4-FFF2-40B4-BE49-F238E27FC236}">
                            <a16:creationId xmlns:a16="http://schemas.microsoft.com/office/drawing/2014/main" id="{A9EE9126-AB55-4EF6-A1FD-EB506F28B99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C552DBC1-ED7A-4036-9F6D-F9DF6710AF6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8" name="Inhaltsplatzhalter 7">
            <a:extLst>
              <a:ext uri="{FF2B5EF4-FFF2-40B4-BE49-F238E27FC236}">
                <a16:creationId xmlns:a16="http://schemas.microsoft.com/office/drawing/2014/main" id="{64CAA6AF-C0C4-442F-B774-231C775339E1}"/>
              </a:ext>
            </a:extLst>
          </p:cNvPr>
          <p:cNvSpPr>
            <a:spLocks noGrp="1"/>
          </p:cNvSpPr>
          <p:nvPr>
            <p:ph sz="quarter" idx="11"/>
          </p:nvPr>
        </p:nvSpPr>
        <p:spPr/>
        <p:txBody>
          <a:bodyPr/>
          <a:lstStyle/>
          <a:p>
            <a:r>
              <a:rPr lang="en-AU" dirty="0"/>
              <a:t>The names are not the reason for the differences in education and income, they are one manifestation of an underlying reason:</a:t>
            </a:r>
          </a:p>
          <a:p>
            <a:pPr lvl="1"/>
            <a:endParaRPr lang="en-AU" dirty="0"/>
          </a:p>
          <a:p>
            <a:pPr lvl="1"/>
            <a:r>
              <a:rPr lang="en-AU" dirty="0"/>
              <a:t>Parents with different socio-economic status choose different names for their babies</a:t>
            </a:r>
          </a:p>
          <a:p>
            <a:pPr lvl="1"/>
            <a:r>
              <a:rPr lang="en-AU" dirty="0"/>
              <a:t>The name is a </a:t>
            </a:r>
            <a:r>
              <a:rPr lang="en-AU" i="1" dirty="0"/>
              <a:t>reflection</a:t>
            </a:r>
            <a:r>
              <a:rPr lang="en-AU" dirty="0"/>
              <a:t> of the socio-economic status, not the </a:t>
            </a:r>
            <a:r>
              <a:rPr lang="en-AU" i="1" dirty="0"/>
              <a:t>cause</a:t>
            </a:r>
            <a:r>
              <a:rPr lang="en-AU" dirty="0"/>
              <a:t>.</a:t>
            </a:r>
          </a:p>
          <a:p>
            <a:pPr lvl="1"/>
            <a:r>
              <a:rPr lang="en-AU" dirty="0"/>
              <a:t>Parents’ socio-economic status is a good predictor of </a:t>
            </a:r>
            <a:r>
              <a:rPr lang="en-AU" dirty="0" err="1"/>
              <a:t>offsprings</a:t>
            </a:r>
            <a:r>
              <a:rPr lang="en-AU" dirty="0"/>
              <a:t>’ socio-economic status</a:t>
            </a:r>
          </a:p>
          <a:p>
            <a:endParaRPr lang="en-US" dirty="0"/>
          </a:p>
        </p:txBody>
      </p:sp>
      <p:sp>
        <p:nvSpPr>
          <p:cNvPr id="7" name="Titel 6">
            <a:extLst>
              <a:ext uri="{FF2B5EF4-FFF2-40B4-BE49-F238E27FC236}">
                <a16:creationId xmlns:a16="http://schemas.microsoft.com/office/drawing/2014/main" id="{D3053109-69AF-4097-BCFA-2FBFB9C0102D}"/>
              </a:ext>
            </a:extLst>
          </p:cNvPr>
          <p:cNvSpPr>
            <a:spLocks noGrp="1"/>
          </p:cNvSpPr>
          <p:nvPr>
            <p:ph type="title"/>
          </p:nvPr>
        </p:nvSpPr>
        <p:spPr/>
        <p:txBody>
          <a:bodyPr/>
          <a:lstStyle/>
          <a:p>
            <a:r>
              <a:rPr lang="en-US" dirty="0"/>
              <a:t>What is Theory?</a:t>
            </a:r>
          </a:p>
        </p:txBody>
      </p:sp>
      <p:sp>
        <p:nvSpPr>
          <p:cNvPr id="3" name="Datumsplatzhalter 2">
            <a:extLst>
              <a:ext uri="{FF2B5EF4-FFF2-40B4-BE49-F238E27FC236}">
                <a16:creationId xmlns:a16="http://schemas.microsoft.com/office/drawing/2014/main" id="{FBEB1640-39BE-4755-A8FA-1A3E36919FC8}"/>
              </a:ext>
            </a:extLst>
          </p:cNvPr>
          <p:cNvSpPr>
            <a:spLocks noGrp="1"/>
          </p:cNvSpPr>
          <p:nvPr>
            <p:ph type="dt" sz="half" idx="2"/>
          </p:nvPr>
        </p:nvSpPr>
        <p:spPr/>
        <p:txBody>
          <a:bodyPr/>
          <a:lstStyle/>
          <a:p>
            <a:endParaRPr lang="de-DE" dirty="0"/>
          </a:p>
        </p:txBody>
      </p:sp>
      <p:sp>
        <p:nvSpPr>
          <p:cNvPr id="4" name="Fußzeilenplatzhalter 3">
            <a:extLst>
              <a:ext uri="{FF2B5EF4-FFF2-40B4-BE49-F238E27FC236}">
                <a16:creationId xmlns:a16="http://schemas.microsoft.com/office/drawing/2014/main" id="{D77FD926-B897-4625-A67B-0FF1C3159289}"/>
              </a:ext>
            </a:extLst>
          </p:cNvPr>
          <p:cNvSpPr>
            <a:spLocks noGrp="1"/>
          </p:cNvSpPr>
          <p:nvPr>
            <p:ph type="ftr" sz="quarter" idx="3"/>
          </p:nvPr>
        </p:nvSpPr>
        <p:spPr/>
        <p:txBody>
          <a:bodyPr/>
          <a:lstStyle/>
          <a:p>
            <a:r>
              <a:rPr lang="en-US" dirty="0"/>
              <a:t>Teaching Notes: Scientific Research in Information Systems ~ © Copyright 2012 Jan Recker. All Rights Reserved. ~</a:t>
            </a:r>
            <a:endParaRPr lang="de-DE" dirty="0"/>
          </a:p>
        </p:txBody>
      </p:sp>
      <p:sp>
        <p:nvSpPr>
          <p:cNvPr id="5" name="Foliennummernplatzhalter 4">
            <a:extLst>
              <a:ext uri="{FF2B5EF4-FFF2-40B4-BE49-F238E27FC236}">
                <a16:creationId xmlns:a16="http://schemas.microsoft.com/office/drawing/2014/main" id="{E6DBBA8C-2798-42AE-A6AA-4AC400D5E214}"/>
              </a:ext>
            </a:extLst>
          </p:cNvPr>
          <p:cNvSpPr>
            <a:spLocks noGrp="1"/>
          </p:cNvSpPr>
          <p:nvPr>
            <p:ph type="sldNum" sz="quarter" idx="4"/>
          </p:nvPr>
        </p:nvSpPr>
        <p:spPr/>
        <p:txBody>
          <a:bodyPr/>
          <a:lstStyle/>
          <a:p>
            <a:fld id="{48195EE2-BBDB-4836-A200-C62792C76FA9}" type="slidenum">
              <a:rPr lang="de-DE" smtClean="0"/>
              <a:pPr/>
              <a:t>8</a:t>
            </a:fld>
            <a:endParaRPr lang="de-DE" dirty="0"/>
          </a:p>
        </p:txBody>
      </p:sp>
      <p:sp>
        <p:nvSpPr>
          <p:cNvPr id="9" name="Inhaltsplatzhalter 8">
            <a:extLst>
              <a:ext uri="{FF2B5EF4-FFF2-40B4-BE49-F238E27FC236}">
                <a16:creationId xmlns:a16="http://schemas.microsoft.com/office/drawing/2014/main" id="{3FF2B763-305E-422A-936D-838327C29B00}"/>
              </a:ext>
            </a:extLst>
          </p:cNvPr>
          <p:cNvSpPr>
            <a:spLocks noGrp="1"/>
          </p:cNvSpPr>
          <p:nvPr>
            <p:ph sz="quarter" idx="12"/>
          </p:nvPr>
        </p:nvSpPr>
        <p:spPr/>
        <p:txBody>
          <a:bodyPr/>
          <a:lstStyle/>
          <a:p>
            <a:r>
              <a:rPr lang="en-AU" dirty="0"/>
              <a:t>Theory: Looking for the Reason of the discerned pattern</a:t>
            </a:r>
            <a:endParaRPr lang="en-US" dirty="0"/>
          </a:p>
        </p:txBody>
      </p:sp>
    </p:spTree>
    <p:extLst>
      <p:ext uri="{BB962C8B-B14F-4D97-AF65-F5344CB8AC3E}">
        <p14:creationId xmlns:p14="http://schemas.microsoft.com/office/powerpoint/2010/main" val="408903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A9EE9126-AB55-4EF6-A1FD-EB506F28B99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36" name="think-cell Folie" r:id="rId5" imgW="501" imgH="502" progId="TCLayout.ActiveDocument.1">
                  <p:embed/>
                </p:oleObj>
              </mc:Choice>
              <mc:Fallback>
                <p:oleObj name="think-cell Folie" r:id="rId5" imgW="501" imgH="502" progId="TCLayout.ActiveDocument.1">
                  <p:embed/>
                  <p:pic>
                    <p:nvPicPr>
                      <p:cNvPr id="10" name="Objekt 9" hidden="1">
                        <a:extLst>
                          <a:ext uri="{FF2B5EF4-FFF2-40B4-BE49-F238E27FC236}">
                            <a16:creationId xmlns:a16="http://schemas.microsoft.com/office/drawing/2014/main" id="{A9EE9126-AB55-4EF6-A1FD-EB506F28B99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1E3C1105-8C22-40C9-B240-4E074F8965A3}"/>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8" name="Inhaltsplatzhalter 7">
            <a:extLst>
              <a:ext uri="{FF2B5EF4-FFF2-40B4-BE49-F238E27FC236}">
                <a16:creationId xmlns:a16="http://schemas.microsoft.com/office/drawing/2014/main" id="{64CAA6AF-C0C4-442F-B774-231C775339E1}"/>
              </a:ext>
            </a:extLst>
          </p:cNvPr>
          <p:cNvSpPr>
            <a:spLocks noGrp="1"/>
          </p:cNvSpPr>
          <p:nvPr>
            <p:ph sz="quarter" idx="11"/>
          </p:nvPr>
        </p:nvSpPr>
        <p:spPr/>
        <p:txBody>
          <a:bodyPr numCol="2"/>
          <a:lstStyle/>
          <a:p>
            <a:r>
              <a:rPr lang="en-AU" dirty="0"/>
              <a:t>High-income boy names</a:t>
            </a:r>
          </a:p>
          <a:p>
            <a:pPr lvl="1"/>
            <a:r>
              <a:rPr lang="en-AU" dirty="0"/>
              <a:t>Benjamin</a:t>
            </a:r>
          </a:p>
          <a:p>
            <a:pPr lvl="1"/>
            <a:r>
              <a:rPr lang="en-AU" dirty="0"/>
              <a:t>Samuel</a:t>
            </a:r>
          </a:p>
          <a:p>
            <a:pPr lvl="1"/>
            <a:r>
              <a:rPr lang="en-AU" dirty="0"/>
              <a:t>Jonathan</a:t>
            </a:r>
          </a:p>
          <a:p>
            <a:pPr lvl="1"/>
            <a:r>
              <a:rPr lang="en-AU" dirty="0"/>
              <a:t>Alexander</a:t>
            </a:r>
          </a:p>
          <a:p>
            <a:pPr lvl="1"/>
            <a:r>
              <a:rPr lang="en-AU" dirty="0"/>
              <a:t>Andrew</a:t>
            </a:r>
          </a:p>
          <a:p>
            <a:endParaRPr lang="en-US" dirty="0"/>
          </a:p>
          <a:p>
            <a:endParaRPr lang="en-US" dirty="0"/>
          </a:p>
          <a:p>
            <a:endParaRPr lang="en-US" dirty="0"/>
          </a:p>
          <a:p>
            <a:r>
              <a:rPr lang="en-AU" dirty="0"/>
              <a:t>Low-income boy names</a:t>
            </a:r>
          </a:p>
          <a:p>
            <a:pPr lvl="1"/>
            <a:r>
              <a:rPr lang="en-AU" dirty="0"/>
              <a:t>Cody</a:t>
            </a:r>
          </a:p>
          <a:p>
            <a:pPr lvl="1"/>
            <a:r>
              <a:rPr lang="en-AU" dirty="0"/>
              <a:t>Brandon</a:t>
            </a:r>
          </a:p>
          <a:p>
            <a:pPr lvl="1"/>
            <a:r>
              <a:rPr lang="en-AU" dirty="0"/>
              <a:t>Anthony</a:t>
            </a:r>
          </a:p>
          <a:p>
            <a:pPr lvl="1"/>
            <a:r>
              <a:rPr lang="en-AU" dirty="0"/>
              <a:t>Justin</a:t>
            </a:r>
          </a:p>
          <a:p>
            <a:pPr lvl="1"/>
            <a:r>
              <a:rPr lang="en-AU" dirty="0"/>
              <a:t>Robert</a:t>
            </a:r>
          </a:p>
          <a:p>
            <a:endParaRPr lang="en-AU" dirty="0"/>
          </a:p>
          <a:p>
            <a:endParaRPr lang="en-US" dirty="0"/>
          </a:p>
        </p:txBody>
      </p:sp>
      <p:sp>
        <p:nvSpPr>
          <p:cNvPr id="7" name="Titel 6">
            <a:extLst>
              <a:ext uri="{FF2B5EF4-FFF2-40B4-BE49-F238E27FC236}">
                <a16:creationId xmlns:a16="http://schemas.microsoft.com/office/drawing/2014/main" id="{D3053109-69AF-4097-BCFA-2FBFB9C0102D}"/>
              </a:ext>
            </a:extLst>
          </p:cNvPr>
          <p:cNvSpPr>
            <a:spLocks noGrp="1"/>
          </p:cNvSpPr>
          <p:nvPr>
            <p:ph type="title"/>
          </p:nvPr>
        </p:nvSpPr>
        <p:spPr/>
        <p:txBody>
          <a:bodyPr/>
          <a:lstStyle/>
          <a:p>
            <a:r>
              <a:rPr lang="en-US" dirty="0"/>
              <a:t>What is Theory?</a:t>
            </a:r>
          </a:p>
        </p:txBody>
      </p:sp>
      <p:sp>
        <p:nvSpPr>
          <p:cNvPr id="3" name="Datumsplatzhalter 2">
            <a:extLst>
              <a:ext uri="{FF2B5EF4-FFF2-40B4-BE49-F238E27FC236}">
                <a16:creationId xmlns:a16="http://schemas.microsoft.com/office/drawing/2014/main" id="{FBEB1640-39BE-4755-A8FA-1A3E36919FC8}"/>
              </a:ext>
            </a:extLst>
          </p:cNvPr>
          <p:cNvSpPr>
            <a:spLocks noGrp="1"/>
          </p:cNvSpPr>
          <p:nvPr>
            <p:ph type="dt" sz="half" idx="2"/>
          </p:nvPr>
        </p:nvSpPr>
        <p:spPr/>
        <p:txBody>
          <a:bodyPr/>
          <a:lstStyle/>
          <a:p>
            <a:endParaRPr lang="de-DE" dirty="0"/>
          </a:p>
        </p:txBody>
      </p:sp>
      <p:sp>
        <p:nvSpPr>
          <p:cNvPr id="4" name="Fußzeilenplatzhalter 3">
            <a:extLst>
              <a:ext uri="{FF2B5EF4-FFF2-40B4-BE49-F238E27FC236}">
                <a16:creationId xmlns:a16="http://schemas.microsoft.com/office/drawing/2014/main" id="{D77FD926-B897-4625-A67B-0FF1C3159289}"/>
              </a:ext>
            </a:extLst>
          </p:cNvPr>
          <p:cNvSpPr>
            <a:spLocks noGrp="1"/>
          </p:cNvSpPr>
          <p:nvPr>
            <p:ph type="ftr" sz="quarter" idx="3"/>
          </p:nvPr>
        </p:nvSpPr>
        <p:spPr/>
        <p:txBody>
          <a:bodyPr/>
          <a:lstStyle/>
          <a:p>
            <a:r>
              <a:rPr lang="en-US" dirty="0"/>
              <a:t>Teaching Notes: Scientific Research in Information Systems ~ © Copyright 2012 Jan Recker. All Rights Reserved. ~</a:t>
            </a:r>
            <a:endParaRPr lang="de-DE" dirty="0"/>
          </a:p>
        </p:txBody>
      </p:sp>
      <p:sp>
        <p:nvSpPr>
          <p:cNvPr id="5" name="Foliennummernplatzhalter 4">
            <a:extLst>
              <a:ext uri="{FF2B5EF4-FFF2-40B4-BE49-F238E27FC236}">
                <a16:creationId xmlns:a16="http://schemas.microsoft.com/office/drawing/2014/main" id="{E6DBBA8C-2798-42AE-A6AA-4AC400D5E214}"/>
              </a:ext>
            </a:extLst>
          </p:cNvPr>
          <p:cNvSpPr>
            <a:spLocks noGrp="1"/>
          </p:cNvSpPr>
          <p:nvPr>
            <p:ph type="sldNum" sz="quarter" idx="4"/>
          </p:nvPr>
        </p:nvSpPr>
        <p:spPr/>
        <p:txBody>
          <a:bodyPr/>
          <a:lstStyle/>
          <a:p>
            <a:fld id="{48195EE2-BBDB-4836-A200-C62792C76FA9}" type="slidenum">
              <a:rPr lang="de-DE" smtClean="0"/>
              <a:pPr/>
              <a:t>9</a:t>
            </a:fld>
            <a:endParaRPr lang="de-DE" dirty="0"/>
          </a:p>
        </p:txBody>
      </p:sp>
      <p:sp>
        <p:nvSpPr>
          <p:cNvPr id="9" name="Inhaltsplatzhalter 8">
            <a:extLst>
              <a:ext uri="{FF2B5EF4-FFF2-40B4-BE49-F238E27FC236}">
                <a16:creationId xmlns:a16="http://schemas.microsoft.com/office/drawing/2014/main" id="{3FF2B763-305E-422A-936D-838327C29B00}"/>
              </a:ext>
            </a:extLst>
          </p:cNvPr>
          <p:cNvSpPr>
            <a:spLocks noGrp="1"/>
          </p:cNvSpPr>
          <p:nvPr>
            <p:ph sz="quarter" idx="12"/>
          </p:nvPr>
        </p:nvSpPr>
        <p:spPr/>
        <p:txBody>
          <a:bodyPr/>
          <a:lstStyle/>
          <a:p>
            <a:r>
              <a:rPr lang="en-US" dirty="0"/>
              <a:t>Example data</a:t>
            </a:r>
          </a:p>
        </p:txBody>
      </p:sp>
      <p:sp>
        <p:nvSpPr>
          <p:cNvPr id="14" name="Rectangle 5">
            <a:extLst>
              <a:ext uri="{FF2B5EF4-FFF2-40B4-BE49-F238E27FC236}">
                <a16:creationId xmlns:a16="http://schemas.microsoft.com/office/drawing/2014/main" id="{D5430A6B-FDC5-4A28-8BC7-76249A49D8C9}"/>
              </a:ext>
            </a:extLst>
          </p:cNvPr>
          <p:cNvSpPr/>
          <p:nvPr/>
        </p:nvSpPr>
        <p:spPr>
          <a:xfrm>
            <a:off x="2700731" y="5289264"/>
            <a:ext cx="5737532" cy="646331"/>
          </a:xfrm>
          <a:prstGeom prst="rect">
            <a:avLst/>
          </a:prstGeom>
        </p:spPr>
        <p:txBody>
          <a:bodyPr wrap="none">
            <a:spAutoFit/>
          </a:bodyPr>
          <a:lstStyle/>
          <a:p>
            <a:pPr algn="r"/>
            <a:r>
              <a:rPr lang="en-AU" sz="1800" dirty="0"/>
              <a:t>A narrative of the analysis is included in </a:t>
            </a:r>
            <a:r>
              <a:rPr lang="en-AU" sz="1800" dirty="0" err="1"/>
              <a:t>Freakonomics</a:t>
            </a:r>
            <a:r>
              <a:rPr lang="en-AU" sz="1800" dirty="0"/>
              <a:t/>
            </a:r>
            <a:br>
              <a:rPr lang="en-AU" sz="1800" dirty="0"/>
            </a:br>
            <a:r>
              <a:rPr lang="en-AU" sz="1800" dirty="0"/>
              <a:t>- both the book and the movie ;)</a:t>
            </a:r>
          </a:p>
        </p:txBody>
      </p:sp>
    </p:spTree>
    <p:extLst>
      <p:ext uri="{BB962C8B-B14F-4D97-AF65-F5344CB8AC3E}">
        <p14:creationId xmlns:p14="http://schemas.microsoft.com/office/powerpoint/2010/main" val="148708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A9EE9126-AB55-4EF6-A1FD-EB506F28B99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60" name="think-cell Folie" r:id="rId5" imgW="501" imgH="502" progId="TCLayout.ActiveDocument.1">
                  <p:embed/>
                </p:oleObj>
              </mc:Choice>
              <mc:Fallback>
                <p:oleObj name="think-cell Folie" r:id="rId5" imgW="501" imgH="502" progId="TCLayout.ActiveDocument.1">
                  <p:embed/>
                  <p:pic>
                    <p:nvPicPr>
                      <p:cNvPr id="10" name="Objekt 9" hidden="1">
                        <a:extLst>
                          <a:ext uri="{FF2B5EF4-FFF2-40B4-BE49-F238E27FC236}">
                            <a16:creationId xmlns:a16="http://schemas.microsoft.com/office/drawing/2014/main" id="{A9EE9126-AB55-4EF6-A1FD-EB506F28B99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57C08ABB-5856-4D2D-9A3C-F5D63219CF35}"/>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8" name="Inhaltsplatzhalter 7">
            <a:extLst>
              <a:ext uri="{FF2B5EF4-FFF2-40B4-BE49-F238E27FC236}">
                <a16:creationId xmlns:a16="http://schemas.microsoft.com/office/drawing/2014/main" id="{64CAA6AF-C0C4-442F-B774-231C775339E1}"/>
              </a:ext>
            </a:extLst>
          </p:cNvPr>
          <p:cNvSpPr>
            <a:spLocks noGrp="1"/>
          </p:cNvSpPr>
          <p:nvPr>
            <p:ph sz="quarter" idx="11"/>
          </p:nvPr>
        </p:nvSpPr>
        <p:spPr/>
        <p:txBody>
          <a:bodyPr/>
          <a:lstStyle/>
          <a:p>
            <a:endParaRPr lang="en-US" dirty="0"/>
          </a:p>
        </p:txBody>
      </p:sp>
      <p:sp>
        <p:nvSpPr>
          <p:cNvPr id="7" name="Titel 6">
            <a:extLst>
              <a:ext uri="{FF2B5EF4-FFF2-40B4-BE49-F238E27FC236}">
                <a16:creationId xmlns:a16="http://schemas.microsoft.com/office/drawing/2014/main" id="{D3053109-69AF-4097-BCFA-2FBFB9C0102D}"/>
              </a:ext>
            </a:extLst>
          </p:cNvPr>
          <p:cNvSpPr>
            <a:spLocks noGrp="1"/>
          </p:cNvSpPr>
          <p:nvPr>
            <p:ph type="title"/>
          </p:nvPr>
        </p:nvSpPr>
        <p:spPr/>
        <p:txBody>
          <a:bodyPr/>
          <a:lstStyle/>
          <a:p>
            <a:endParaRPr lang="en-US" dirty="0"/>
          </a:p>
        </p:txBody>
      </p:sp>
      <p:sp>
        <p:nvSpPr>
          <p:cNvPr id="3" name="Datumsplatzhalter 2">
            <a:extLst>
              <a:ext uri="{FF2B5EF4-FFF2-40B4-BE49-F238E27FC236}">
                <a16:creationId xmlns:a16="http://schemas.microsoft.com/office/drawing/2014/main" id="{FBEB1640-39BE-4755-A8FA-1A3E36919FC8}"/>
              </a:ext>
            </a:extLst>
          </p:cNvPr>
          <p:cNvSpPr>
            <a:spLocks noGrp="1"/>
          </p:cNvSpPr>
          <p:nvPr>
            <p:ph type="dt" sz="half" idx="2"/>
          </p:nvPr>
        </p:nvSpPr>
        <p:spPr/>
        <p:txBody>
          <a:bodyPr/>
          <a:lstStyle/>
          <a:p>
            <a:endParaRPr lang="de-DE" dirty="0"/>
          </a:p>
        </p:txBody>
      </p:sp>
      <p:sp>
        <p:nvSpPr>
          <p:cNvPr id="4" name="Fußzeilenplatzhalter 3">
            <a:extLst>
              <a:ext uri="{FF2B5EF4-FFF2-40B4-BE49-F238E27FC236}">
                <a16:creationId xmlns:a16="http://schemas.microsoft.com/office/drawing/2014/main" id="{D77FD926-B897-4625-A67B-0FF1C3159289}"/>
              </a:ext>
            </a:extLst>
          </p:cNvPr>
          <p:cNvSpPr>
            <a:spLocks noGrp="1"/>
          </p:cNvSpPr>
          <p:nvPr>
            <p:ph type="ftr" sz="quarter" idx="3"/>
          </p:nvPr>
        </p:nvSpPr>
        <p:spPr/>
        <p:txBody>
          <a:bodyPr/>
          <a:lstStyle/>
          <a:p>
            <a:r>
              <a:rPr lang="en-US" dirty="0"/>
              <a:t>Teaching Notes: Scientific Research in Information Systems ~ © Copyright 2012 Jan Recker. All Rights Reserved. ~</a:t>
            </a:r>
            <a:endParaRPr lang="de-DE" dirty="0"/>
          </a:p>
        </p:txBody>
      </p:sp>
      <p:sp>
        <p:nvSpPr>
          <p:cNvPr id="5" name="Foliennummernplatzhalter 4">
            <a:extLst>
              <a:ext uri="{FF2B5EF4-FFF2-40B4-BE49-F238E27FC236}">
                <a16:creationId xmlns:a16="http://schemas.microsoft.com/office/drawing/2014/main" id="{E6DBBA8C-2798-42AE-A6AA-4AC400D5E214}"/>
              </a:ext>
            </a:extLst>
          </p:cNvPr>
          <p:cNvSpPr>
            <a:spLocks noGrp="1"/>
          </p:cNvSpPr>
          <p:nvPr>
            <p:ph type="sldNum" sz="quarter" idx="4"/>
          </p:nvPr>
        </p:nvSpPr>
        <p:spPr/>
        <p:txBody>
          <a:bodyPr/>
          <a:lstStyle/>
          <a:p>
            <a:fld id="{48195EE2-BBDB-4836-A200-C62792C76FA9}" type="slidenum">
              <a:rPr lang="de-DE" smtClean="0"/>
              <a:pPr/>
              <a:t>10</a:t>
            </a:fld>
            <a:endParaRPr lang="de-DE" dirty="0"/>
          </a:p>
        </p:txBody>
      </p:sp>
      <p:sp>
        <p:nvSpPr>
          <p:cNvPr id="9" name="Inhaltsplatzhalter 8">
            <a:extLst>
              <a:ext uri="{FF2B5EF4-FFF2-40B4-BE49-F238E27FC236}">
                <a16:creationId xmlns:a16="http://schemas.microsoft.com/office/drawing/2014/main" id="{3FF2B763-305E-422A-936D-838327C29B00}"/>
              </a:ext>
            </a:extLst>
          </p:cNvPr>
          <p:cNvSpPr>
            <a:spLocks noGrp="1"/>
          </p:cNvSpPr>
          <p:nvPr>
            <p:ph sz="quarter" idx="12"/>
          </p:nvPr>
        </p:nvSpPr>
        <p:spPr/>
        <p:txBody>
          <a:bodyPr/>
          <a:lstStyle/>
          <a:p>
            <a:endParaRPr lang="en-US"/>
          </a:p>
        </p:txBody>
      </p:sp>
      <p:sp>
        <p:nvSpPr>
          <p:cNvPr id="11" name="Text Box 2">
            <a:extLst>
              <a:ext uri="{FF2B5EF4-FFF2-40B4-BE49-F238E27FC236}">
                <a16:creationId xmlns:a16="http://schemas.microsoft.com/office/drawing/2014/main" id="{6DD29304-9FA7-46E6-BEF4-A02918488377}"/>
              </a:ext>
            </a:extLst>
          </p:cNvPr>
          <p:cNvSpPr txBox="1">
            <a:spLocks noChangeArrowheads="1"/>
          </p:cNvSpPr>
          <p:nvPr/>
        </p:nvSpPr>
        <p:spPr bwMode="auto">
          <a:xfrm>
            <a:off x="5410200" y="2291970"/>
            <a:ext cx="1600200" cy="369332"/>
          </a:xfrm>
          <a:prstGeom prst="rect">
            <a:avLst/>
          </a:prstGeom>
          <a:noFill/>
          <a:ln w="9525">
            <a:noFill/>
            <a:miter lim="800000"/>
            <a:headEnd/>
            <a:tailEnd/>
          </a:ln>
          <a:effectLst/>
        </p:spPr>
        <p:txBody>
          <a:bodyPr wrap="square">
            <a:spAutoFit/>
          </a:bodyPr>
          <a:lstStyle/>
          <a:p>
            <a:pPr algn="l">
              <a:spcBef>
                <a:spcPct val="50000"/>
              </a:spcBef>
            </a:pPr>
            <a:r>
              <a:rPr lang="en-GB" sz="1800" b="1">
                <a:effectLst>
                  <a:outerShdw blurRad="38100" dist="38100" dir="2700000" algn="tl">
                    <a:srgbClr val="FFFFFF"/>
                  </a:outerShdw>
                </a:effectLst>
              </a:rPr>
              <a:t>“Theory”</a:t>
            </a:r>
          </a:p>
        </p:txBody>
      </p:sp>
      <p:sp>
        <p:nvSpPr>
          <p:cNvPr id="12" name="AutoShape 3">
            <a:extLst>
              <a:ext uri="{FF2B5EF4-FFF2-40B4-BE49-F238E27FC236}">
                <a16:creationId xmlns:a16="http://schemas.microsoft.com/office/drawing/2014/main" id="{9DD4D3ED-3E11-4817-9759-2363AAA535BE}"/>
              </a:ext>
            </a:extLst>
          </p:cNvPr>
          <p:cNvSpPr>
            <a:spLocks noChangeArrowheads="1"/>
          </p:cNvSpPr>
          <p:nvPr/>
        </p:nvSpPr>
        <p:spPr bwMode="auto">
          <a:xfrm>
            <a:off x="4914900" y="691770"/>
            <a:ext cx="2362200" cy="990600"/>
          </a:xfrm>
          <a:prstGeom prst="wedgeRectCallout">
            <a:avLst>
              <a:gd name="adj1" fmla="val 21977"/>
              <a:gd name="adj2" fmla="val 108495"/>
            </a:avLst>
          </a:prstGeom>
          <a:solidFill>
            <a:srgbClr val="CCFFCC">
              <a:alpha val="50000"/>
            </a:srgbClr>
          </a:solidFill>
          <a:ln w="9525">
            <a:solidFill>
              <a:schemeClr val="tx1"/>
            </a:solidFill>
            <a:miter lim="800000"/>
            <a:headEnd/>
            <a:tailEnd/>
          </a:ln>
          <a:effectLst/>
        </p:spPr>
        <p:txBody>
          <a:bodyPr/>
          <a:lstStyle/>
          <a:p>
            <a:r>
              <a:rPr lang="en-GB" sz="1800" dirty="0"/>
              <a:t>…is something we use all the time in our everyday life</a:t>
            </a:r>
          </a:p>
        </p:txBody>
      </p:sp>
      <p:sp>
        <p:nvSpPr>
          <p:cNvPr id="13" name="AutoShape 4">
            <a:extLst>
              <a:ext uri="{FF2B5EF4-FFF2-40B4-BE49-F238E27FC236}">
                <a16:creationId xmlns:a16="http://schemas.microsoft.com/office/drawing/2014/main" id="{9A4B2DD7-9842-4DA4-8442-4CAF0A5FB6E8}"/>
              </a:ext>
            </a:extLst>
          </p:cNvPr>
          <p:cNvSpPr>
            <a:spLocks noChangeArrowheads="1"/>
          </p:cNvSpPr>
          <p:nvPr/>
        </p:nvSpPr>
        <p:spPr bwMode="auto">
          <a:xfrm>
            <a:off x="8153400" y="2291970"/>
            <a:ext cx="1905000" cy="762000"/>
          </a:xfrm>
          <a:prstGeom prst="wedgeRoundRectCallout">
            <a:avLst>
              <a:gd name="adj1" fmla="val -105167"/>
              <a:gd name="adj2" fmla="val 70417"/>
              <a:gd name="adj3" fmla="val 16667"/>
            </a:avLst>
          </a:prstGeom>
          <a:solidFill>
            <a:srgbClr val="CCFFFF">
              <a:alpha val="50000"/>
            </a:srgbClr>
          </a:solidFill>
          <a:ln w="9525">
            <a:solidFill>
              <a:schemeClr val="tx1"/>
            </a:solidFill>
            <a:miter lim="800000"/>
            <a:headEnd/>
            <a:tailEnd/>
          </a:ln>
          <a:effectLst/>
        </p:spPr>
        <p:txBody>
          <a:bodyPr/>
          <a:lstStyle/>
          <a:p>
            <a:r>
              <a:rPr lang="en-GB" sz="1800"/>
              <a:t>“Why do I feel unwell?”</a:t>
            </a:r>
          </a:p>
        </p:txBody>
      </p:sp>
      <p:sp>
        <p:nvSpPr>
          <p:cNvPr id="14" name="AutoShape 5">
            <a:extLst>
              <a:ext uri="{FF2B5EF4-FFF2-40B4-BE49-F238E27FC236}">
                <a16:creationId xmlns:a16="http://schemas.microsoft.com/office/drawing/2014/main" id="{0637A5FF-7CA0-4A17-BA85-23B43915E631}"/>
              </a:ext>
            </a:extLst>
          </p:cNvPr>
          <p:cNvSpPr>
            <a:spLocks noChangeArrowheads="1"/>
          </p:cNvSpPr>
          <p:nvPr/>
        </p:nvSpPr>
        <p:spPr bwMode="auto">
          <a:xfrm>
            <a:off x="7620000" y="4577970"/>
            <a:ext cx="2133600" cy="1066800"/>
          </a:xfrm>
          <a:prstGeom prst="wedgeRoundRectCallout">
            <a:avLst>
              <a:gd name="adj1" fmla="val -69940"/>
              <a:gd name="adj2" fmla="val -124852"/>
              <a:gd name="adj3" fmla="val 16667"/>
            </a:avLst>
          </a:prstGeom>
          <a:solidFill>
            <a:srgbClr val="CCFFFF">
              <a:alpha val="50000"/>
            </a:srgbClr>
          </a:solidFill>
          <a:ln w="9525">
            <a:solidFill>
              <a:schemeClr val="tx1"/>
            </a:solidFill>
            <a:miter lim="800000"/>
            <a:headEnd/>
            <a:tailEnd/>
          </a:ln>
          <a:effectLst/>
        </p:spPr>
        <p:txBody>
          <a:bodyPr/>
          <a:lstStyle/>
          <a:p>
            <a:r>
              <a:rPr lang="en-GB" sz="1800"/>
              <a:t>“Why are my friends behaving oddly?”</a:t>
            </a:r>
          </a:p>
        </p:txBody>
      </p:sp>
      <p:sp>
        <p:nvSpPr>
          <p:cNvPr id="15" name="AutoShape 6">
            <a:extLst>
              <a:ext uri="{FF2B5EF4-FFF2-40B4-BE49-F238E27FC236}">
                <a16:creationId xmlns:a16="http://schemas.microsoft.com/office/drawing/2014/main" id="{04956FF3-247D-429C-ADFB-9BFC74840604}"/>
              </a:ext>
            </a:extLst>
          </p:cNvPr>
          <p:cNvSpPr>
            <a:spLocks noChangeArrowheads="1"/>
          </p:cNvSpPr>
          <p:nvPr/>
        </p:nvSpPr>
        <p:spPr bwMode="auto">
          <a:xfrm>
            <a:off x="5143500" y="5720970"/>
            <a:ext cx="2552700" cy="762000"/>
          </a:xfrm>
          <a:prstGeom prst="wedgeRoundRectCallout">
            <a:avLst>
              <a:gd name="adj1" fmla="val -15546"/>
              <a:gd name="adj2" fmla="val -145625"/>
              <a:gd name="adj3" fmla="val 16667"/>
            </a:avLst>
          </a:prstGeom>
          <a:solidFill>
            <a:srgbClr val="CCFFFF">
              <a:alpha val="50000"/>
            </a:srgbClr>
          </a:solidFill>
          <a:ln w="9525">
            <a:solidFill>
              <a:schemeClr val="tx1"/>
            </a:solidFill>
            <a:miter lim="800000"/>
            <a:headEnd/>
            <a:tailEnd/>
          </a:ln>
          <a:effectLst/>
        </p:spPr>
        <p:txBody>
          <a:bodyPr/>
          <a:lstStyle/>
          <a:p>
            <a:r>
              <a:rPr lang="en-GB" sz="1800"/>
              <a:t>“Why do I have to  go to school?”</a:t>
            </a:r>
          </a:p>
        </p:txBody>
      </p:sp>
      <p:sp>
        <p:nvSpPr>
          <p:cNvPr id="16" name="AutoShape 10">
            <a:extLst>
              <a:ext uri="{FF2B5EF4-FFF2-40B4-BE49-F238E27FC236}">
                <a16:creationId xmlns:a16="http://schemas.microsoft.com/office/drawing/2014/main" id="{3445F8BE-D57E-4206-83B0-F2BA3AFB1BC4}"/>
              </a:ext>
            </a:extLst>
          </p:cNvPr>
          <p:cNvSpPr>
            <a:spLocks noChangeArrowheads="1"/>
          </p:cNvSpPr>
          <p:nvPr/>
        </p:nvSpPr>
        <p:spPr bwMode="auto">
          <a:xfrm>
            <a:off x="1752600" y="2634870"/>
            <a:ext cx="2895600" cy="1181100"/>
          </a:xfrm>
          <a:prstGeom prst="wedgeRectCallout">
            <a:avLst>
              <a:gd name="adj1" fmla="val 55921"/>
              <a:gd name="adj2" fmla="val -130912"/>
            </a:avLst>
          </a:prstGeom>
          <a:solidFill>
            <a:srgbClr val="CCFFCC">
              <a:alpha val="50000"/>
            </a:srgbClr>
          </a:solidFill>
          <a:ln w="9525">
            <a:solidFill>
              <a:schemeClr val="tx1"/>
            </a:solidFill>
            <a:miter lim="800000"/>
            <a:headEnd/>
            <a:tailEnd/>
          </a:ln>
          <a:effectLst/>
        </p:spPr>
        <p:txBody>
          <a:bodyPr/>
          <a:lstStyle/>
          <a:p>
            <a:pPr algn="l"/>
            <a:r>
              <a:rPr lang="en-GB" sz="1800"/>
              <a:t>We all use theory to construct explanations about the social world in which we live…</a:t>
            </a:r>
          </a:p>
        </p:txBody>
      </p:sp>
      <p:sp>
        <p:nvSpPr>
          <p:cNvPr id="17" name="AutoShape 11">
            <a:extLst>
              <a:ext uri="{FF2B5EF4-FFF2-40B4-BE49-F238E27FC236}">
                <a16:creationId xmlns:a16="http://schemas.microsoft.com/office/drawing/2014/main" id="{17218A78-6312-4971-BE06-AAE7FF268AA6}"/>
              </a:ext>
            </a:extLst>
          </p:cNvPr>
          <p:cNvSpPr>
            <a:spLocks/>
          </p:cNvSpPr>
          <p:nvPr/>
        </p:nvSpPr>
        <p:spPr bwMode="auto">
          <a:xfrm>
            <a:off x="2401888" y="4120770"/>
            <a:ext cx="2133600" cy="914400"/>
          </a:xfrm>
          <a:prstGeom prst="borderCallout1">
            <a:avLst>
              <a:gd name="adj1" fmla="val 87500"/>
              <a:gd name="adj2" fmla="val -3569"/>
              <a:gd name="adj3" fmla="val -40106"/>
              <a:gd name="adj4" fmla="val -3569"/>
            </a:avLst>
          </a:prstGeom>
          <a:solidFill>
            <a:srgbClr val="CCFFCC">
              <a:alpha val="50000"/>
            </a:srgbClr>
          </a:solidFill>
          <a:ln w="9525">
            <a:solidFill>
              <a:schemeClr val="tx1"/>
            </a:solidFill>
            <a:miter lim="800000"/>
            <a:headEnd/>
            <a:tailEnd/>
          </a:ln>
          <a:effectLst/>
        </p:spPr>
        <p:txBody>
          <a:bodyPr/>
          <a:lstStyle/>
          <a:p>
            <a:r>
              <a:rPr lang="en-GB" sz="1800" dirty="0"/>
              <a:t>Which, in a way, is what researchers also try to do…</a:t>
            </a:r>
          </a:p>
        </p:txBody>
      </p:sp>
      <p:sp>
        <p:nvSpPr>
          <p:cNvPr id="18" name="AutoShape 13">
            <a:extLst>
              <a:ext uri="{FF2B5EF4-FFF2-40B4-BE49-F238E27FC236}">
                <a16:creationId xmlns:a16="http://schemas.microsoft.com/office/drawing/2014/main" id="{D7D248EF-C5D8-4CEA-9DC4-CC61052DDFCC}"/>
              </a:ext>
            </a:extLst>
          </p:cNvPr>
          <p:cNvSpPr>
            <a:spLocks/>
          </p:cNvSpPr>
          <p:nvPr/>
        </p:nvSpPr>
        <p:spPr bwMode="auto">
          <a:xfrm>
            <a:off x="2189163" y="5492370"/>
            <a:ext cx="1743075" cy="914400"/>
          </a:xfrm>
          <a:prstGeom prst="borderCallout1">
            <a:avLst>
              <a:gd name="adj1" fmla="val 87500"/>
              <a:gd name="adj2" fmla="val 104370"/>
              <a:gd name="adj3" fmla="val -55731"/>
              <a:gd name="adj4" fmla="val 104370"/>
            </a:avLst>
          </a:prstGeom>
          <a:solidFill>
            <a:srgbClr val="CCFFCC">
              <a:alpha val="50000"/>
            </a:srgbClr>
          </a:solidFill>
          <a:ln w="9525">
            <a:solidFill>
              <a:schemeClr val="tx1"/>
            </a:solidFill>
            <a:miter lim="800000"/>
            <a:headEnd/>
            <a:tailEnd/>
          </a:ln>
          <a:effectLst/>
        </p:spPr>
        <p:txBody>
          <a:bodyPr/>
          <a:lstStyle/>
          <a:p>
            <a:pPr algn="l"/>
            <a:r>
              <a:rPr lang="en-GB" sz="1800"/>
              <a:t>In a slightly different way, of course…</a:t>
            </a:r>
          </a:p>
        </p:txBody>
      </p:sp>
      <p:pic>
        <p:nvPicPr>
          <p:cNvPr id="19" name="Picture 11" descr="C:\Web\Sociology Central\PowerPoint\theory1.gif">
            <a:extLst>
              <a:ext uri="{FF2B5EF4-FFF2-40B4-BE49-F238E27FC236}">
                <a16:creationId xmlns:a16="http://schemas.microsoft.com/office/drawing/2014/main" id="{6F70E435-766A-497E-8AB4-03578165E399}"/>
              </a:ext>
            </a:extLst>
          </p:cNvPr>
          <p:cNvPicPr>
            <a:picLocks noChangeAspect="1" noChangeArrowheads="1"/>
          </p:cNvPicPr>
          <p:nvPr/>
        </p:nvPicPr>
        <p:blipFill>
          <a:blip r:embed="rId7" cstate="print"/>
          <a:srcRect/>
          <a:stretch>
            <a:fillRect/>
          </a:stretch>
        </p:blipFill>
        <p:spPr bwMode="auto">
          <a:xfrm>
            <a:off x="5287508" y="2612861"/>
            <a:ext cx="1403576" cy="2360388"/>
          </a:xfrm>
          <a:prstGeom prst="rect">
            <a:avLst/>
          </a:prstGeom>
          <a:noFill/>
        </p:spPr>
      </p:pic>
    </p:spTree>
    <p:extLst>
      <p:ext uri="{BB962C8B-B14F-4D97-AF65-F5344CB8AC3E}">
        <p14:creationId xmlns:p14="http://schemas.microsoft.com/office/powerpoint/2010/main" val="319200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par>
                          <p:cTn id="8" fill="hold">
                            <p:stCondLst>
                              <p:cond delay="500"/>
                            </p:stCondLst>
                            <p:childTnLst>
                              <p:par>
                                <p:cTn id="9" presetID="12" presetClass="entr" presetSubtype="4" fill="hold" grpId="0" nodeType="afterEffect">
                                  <p:stCondLst>
                                    <p:cond delay="1000"/>
                                  </p:stCondLst>
                                  <p:childTnLst>
                                    <p:set>
                                      <p:cBhvr>
                                        <p:cTn id="10" dur="1" fill="hold">
                                          <p:stCondLst>
                                            <p:cond delay="0"/>
                                          </p:stCondLst>
                                        </p:cTn>
                                        <p:tgtEl>
                                          <p:spTgt spid="12"/>
                                        </p:tgtEl>
                                        <p:attrNameLst>
                                          <p:attrName>style.visibility</p:attrName>
                                        </p:attrNameLst>
                                      </p:cBhvr>
                                      <p:to>
                                        <p:strVal val="visible"/>
                                      </p:to>
                                    </p:set>
                                    <p:animEffect transition="in" filter="slide(fromBottom)">
                                      <p:cBhvr>
                                        <p:cTn id="11" dur="500"/>
                                        <p:tgtEl>
                                          <p:spTgt spid="12"/>
                                        </p:tgtEl>
                                      </p:cBhvr>
                                    </p:animEffect>
                                  </p:childTnLst>
                                </p:cTn>
                              </p:par>
                            </p:childTnLst>
                          </p:cTn>
                        </p:par>
                        <p:par>
                          <p:cTn id="12" fill="hold">
                            <p:stCondLst>
                              <p:cond delay="2000"/>
                            </p:stCondLst>
                            <p:childTnLst>
                              <p:par>
                                <p:cTn id="13" presetID="12" presetClass="entr" presetSubtype="8" fill="hold" grpId="0" nodeType="afterEffect">
                                  <p:stCondLst>
                                    <p:cond delay="1000"/>
                                  </p:stCondLst>
                                  <p:childTnLst>
                                    <p:set>
                                      <p:cBhvr>
                                        <p:cTn id="14" dur="1" fill="hold">
                                          <p:stCondLst>
                                            <p:cond delay="0"/>
                                          </p:stCondLst>
                                        </p:cTn>
                                        <p:tgtEl>
                                          <p:spTgt spid="13"/>
                                        </p:tgtEl>
                                        <p:attrNameLst>
                                          <p:attrName>style.visibility</p:attrName>
                                        </p:attrNameLst>
                                      </p:cBhvr>
                                      <p:to>
                                        <p:strVal val="visible"/>
                                      </p:to>
                                    </p:set>
                                    <p:animEffect transition="in" filter="slide(fromLeft)">
                                      <p:cBhvr>
                                        <p:cTn id="15" dur="500"/>
                                        <p:tgtEl>
                                          <p:spTgt spid="13"/>
                                        </p:tgtEl>
                                      </p:cBhvr>
                                    </p:animEffect>
                                  </p:childTnLst>
                                </p:cTn>
                              </p:par>
                            </p:childTnLst>
                          </p:cTn>
                        </p:par>
                        <p:par>
                          <p:cTn id="16" fill="hold">
                            <p:stCondLst>
                              <p:cond delay="3500"/>
                            </p:stCondLst>
                            <p:childTnLst>
                              <p:par>
                                <p:cTn id="17" presetID="12" presetClass="entr" presetSubtype="8" fill="hold" grpId="0" nodeType="afterEffect">
                                  <p:stCondLst>
                                    <p:cond delay="2000"/>
                                  </p:stCondLst>
                                  <p:childTnLst>
                                    <p:set>
                                      <p:cBhvr>
                                        <p:cTn id="18" dur="1" fill="hold">
                                          <p:stCondLst>
                                            <p:cond delay="0"/>
                                          </p:stCondLst>
                                        </p:cTn>
                                        <p:tgtEl>
                                          <p:spTgt spid="14"/>
                                        </p:tgtEl>
                                        <p:attrNameLst>
                                          <p:attrName>style.visibility</p:attrName>
                                        </p:attrNameLst>
                                      </p:cBhvr>
                                      <p:to>
                                        <p:strVal val="visible"/>
                                      </p:to>
                                    </p:set>
                                    <p:animEffect transition="in" filter="slide(fromLeft)">
                                      <p:cBhvr>
                                        <p:cTn id="19" dur="500"/>
                                        <p:tgtEl>
                                          <p:spTgt spid="14"/>
                                        </p:tgtEl>
                                      </p:cBhvr>
                                    </p:animEffect>
                                  </p:childTnLst>
                                </p:cTn>
                              </p:par>
                            </p:childTnLst>
                          </p:cTn>
                        </p:par>
                        <p:par>
                          <p:cTn id="20" fill="hold">
                            <p:stCondLst>
                              <p:cond delay="6000"/>
                            </p:stCondLst>
                            <p:childTnLst>
                              <p:par>
                                <p:cTn id="21" presetID="12" presetClass="entr" presetSubtype="8" fill="hold" grpId="0" nodeType="afterEffect">
                                  <p:stCondLst>
                                    <p:cond delay="2000"/>
                                  </p:stCondLst>
                                  <p:childTnLst>
                                    <p:set>
                                      <p:cBhvr>
                                        <p:cTn id="22" dur="1" fill="hold">
                                          <p:stCondLst>
                                            <p:cond delay="0"/>
                                          </p:stCondLst>
                                        </p:cTn>
                                        <p:tgtEl>
                                          <p:spTgt spid="15"/>
                                        </p:tgtEl>
                                        <p:attrNameLst>
                                          <p:attrName>style.visibility</p:attrName>
                                        </p:attrNameLst>
                                      </p:cBhvr>
                                      <p:to>
                                        <p:strVal val="visible"/>
                                      </p:to>
                                    </p:set>
                                    <p:animEffect transition="in" filter="slide(fromLeft)">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1"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slide(fromTop)">
                                      <p:cBhvr>
                                        <p:cTn id="28" dur="500"/>
                                        <p:tgtEl>
                                          <p:spTgt spid="16"/>
                                        </p:tgtEl>
                                      </p:cBhvr>
                                    </p:animEffect>
                                  </p:childTnLst>
                                </p:cTn>
                              </p:par>
                            </p:childTnLst>
                          </p:cTn>
                        </p:par>
                        <p:par>
                          <p:cTn id="29" fill="hold">
                            <p:stCondLst>
                              <p:cond delay="500"/>
                            </p:stCondLst>
                            <p:childTnLst>
                              <p:par>
                                <p:cTn id="30" presetID="12" presetClass="entr" presetSubtype="1" fill="hold" grpId="0" nodeType="afterEffect">
                                  <p:stCondLst>
                                    <p:cond delay="2000"/>
                                  </p:stCondLst>
                                  <p:childTnLst>
                                    <p:set>
                                      <p:cBhvr>
                                        <p:cTn id="31" dur="1" fill="hold">
                                          <p:stCondLst>
                                            <p:cond delay="0"/>
                                          </p:stCondLst>
                                        </p:cTn>
                                        <p:tgtEl>
                                          <p:spTgt spid="17"/>
                                        </p:tgtEl>
                                        <p:attrNameLst>
                                          <p:attrName>style.visibility</p:attrName>
                                        </p:attrNameLst>
                                      </p:cBhvr>
                                      <p:to>
                                        <p:strVal val="visible"/>
                                      </p:to>
                                    </p:set>
                                    <p:animEffect transition="in" filter="slide(fromTop)">
                                      <p:cBhvr>
                                        <p:cTn id="32" dur="500"/>
                                        <p:tgtEl>
                                          <p:spTgt spid="17"/>
                                        </p:tgtEl>
                                      </p:cBhvr>
                                    </p:animEffect>
                                  </p:childTnLst>
                                </p:cTn>
                              </p:par>
                            </p:childTnLst>
                          </p:cTn>
                        </p:par>
                        <p:par>
                          <p:cTn id="33" fill="hold">
                            <p:stCondLst>
                              <p:cond delay="3000"/>
                            </p:stCondLst>
                            <p:childTnLst>
                              <p:par>
                                <p:cTn id="34" presetID="12" presetClass="entr" presetSubtype="8" fill="hold" grpId="0" nodeType="afterEffect">
                                  <p:stCondLst>
                                    <p:cond delay="3000"/>
                                  </p:stCondLst>
                                  <p:childTnLst>
                                    <p:set>
                                      <p:cBhvr>
                                        <p:cTn id="35" dur="1" fill="hold">
                                          <p:stCondLst>
                                            <p:cond delay="0"/>
                                          </p:stCondLst>
                                        </p:cTn>
                                        <p:tgtEl>
                                          <p:spTgt spid="18"/>
                                        </p:tgtEl>
                                        <p:attrNameLst>
                                          <p:attrName>style.visibility</p:attrName>
                                        </p:attrNameLst>
                                      </p:cBhvr>
                                      <p:to>
                                        <p:strVal val="visible"/>
                                      </p:to>
                                    </p:set>
                                    <p:animEffect transition="in" filter="slide(fromLeft)">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2" grpId="0" animBg="1" autoUpdateAnimBg="0"/>
      <p:bldP spid="13" grpId="0" animBg="1" autoUpdateAnimBg="0"/>
      <p:bldP spid="14" grpId="0" animBg="1" autoUpdateAnimBg="0"/>
      <p:bldP spid="15" grpId="0" animBg="1" autoUpdateAnimBg="0"/>
      <p:bldP spid="16" grpId="0" animBg="1" autoUpdateAnimBg="0"/>
      <p:bldP spid="17" grpId="0" animBg="1" autoUpdateAnimBg="0"/>
      <p:bldP spid="18"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A9EE9126-AB55-4EF6-A1FD-EB506F28B99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84" name="think-cell Folie" r:id="rId5" imgW="501" imgH="502" progId="TCLayout.ActiveDocument.1">
                  <p:embed/>
                </p:oleObj>
              </mc:Choice>
              <mc:Fallback>
                <p:oleObj name="think-cell Folie" r:id="rId5" imgW="501" imgH="502" progId="TCLayout.ActiveDocument.1">
                  <p:embed/>
                  <p:pic>
                    <p:nvPicPr>
                      <p:cNvPr id="10" name="Objekt 9" hidden="1">
                        <a:extLst>
                          <a:ext uri="{FF2B5EF4-FFF2-40B4-BE49-F238E27FC236}">
                            <a16:creationId xmlns:a16="http://schemas.microsoft.com/office/drawing/2014/main" id="{A9EE9126-AB55-4EF6-A1FD-EB506F28B99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4678AAFB-3AA0-4B5B-8DBC-D4FF9024D444}"/>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8" name="Inhaltsplatzhalter 7">
            <a:extLst>
              <a:ext uri="{FF2B5EF4-FFF2-40B4-BE49-F238E27FC236}">
                <a16:creationId xmlns:a16="http://schemas.microsoft.com/office/drawing/2014/main" id="{64CAA6AF-C0C4-442F-B774-231C775339E1}"/>
              </a:ext>
            </a:extLst>
          </p:cNvPr>
          <p:cNvSpPr>
            <a:spLocks noGrp="1"/>
          </p:cNvSpPr>
          <p:nvPr>
            <p:ph sz="quarter" idx="11"/>
          </p:nvPr>
        </p:nvSpPr>
        <p:spPr/>
        <p:txBody>
          <a:bodyPr>
            <a:normAutofit fontScale="92500"/>
          </a:bodyPr>
          <a:lstStyle/>
          <a:p>
            <a:r>
              <a:rPr lang="en-AU" sz="2000" dirty="0"/>
              <a:t>A </a:t>
            </a:r>
            <a:r>
              <a:rPr lang="en-AU" sz="2000" b="1" dirty="0"/>
              <a:t>proposed explanation of empirical  phenomena</a:t>
            </a:r>
            <a:r>
              <a:rPr lang="en-AU" sz="2000" dirty="0"/>
              <a:t>, made in a way consistent with the </a:t>
            </a:r>
            <a:r>
              <a:rPr lang="en-AU" sz="2000" b="1" dirty="0"/>
              <a:t>scientific method</a:t>
            </a:r>
            <a:br>
              <a:rPr lang="en-AU" sz="2000" b="1" dirty="0"/>
            </a:br>
            <a:r>
              <a:rPr lang="en-AU" sz="1600" b="1" dirty="0"/>
              <a:t>(</a:t>
            </a:r>
            <a:r>
              <a:rPr lang="en-AU" sz="1600" dirty="0"/>
              <a:t>a method of inquiry based on gathering </a:t>
            </a:r>
            <a:r>
              <a:rPr lang="en-AU" sz="1600" i="1" dirty="0"/>
              <a:t>observable</a:t>
            </a:r>
            <a:r>
              <a:rPr lang="en-AU" sz="1600" dirty="0"/>
              <a:t>, </a:t>
            </a:r>
            <a:r>
              <a:rPr lang="en-AU" sz="1600" i="1" dirty="0"/>
              <a:t>empirical</a:t>
            </a:r>
            <a:r>
              <a:rPr lang="en-AU" sz="1600" dirty="0"/>
              <a:t>  and </a:t>
            </a:r>
            <a:r>
              <a:rPr lang="en-AU" sz="1600" i="1" dirty="0"/>
              <a:t>measurable</a:t>
            </a:r>
            <a:r>
              <a:rPr lang="en-AU" sz="1600" dirty="0"/>
              <a:t> evidence subject to specific principles of reasoning</a:t>
            </a:r>
            <a:r>
              <a:rPr lang="en-AU" sz="1600" b="1" dirty="0"/>
              <a:t>)</a:t>
            </a:r>
            <a:r>
              <a:rPr lang="en-AU" sz="1600" dirty="0"/>
              <a:t>.</a:t>
            </a:r>
            <a:endParaRPr lang="en-AU" sz="2000" dirty="0"/>
          </a:p>
          <a:p>
            <a:endParaRPr lang="en-AU" sz="2000" dirty="0"/>
          </a:p>
          <a:p>
            <a:r>
              <a:rPr lang="en-AU" sz="2000" dirty="0"/>
              <a:t>Example:</a:t>
            </a:r>
          </a:p>
          <a:p>
            <a:pPr lvl="1"/>
            <a:r>
              <a:rPr lang="en-AU" sz="1800" dirty="0"/>
              <a:t>Theory in medicine involves trying to understand the </a:t>
            </a:r>
            <a:r>
              <a:rPr lang="en-AU" sz="1800" b="1" dirty="0"/>
              <a:t>causes</a:t>
            </a:r>
            <a:r>
              <a:rPr lang="en-AU" sz="1800" dirty="0"/>
              <a:t> and </a:t>
            </a:r>
            <a:r>
              <a:rPr lang="en-AU" sz="1800" b="1" dirty="0"/>
              <a:t>nature</a:t>
            </a:r>
            <a:r>
              <a:rPr lang="en-AU" sz="1800" dirty="0"/>
              <a:t> of health and sickness.</a:t>
            </a:r>
          </a:p>
          <a:p>
            <a:pPr lvl="1"/>
            <a:r>
              <a:rPr lang="en-AU" sz="1800" dirty="0"/>
              <a:t>Design theory in medicine is </a:t>
            </a:r>
            <a:r>
              <a:rPr lang="en-AU" sz="1800" b="1" dirty="0"/>
              <a:t>trying to make </a:t>
            </a:r>
            <a:r>
              <a:rPr lang="en-AU" sz="1800" dirty="0"/>
              <a:t>people healthy.</a:t>
            </a:r>
          </a:p>
          <a:p>
            <a:pPr lvl="1"/>
            <a:r>
              <a:rPr lang="en-AU" sz="1800" dirty="0"/>
              <a:t>These two are related but can be independent, because it is possible to research health and sickness without curing specific patients, and it is possible to cure a patient without knowing how the cure worked.</a:t>
            </a:r>
          </a:p>
          <a:p>
            <a:endParaRPr lang="en-AU" sz="2000" dirty="0"/>
          </a:p>
          <a:p>
            <a:pPr>
              <a:buFontTx/>
              <a:buNone/>
            </a:pPr>
            <a:r>
              <a:rPr lang="en-AU" sz="2000" b="1" dirty="0">
                <a:solidFill>
                  <a:srgbClr val="C00000"/>
                </a:solidFill>
              </a:rPr>
              <a:t>And in your work?</a:t>
            </a:r>
          </a:p>
        </p:txBody>
      </p:sp>
      <p:sp>
        <p:nvSpPr>
          <p:cNvPr id="7" name="Titel 6">
            <a:extLst>
              <a:ext uri="{FF2B5EF4-FFF2-40B4-BE49-F238E27FC236}">
                <a16:creationId xmlns:a16="http://schemas.microsoft.com/office/drawing/2014/main" id="{D3053109-69AF-4097-BCFA-2FBFB9C0102D}"/>
              </a:ext>
            </a:extLst>
          </p:cNvPr>
          <p:cNvSpPr>
            <a:spLocks noGrp="1"/>
          </p:cNvSpPr>
          <p:nvPr>
            <p:ph type="title"/>
          </p:nvPr>
        </p:nvSpPr>
        <p:spPr/>
        <p:txBody>
          <a:bodyPr/>
          <a:lstStyle/>
          <a:p>
            <a:r>
              <a:rPr lang="en-US" dirty="0"/>
              <a:t>What is Theory?</a:t>
            </a:r>
          </a:p>
        </p:txBody>
      </p:sp>
      <p:sp>
        <p:nvSpPr>
          <p:cNvPr id="3" name="Datumsplatzhalter 2">
            <a:extLst>
              <a:ext uri="{FF2B5EF4-FFF2-40B4-BE49-F238E27FC236}">
                <a16:creationId xmlns:a16="http://schemas.microsoft.com/office/drawing/2014/main" id="{FBEB1640-39BE-4755-A8FA-1A3E36919FC8}"/>
              </a:ext>
            </a:extLst>
          </p:cNvPr>
          <p:cNvSpPr>
            <a:spLocks noGrp="1"/>
          </p:cNvSpPr>
          <p:nvPr>
            <p:ph type="dt" sz="half" idx="2"/>
          </p:nvPr>
        </p:nvSpPr>
        <p:spPr/>
        <p:txBody>
          <a:bodyPr/>
          <a:lstStyle/>
          <a:p>
            <a:endParaRPr lang="de-DE" dirty="0"/>
          </a:p>
        </p:txBody>
      </p:sp>
      <p:sp>
        <p:nvSpPr>
          <p:cNvPr id="5" name="Foliennummernplatzhalter 4">
            <a:extLst>
              <a:ext uri="{FF2B5EF4-FFF2-40B4-BE49-F238E27FC236}">
                <a16:creationId xmlns:a16="http://schemas.microsoft.com/office/drawing/2014/main" id="{E6DBBA8C-2798-42AE-A6AA-4AC400D5E214}"/>
              </a:ext>
            </a:extLst>
          </p:cNvPr>
          <p:cNvSpPr>
            <a:spLocks noGrp="1"/>
          </p:cNvSpPr>
          <p:nvPr>
            <p:ph type="sldNum" sz="quarter" idx="4"/>
          </p:nvPr>
        </p:nvSpPr>
        <p:spPr/>
        <p:txBody>
          <a:bodyPr/>
          <a:lstStyle/>
          <a:p>
            <a:fld id="{48195EE2-BBDB-4836-A200-C62792C76FA9}" type="slidenum">
              <a:rPr lang="de-DE" smtClean="0"/>
              <a:pPr/>
              <a:t>11</a:t>
            </a:fld>
            <a:endParaRPr lang="de-DE" dirty="0"/>
          </a:p>
        </p:txBody>
      </p:sp>
      <p:sp>
        <p:nvSpPr>
          <p:cNvPr id="9" name="Inhaltsplatzhalter 8">
            <a:extLst>
              <a:ext uri="{FF2B5EF4-FFF2-40B4-BE49-F238E27FC236}">
                <a16:creationId xmlns:a16="http://schemas.microsoft.com/office/drawing/2014/main" id="{3FF2B763-305E-422A-936D-838327C29B00}"/>
              </a:ext>
            </a:extLst>
          </p:cNvPr>
          <p:cNvSpPr>
            <a:spLocks noGrp="1"/>
          </p:cNvSpPr>
          <p:nvPr>
            <p:ph sz="quarter" idx="12"/>
          </p:nvPr>
        </p:nvSpPr>
        <p:spPr/>
        <p:txBody>
          <a:bodyPr/>
          <a:lstStyle/>
          <a:p>
            <a:r>
              <a:rPr lang="en-US" dirty="0"/>
              <a:t>A first definition</a:t>
            </a:r>
          </a:p>
        </p:txBody>
      </p:sp>
    </p:spTree>
    <p:extLst>
      <p:ext uri="{BB962C8B-B14F-4D97-AF65-F5344CB8AC3E}">
        <p14:creationId xmlns:p14="http://schemas.microsoft.com/office/powerpoint/2010/main" val="782658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A9EE9126-AB55-4EF6-A1FD-EB506F28B99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08" name="think-cell Folie" r:id="rId5" imgW="501" imgH="502" progId="TCLayout.ActiveDocument.1">
                  <p:embed/>
                </p:oleObj>
              </mc:Choice>
              <mc:Fallback>
                <p:oleObj name="think-cell Folie" r:id="rId5" imgW="501" imgH="502" progId="TCLayout.ActiveDocument.1">
                  <p:embed/>
                  <p:pic>
                    <p:nvPicPr>
                      <p:cNvPr id="10" name="Objekt 9" hidden="1">
                        <a:extLst>
                          <a:ext uri="{FF2B5EF4-FFF2-40B4-BE49-F238E27FC236}">
                            <a16:creationId xmlns:a16="http://schemas.microsoft.com/office/drawing/2014/main" id="{A9EE9126-AB55-4EF6-A1FD-EB506F28B99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3519FF59-EEB3-4697-AC40-ABB134751D6E}"/>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8" name="Inhaltsplatzhalter 7">
            <a:extLst>
              <a:ext uri="{FF2B5EF4-FFF2-40B4-BE49-F238E27FC236}">
                <a16:creationId xmlns:a16="http://schemas.microsoft.com/office/drawing/2014/main" id="{64CAA6AF-C0C4-442F-B774-231C775339E1}"/>
              </a:ext>
            </a:extLst>
          </p:cNvPr>
          <p:cNvSpPr>
            <a:spLocks noGrp="1"/>
          </p:cNvSpPr>
          <p:nvPr>
            <p:ph sz="quarter" idx="11"/>
          </p:nvPr>
        </p:nvSpPr>
        <p:spPr/>
        <p:txBody>
          <a:bodyPr>
            <a:normAutofit fontScale="77500" lnSpcReduction="20000"/>
          </a:bodyPr>
          <a:lstStyle/>
          <a:p>
            <a:pPr>
              <a:lnSpc>
                <a:spcPct val="80000"/>
              </a:lnSpc>
            </a:pPr>
            <a:r>
              <a:rPr lang="en-US" sz="2000" dirty="0"/>
              <a:t>Theory is about the connections among phenomena, </a:t>
            </a:r>
            <a:r>
              <a:rPr lang="en-US" sz="2000" b="1" dirty="0"/>
              <a:t>a story about why acts, events, structure, and thoughts occur</a:t>
            </a:r>
            <a:r>
              <a:rPr lang="en-US" sz="2000" dirty="0"/>
              <a:t>.</a:t>
            </a:r>
          </a:p>
          <a:p>
            <a:pPr>
              <a:lnSpc>
                <a:spcPct val="80000"/>
              </a:lnSpc>
            </a:pPr>
            <a:endParaRPr lang="en-US" sz="2000" dirty="0"/>
          </a:p>
          <a:p>
            <a:pPr>
              <a:lnSpc>
                <a:spcPct val="80000"/>
              </a:lnSpc>
            </a:pPr>
            <a:r>
              <a:rPr lang="en-US" sz="2000" dirty="0"/>
              <a:t>Theory emphasizes </a:t>
            </a:r>
            <a:r>
              <a:rPr lang="en-US" sz="2000" b="1" dirty="0"/>
              <a:t>the nature of causal relationships</a:t>
            </a:r>
            <a:r>
              <a:rPr lang="en-US" sz="2000" dirty="0"/>
              <a:t>, identifying what comes first as well as the timing of such events.</a:t>
            </a:r>
          </a:p>
          <a:p>
            <a:pPr>
              <a:lnSpc>
                <a:spcPct val="80000"/>
              </a:lnSpc>
            </a:pPr>
            <a:endParaRPr lang="en-US" sz="2000" dirty="0"/>
          </a:p>
          <a:p>
            <a:pPr>
              <a:lnSpc>
                <a:spcPct val="80000"/>
              </a:lnSpc>
            </a:pPr>
            <a:r>
              <a:rPr lang="en-US" sz="2000" dirty="0"/>
              <a:t>Theory delves into underlying processes so as to </a:t>
            </a:r>
            <a:r>
              <a:rPr lang="en-US" sz="2000" b="1" dirty="0"/>
              <a:t>understand the systematic reasons</a:t>
            </a:r>
            <a:r>
              <a:rPr lang="en-US" sz="2000" dirty="0"/>
              <a:t> for a particular occurrence or nonoccurrence.</a:t>
            </a:r>
          </a:p>
          <a:p>
            <a:pPr>
              <a:lnSpc>
                <a:spcPct val="80000"/>
              </a:lnSpc>
            </a:pPr>
            <a:endParaRPr lang="en-US" sz="2000" dirty="0"/>
          </a:p>
          <a:p>
            <a:pPr>
              <a:lnSpc>
                <a:spcPct val="80000"/>
              </a:lnSpc>
            </a:pPr>
            <a:r>
              <a:rPr lang="en-US" sz="2000" dirty="0"/>
              <a:t>Theory usually is laced with a set of </a:t>
            </a:r>
            <a:r>
              <a:rPr lang="en-US" sz="2000" b="1" dirty="0"/>
              <a:t>convincing</a:t>
            </a:r>
            <a:r>
              <a:rPr lang="en-US" sz="2000" dirty="0"/>
              <a:t> and logically interconnected </a:t>
            </a:r>
            <a:r>
              <a:rPr lang="en-US" sz="2000" b="1" dirty="0"/>
              <a:t>arguments</a:t>
            </a:r>
            <a:r>
              <a:rPr lang="en-US" sz="2000" dirty="0"/>
              <a:t>.</a:t>
            </a:r>
          </a:p>
          <a:p>
            <a:pPr>
              <a:lnSpc>
                <a:spcPct val="80000"/>
              </a:lnSpc>
            </a:pPr>
            <a:endParaRPr lang="en-US" sz="2000" b="1" dirty="0"/>
          </a:p>
          <a:p>
            <a:pPr>
              <a:lnSpc>
                <a:spcPct val="80000"/>
              </a:lnSpc>
            </a:pPr>
            <a:r>
              <a:rPr lang="en-US" sz="2000" b="1" dirty="0"/>
              <a:t>Theory has implications</a:t>
            </a:r>
          </a:p>
          <a:p>
            <a:pPr lvl="1">
              <a:lnSpc>
                <a:spcPct val="80000"/>
              </a:lnSpc>
            </a:pPr>
            <a:r>
              <a:rPr lang="en-US" sz="1600" dirty="0"/>
              <a:t>that we may have not seen with our naked (or theoretically unassisted) eye.</a:t>
            </a:r>
          </a:p>
          <a:p>
            <a:pPr lvl="1">
              <a:lnSpc>
                <a:spcPct val="80000"/>
              </a:lnSpc>
            </a:pPr>
            <a:r>
              <a:rPr lang="en-US" sz="1600" dirty="0"/>
              <a:t>that may run counter to our common sense.</a:t>
            </a:r>
            <a:endParaRPr lang="en-US" sz="800" dirty="0"/>
          </a:p>
          <a:p>
            <a:endParaRPr lang="en-US" dirty="0"/>
          </a:p>
        </p:txBody>
      </p:sp>
      <p:sp>
        <p:nvSpPr>
          <p:cNvPr id="7" name="Titel 6">
            <a:extLst>
              <a:ext uri="{FF2B5EF4-FFF2-40B4-BE49-F238E27FC236}">
                <a16:creationId xmlns:a16="http://schemas.microsoft.com/office/drawing/2014/main" id="{D3053109-69AF-4097-BCFA-2FBFB9C0102D}"/>
              </a:ext>
            </a:extLst>
          </p:cNvPr>
          <p:cNvSpPr>
            <a:spLocks noGrp="1"/>
          </p:cNvSpPr>
          <p:nvPr>
            <p:ph type="title"/>
          </p:nvPr>
        </p:nvSpPr>
        <p:spPr/>
        <p:txBody>
          <a:bodyPr/>
          <a:lstStyle/>
          <a:p>
            <a:r>
              <a:rPr lang="en-US" dirty="0"/>
              <a:t>What is Theory?</a:t>
            </a:r>
          </a:p>
        </p:txBody>
      </p:sp>
      <p:sp>
        <p:nvSpPr>
          <p:cNvPr id="3" name="Datumsplatzhalter 2">
            <a:extLst>
              <a:ext uri="{FF2B5EF4-FFF2-40B4-BE49-F238E27FC236}">
                <a16:creationId xmlns:a16="http://schemas.microsoft.com/office/drawing/2014/main" id="{FBEB1640-39BE-4755-A8FA-1A3E36919FC8}"/>
              </a:ext>
            </a:extLst>
          </p:cNvPr>
          <p:cNvSpPr>
            <a:spLocks noGrp="1"/>
          </p:cNvSpPr>
          <p:nvPr>
            <p:ph type="dt" sz="half" idx="2"/>
          </p:nvPr>
        </p:nvSpPr>
        <p:spPr/>
        <p:txBody>
          <a:bodyPr/>
          <a:lstStyle/>
          <a:p>
            <a:endParaRPr lang="de-DE" dirty="0"/>
          </a:p>
        </p:txBody>
      </p:sp>
      <p:sp>
        <p:nvSpPr>
          <p:cNvPr id="5" name="Foliennummernplatzhalter 4">
            <a:extLst>
              <a:ext uri="{FF2B5EF4-FFF2-40B4-BE49-F238E27FC236}">
                <a16:creationId xmlns:a16="http://schemas.microsoft.com/office/drawing/2014/main" id="{E6DBBA8C-2798-42AE-A6AA-4AC400D5E214}"/>
              </a:ext>
            </a:extLst>
          </p:cNvPr>
          <p:cNvSpPr>
            <a:spLocks noGrp="1"/>
          </p:cNvSpPr>
          <p:nvPr>
            <p:ph type="sldNum" sz="quarter" idx="4"/>
          </p:nvPr>
        </p:nvSpPr>
        <p:spPr/>
        <p:txBody>
          <a:bodyPr/>
          <a:lstStyle/>
          <a:p>
            <a:fld id="{48195EE2-BBDB-4836-A200-C62792C76FA9}" type="slidenum">
              <a:rPr lang="de-DE" smtClean="0"/>
              <a:pPr/>
              <a:t>12</a:t>
            </a:fld>
            <a:endParaRPr lang="de-DE" dirty="0"/>
          </a:p>
        </p:txBody>
      </p:sp>
      <p:sp>
        <p:nvSpPr>
          <p:cNvPr id="9" name="Inhaltsplatzhalter 8">
            <a:extLst>
              <a:ext uri="{FF2B5EF4-FFF2-40B4-BE49-F238E27FC236}">
                <a16:creationId xmlns:a16="http://schemas.microsoft.com/office/drawing/2014/main" id="{3FF2B763-305E-422A-936D-838327C29B00}"/>
              </a:ext>
            </a:extLst>
          </p:cNvPr>
          <p:cNvSpPr>
            <a:spLocks noGrp="1"/>
          </p:cNvSpPr>
          <p:nvPr>
            <p:ph sz="quarter" idx="12"/>
          </p:nvPr>
        </p:nvSpPr>
        <p:spPr/>
        <p:txBody>
          <a:bodyPr/>
          <a:lstStyle/>
          <a:p>
            <a:r>
              <a:rPr lang="en-US" dirty="0"/>
              <a:t>A more formal definition</a:t>
            </a:r>
          </a:p>
        </p:txBody>
      </p:sp>
      <p:sp>
        <p:nvSpPr>
          <p:cNvPr id="11" name="Rectangle 3">
            <a:extLst>
              <a:ext uri="{FF2B5EF4-FFF2-40B4-BE49-F238E27FC236}">
                <a16:creationId xmlns:a16="http://schemas.microsoft.com/office/drawing/2014/main" id="{2B30943E-1E68-4095-B096-693F08B1A654}"/>
              </a:ext>
            </a:extLst>
          </p:cNvPr>
          <p:cNvSpPr>
            <a:spLocks noChangeArrowheads="1"/>
          </p:cNvSpPr>
          <p:nvPr/>
        </p:nvSpPr>
        <p:spPr bwMode="auto">
          <a:xfrm>
            <a:off x="8123237" y="5812148"/>
            <a:ext cx="2800767" cy="369332"/>
          </a:xfrm>
          <a:prstGeom prst="rect">
            <a:avLst/>
          </a:prstGeom>
          <a:solidFill>
            <a:schemeClr val="bg1"/>
          </a:solidFill>
          <a:ln w="9525">
            <a:noFill/>
            <a:miter lim="800000"/>
            <a:headEnd/>
            <a:tailEnd/>
          </a:ln>
        </p:spPr>
        <p:txBody>
          <a:bodyPr wrap="none">
            <a:spAutoFit/>
          </a:bodyPr>
          <a:lstStyle/>
          <a:p>
            <a:pPr marL="609600" indent="-609600">
              <a:buFont typeface="Wingdings" pitchFamily="2" charset="2"/>
              <a:buNone/>
            </a:pPr>
            <a:r>
              <a:rPr lang="en-US" dirty="0"/>
              <a:t>Ref: Sutton and </a:t>
            </a:r>
            <a:r>
              <a:rPr lang="en-US" dirty="0" err="1"/>
              <a:t>Staw</a:t>
            </a:r>
            <a:r>
              <a:rPr lang="en-US" dirty="0"/>
              <a:t> (1995)</a:t>
            </a:r>
          </a:p>
        </p:txBody>
      </p:sp>
    </p:spTree>
    <p:extLst>
      <p:ext uri="{BB962C8B-B14F-4D97-AF65-F5344CB8AC3E}">
        <p14:creationId xmlns:p14="http://schemas.microsoft.com/office/powerpoint/2010/main" val="2662298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27B82E7F-7B16-4B28-90E1-DCD96BE3FE5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32" name="think-cell Folie" r:id="rId5" imgW="501" imgH="502" progId="TCLayout.ActiveDocument.1">
                  <p:embed/>
                </p:oleObj>
              </mc:Choice>
              <mc:Fallback>
                <p:oleObj name="think-cell Folie" r:id="rId5" imgW="501" imgH="502" progId="TCLayout.ActiveDocument.1">
                  <p:embed/>
                  <p:pic>
                    <p:nvPicPr>
                      <p:cNvPr id="9" name="Objekt 8" hidden="1">
                        <a:extLst>
                          <a:ext uri="{FF2B5EF4-FFF2-40B4-BE49-F238E27FC236}">
                            <a16:creationId xmlns:a16="http://schemas.microsoft.com/office/drawing/2014/main" id="{27B82E7F-7B16-4B28-90E1-DCD96BE3FE5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hteck 7" hidden="1">
            <a:extLst>
              <a:ext uri="{FF2B5EF4-FFF2-40B4-BE49-F238E27FC236}">
                <a16:creationId xmlns:a16="http://schemas.microsoft.com/office/drawing/2014/main" id="{809DD91D-C615-4EBA-8C02-31B1483616F5}"/>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Inhaltsplatzhalter 1">
            <a:extLst>
              <a:ext uri="{FF2B5EF4-FFF2-40B4-BE49-F238E27FC236}">
                <a16:creationId xmlns:a16="http://schemas.microsoft.com/office/drawing/2014/main" id="{08DE0EE7-7814-4285-8A79-79F63E0110C8}"/>
              </a:ext>
            </a:extLst>
          </p:cNvPr>
          <p:cNvSpPr>
            <a:spLocks noGrp="1"/>
          </p:cNvSpPr>
          <p:nvPr>
            <p:ph sz="quarter" idx="11"/>
          </p:nvPr>
        </p:nvSpPr>
        <p:spPr/>
        <p:txBody>
          <a:bodyPr>
            <a:normAutofit lnSpcReduction="10000"/>
          </a:bodyPr>
          <a:lstStyle/>
          <a:p>
            <a:r>
              <a:rPr lang="en-AU" dirty="0"/>
              <a:t>A theory can describe, explain or predict (“make sense of”) phenomena we observe</a:t>
            </a:r>
          </a:p>
          <a:p>
            <a:pPr lvl="1"/>
            <a:r>
              <a:rPr lang="en-AU" sz="2000" dirty="0"/>
              <a:t>an account to describe, for instance,</a:t>
            </a:r>
          </a:p>
          <a:p>
            <a:pPr lvl="2"/>
            <a:r>
              <a:rPr lang="en-AU" sz="1800" dirty="0"/>
              <a:t>Why analysts make errors in process models.</a:t>
            </a:r>
          </a:p>
          <a:p>
            <a:pPr lvl="2"/>
            <a:r>
              <a:rPr lang="en-AU" sz="1800" dirty="0"/>
              <a:t>How top management commitment to BPM changes over time.</a:t>
            </a:r>
          </a:p>
          <a:p>
            <a:pPr lvl="2"/>
            <a:r>
              <a:rPr lang="en-AU" sz="1800" dirty="0"/>
              <a:t>What factors contribute to successful organizational change.</a:t>
            </a:r>
          </a:p>
          <a:p>
            <a:pPr lvl="2"/>
            <a:endParaRPr lang="en-AU" sz="1800" dirty="0"/>
          </a:p>
          <a:p>
            <a:r>
              <a:rPr lang="en-AU" dirty="0"/>
              <a:t>Great examples:</a:t>
            </a:r>
          </a:p>
          <a:p>
            <a:pPr lvl="1"/>
            <a:r>
              <a:rPr lang="en-AU" sz="2000" dirty="0"/>
              <a:t>Lauren Slater: “</a:t>
            </a:r>
            <a:r>
              <a:rPr lang="en-AU" sz="2000" i="1" dirty="0"/>
              <a:t>Opening Skinner's Box: Great Psychological Experiments of the Twentieth Century</a:t>
            </a:r>
            <a:r>
              <a:rPr lang="en-AU" sz="2000" dirty="0"/>
              <a:t>”. Norton &amp; Company, 2005.</a:t>
            </a:r>
          </a:p>
          <a:p>
            <a:pPr lvl="2"/>
            <a:r>
              <a:rPr lang="en-AU" sz="1800" dirty="0"/>
              <a:t>Causes of drug addiction, bystander intervention, cognitive dissonance, the neural basis of learning</a:t>
            </a:r>
          </a:p>
          <a:p>
            <a:endParaRPr lang="en-US" dirty="0"/>
          </a:p>
        </p:txBody>
      </p:sp>
      <p:sp>
        <p:nvSpPr>
          <p:cNvPr id="3" name="Titel 2">
            <a:extLst>
              <a:ext uri="{FF2B5EF4-FFF2-40B4-BE49-F238E27FC236}">
                <a16:creationId xmlns:a16="http://schemas.microsoft.com/office/drawing/2014/main" id="{8EA69207-9590-4659-8E26-098252C85719}"/>
              </a:ext>
            </a:extLst>
          </p:cNvPr>
          <p:cNvSpPr>
            <a:spLocks noGrp="1"/>
          </p:cNvSpPr>
          <p:nvPr>
            <p:ph type="title"/>
          </p:nvPr>
        </p:nvSpPr>
        <p:spPr/>
        <p:txBody>
          <a:bodyPr/>
          <a:lstStyle/>
          <a:p>
            <a:r>
              <a:rPr lang="en-US" dirty="0"/>
              <a:t>What is Theory?</a:t>
            </a:r>
          </a:p>
        </p:txBody>
      </p:sp>
      <p:sp>
        <p:nvSpPr>
          <p:cNvPr id="4" name="Datumsplatzhalter 3">
            <a:extLst>
              <a:ext uri="{FF2B5EF4-FFF2-40B4-BE49-F238E27FC236}">
                <a16:creationId xmlns:a16="http://schemas.microsoft.com/office/drawing/2014/main" id="{3637AAFA-020D-42F2-9FA9-268110C71E0F}"/>
              </a:ext>
            </a:extLst>
          </p:cNvPr>
          <p:cNvSpPr>
            <a:spLocks noGrp="1"/>
          </p:cNvSpPr>
          <p:nvPr>
            <p:ph type="dt" sz="half" idx="2"/>
          </p:nvPr>
        </p:nvSpPr>
        <p:spPr/>
        <p:txBody>
          <a:bodyPr/>
          <a:lstStyle/>
          <a:p>
            <a:endParaRPr lang="de-DE" dirty="0"/>
          </a:p>
        </p:txBody>
      </p:sp>
      <p:sp>
        <p:nvSpPr>
          <p:cNvPr id="5" name="Fußzeilenplatzhalter 4">
            <a:extLst>
              <a:ext uri="{FF2B5EF4-FFF2-40B4-BE49-F238E27FC236}">
                <a16:creationId xmlns:a16="http://schemas.microsoft.com/office/drawing/2014/main" id="{CD977E43-E8F7-4AC3-8DBE-E27CEF73C8AE}"/>
              </a:ext>
            </a:extLst>
          </p:cNvPr>
          <p:cNvSpPr>
            <a:spLocks noGrp="1"/>
          </p:cNvSpPr>
          <p:nvPr>
            <p:ph type="ftr" sz="quarter" idx="3"/>
          </p:nvPr>
        </p:nvSpPr>
        <p:spPr/>
        <p:txBody>
          <a:bodyPr/>
          <a:lstStyle/>
          <a:p>
            <a:r>
              <a:rPr lang="en-US" dirty="0"/>
              <a:t>Teaching Notes: Scientific Research in Information Systems ~ © Copyright 2012 Jan Recker. All Rights Reserved. ~</a:t>
            </a:r>
            <a:endParaRPr lang="de-DE" dirty="0"/>
          </a:p>
        </p:txBody>
      </p:sp>
      <p:sp>
        <p:nvSpPr>
          <p:cNvPr id="6" name="Foliennummernplatzhalter 5">
            <a:extLst>
              <a:ext uri="{FF2B5EF4-FFF2-40B4-BE49-F238E27FC236}">
                <a16:creationId xmlns:a16="http://schemas.microsoft.com/office/drawing/2014/main" id="{8BF9CBDB-ECF2-40CD-87F5-95AAF101C641}"/>
              </a:ext>
            </a:extLst>
          </p:cNvPr>
          <p:cNvSpPr>
            <a:spLocks noGrp="1"/>
          </p:cNvSpPr>
          <p:nvPr>
            <p:ph type="sldNum" sz="quarter" idx="4"/>
          </p:nvPr>
        </p:nvSpPr>
        <p:spPr/>
        <p:txBody>
          <a:bodyPr/>
          <a:lstStyle/>
          <a:p>
            <a:fld id="{48195EE2-BBDB-4836-A200-C62792C76FA9}" type="slidenum">
              <a:rPr lang="de-DE" smtClean="0"/>
              <a:pPr/>
              <a:t>13</a:t>
            </a:fld>
            <a:endParaRPr lang="de-DE" dirty="0"/>
          </a:p>
        </p:txBody>
      </p:sp>
      <p:sp>
        <p:nvSpPr>
          <p:cNvPr id="7" name="Inhaltsplatzhalter 6">
            <a:extLst>
              <a:ext uri="{FF2B5EF4-FFF2-40B4-BE49-F238E27FC236}">
                <a16:creationId xmlns:a16="http://schemas.microsoft.com/office/drawing/2014/main" id="{848B1560-A416-4BAD-A17A-B97D26A65B57}"/>
              </a:ext>
            </a:extLst>
          </p:cNvPr>
          <p:cNvSpPr>
            <a:spLocks noGrp="1"/>
          </p:cNvSpPr>
          <p:nvPr>
            <p:ph sz="quarter" idx="12"/>
          </p:nvPr>
        </p:nvSpPr>
        <p:spPr/>
        <p:txBody>
          <a:bodyPr/>
          <a:lstStyle/>
          <a:p>
            <a:r>
              <a:rPr lang="en-AU" dirty="0"/>
              <a:t>Theory can be about explaining as well as designing</a:t>
            </a:r>
            <a:endParaRPr lang="en-US" dirty="0"/>
          </a:p>
        </p:txBody>
      </p:sp>
    </p:spTree>
    <p:extLst>
      <p:ext uri="{BB962C8B-B14F-4D97-AF65-F5344CB8AC3E}">
        <p14:creationId xmlns:p14="http://schemas.microsoft.com/office/powerpoint/2010/main" val="3520644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27B82E7F-7B16-4B28-90E1-DCD96BE3FE5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56" name="think-cell Folie" r:id="rId5" imgW="501" imgH="502" progId="TCLayout.ActiveDocument.1">
                  <p:embed/>
                </p:oleObj>
              </mc:Choice>
              <mc:Fallback>
                <p:oleObj name="think-cell Folie" r:id="rId5" imgW="501" imgH="502" progId="TCLayout.ActiveDocument.1">
                  <p:embed/>
                  <p:pic>
                    <p:nvPicPr>
                      <p:cNvPr id="9" name="Objekt 8" hidden="1">
                        <a:extLst>
                          <a:ext uri="{FF2B5EF4-FFF2-40B4-BE49-F238E27FC236}">
                            <a16:creationId xmlns:a16="http://schemas.microsoft.com/office/drawing/2014/main" id="{27B82E7F-7B16-4B28-90E1-DCD96BE3FE5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hteck 7" hidden="1">
            <a:extLst>
              <a:ext uri="{FF2B5EF4-FFF2-40B4-BE49-F238E27FC236}">
                <a16:creationId xmlns:a16="http://schemas.microsoft.com/office/drawing/2014/main" id="{809DD91D-C615-4EBA-8C02-31B1483616F5}"/>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Inhaltsplatzhalter 1">
            <a:extLst>
              <a:ext uri="{FF2B5EF4-FFF2-40B4-BE49-F238E27FC236}">
                <a16:creationId xmlns:a16="http://schemas.microsoft.com/office/drawing/2014/main" id="{08DE0EE7-7814-4285-8A79-79F63E0110C8}"/>
              </a:ext>
            </a:extLst>
          </p:cNvPr>
          <p:cNvSpPr>
            <a:spLocks noGrp="1"/>
          </p:cNvSpPr>
          <p:nvPr>
            <p:ph sz="quarter" idx="11"/>
          </p:nvPr>
        </p:nvSpPr>
        <p:spPr/>
        <p:txBody>
          <a:bodyPr>
            <a:normAutofit/>
          </a:bodyPr>
          <a:lstStyle/>
          <a:p>
            <a:r>
              <a:rPr lang="en-AU" dirty="0"/>
              <a:t>A theory can be used to guide the design of artefacts</a:t>
            </a:r>
          </a:p>
          <a:p>
            <a:pPr lvl="1"/>
            <a:r>
              <a:rPr lang="en-AU" sz="2000" dirty="0"/>
              <a:t>E.g., in education: </a:t>
            </a:r>
            <a:r>
              <a:rPr lang="en-AU" sz="2000" b="1" dirty="0"/>
              <a:t>Progressive Learning</a:t>
            </a:r>
          </a:p>
          <a:p>
            <a:pPr lvl="1"/>
            <a:r>
              <a:rPr lang="en-AU" sz="2000" dirty="0"/>
              <a:t>Assumption: Humans are </a:t>
            </a:r>
            <a:r>
              <a:rPr lang="en-AU" sz="2000" i="1" dirty="0"/>
              <a:t>social animals</a:t>
            </a:r>
            <a:r>
              <a:rPr lang="en-AU" sz="2000" dirty="0"/>
              <a:t>.</a:t>
            </a:r>
          </a:p>
          <a:p>
            <a:pPr lvl="2"/>
            <a:r>
              <a:rPr lang="en-AU" sz="1800" dirty="0"/>
              <a:t>(an organism  that is highly interactive with other members of its species to the point of having a recognizable and distinct society)</a:t>
            </a:r>
          </a:p>
          <a:p>
            <a:pPr lvl="1"/>
            <a:r>
              <a:rPr lang="en-AU" sz="2000" dirty="0"/>
              <a:t>Theoretical premise: </a:t>
            </a:r>
            <a:r>
              <a:rPr lang="en-AU" sz="2000" i="1" dirty="0"/>
              <a:t>Humans learn best in real-life activities </a:t>
            </a:r>
            <a:r>
              <a:rPr lang="en-AU" sz="2000" dirty="0"/>
              <a:t>with other people.</a:t>
            </a:r>
          </a:p>
          <a:p>
            <a:pPr lvl="1"/>
            <a:r>
              <a:rPr lang="en-AU" sz="2000" dirty="0"/>
              <a:t>Design implication:</a:t>
            </a:r>
          </a:p>
          <a:p>
            <a:pPr lvl="2"/>
            <a:r>
              <a:rPr lang="en-AU" sz="1600" dirty="0"/>
              <a:t>Teaching materials should not just provide reading and drill, but also real-world experiences and activities that centre on the real life of the students.</a:t>
            </a:r>
          </a:p>
          <a:p>
            <a:pPr lvl="2"/>
            <a:r>
              <a:rPr lang="en-AU" sz="1600" dirty="0"/>
              <a:t>Key design principle: </a:t>
            </a:r>
            <a:r>
              <a:rPr lang="en-AU" sz="1600" i="1" dirty="0"/>
              <a:t>Learning by Doing</a:t>
            </a:r>
            <a:r>
              <a:rPr lang="en-AU" sz="1600" dirty="0"/>
              <a:t>!</a:t>
            </a:r>
          </a:p>
        </p:txBody>
      </p:sp>
      <p:sp>
        <p:nvSpPr>
          <p:cNvPr id="3" name="Titel 2">
            <a:extLst>
              <a:ext uri="{FF2B5EF4-FFF2-40B4-BE49-F238E27FC236}">
                <a16:creationId xmlns:a16="http://schemas.microsoft.com/office/drawing/2014/main" id="{8EA69207-9590-4659-8E26-098252C85719}"/>
              </a:ext>
            </a:extLst>
          </p:cNvPr>
          <p:cNvSpPr>
            <a:spLocks noGrp="1"/>
          </p:cNvSpPr>
          <p:nvPr>
            <p:ph type="title"/>
          </p:nvPr>
        </p:nvSpPr>
        <p:spPr/>
        <p:txBody>
          <a:bodyPr/>
          <a:lstStyle/>
          <a:p>
            <a:r>
              <a:rPr lang="en-US" dirty="0"/>
              <a:t>What is Theory?</a:t>
            </a:r>
          </a:p>
        </p:txBody>
      </p:sp>
      <p:sp>
        <p:nvSpPr>
          <p:cNvPr id="4" name="Datumsplatzhalter 3">
            <a:extLst>
              <a:ext uri="{FF2B5EF4-FFF2-40B4-BE49-F238E27FC236}">
                <a16:creationId xmlns:a16="http://schemas.microsoft.com/office/drawing/2014/main" id="{3637AAFA-020D-42F2-9FA9-268110C71E0F}"/>
              </a:ext>
            </a:extLst>
          </p:cNvPr>
          <p:cNvSpPr>
            <a:spLocks noGrp="1"/>
          </p:cNvSpPr>
          <p:nvPr>
            <p:ph type="dt" sz="half" idx="2"/>
          </p:nvPr>
        </p:nvSpPr>
        <p:spPr/>
        <p:txBody>
          <a:bodyPr/>
          <a:lstStyle/>
          <a:p>
            <a:endParaRPr lang="de-DE" dirty="0"/>
          </a:p>
        </p:txBody>
      </p:sp>
      <p:sp>
        <p:nvSpPr>
          <p:cNvPr id="5" name="Fußzeilenplatzhalter 4">
            <a:extLst>
              <a:ext uri="{FF2B5EF4-FFF2-40B4-BE49-F238E27FC236}">
                <a16:creationId xmlns:a16="http://schemas.microsoft.com/office/drawing/2014/main" id="{CD977E43-E8F7-4AC3-8DBE-E27CEF73C8AE}"/>
              </a:ext>
            </a:extLst>
          </p:cNvPr>
          <p:cNvSpPr>
            <a:spLocks noGrp="1"/>
          </p:cNvSpPr>
          <p:nvPr>
            <p:ph type="ftr" sz="quarter" idx="3"/>
          </p:nvPr>
        </p:nvSpPr>
        <p:spPr/>
        <p:txBody>
          <a:bodyPr/>
          <a:lstStyle/>
          <a:p>
            <a:r>
              <a:rPr lang="en-US" dirty="0"/>
              <a:t>Teaching Notes: Scientific Research in Information Systems ~ © Copyright 2012 Jan Recker. All Rights Reserved. ~</a:t>
            </a:r>
            <a:endParaRPr lang="de-DE" dirty="0"/>
          </a:p>
        </p:txBody>
      </p:sp>
      <p:sp>
        <p:nvSpPr>
          <p:cNvPr id="6" name="Foliennummernplatzhalter 5">
            <a:extLst>
              <a:ext uri="{FF2B5EF4-FFF2-40B4-BE49-F238E27FC236}">
                <a16:creationId xmlns:a16="http://schemas.microsoft.com/office/drawing/2014/main" id="{8BF9CBDB-ECF2-40CD-87F5-95AAF101C641}"/>
              </a:ext>
            </a:extLst>
          </p:cNvPr>
          <p:cNvSpPr>
            <a:spLocks noGrp="1"/>
          </p:cNvSpPr>
          <p:nvPr>
            <p:ph type="sldNum" sz="quarter" idx="4"/>
          </p:nvPr>
        </p:nvSpPr>
        <p:spPr/>
        <p:txBody>
          <a:bodyPr/>
          <a:lstStyle/>
          <a:p>
            <a:fld id="{48195EE2-BBDB-4836-A200-C62792C76FA9}" type="slidenum">
              <a:rPr lang="de-DE" smtClean="0"/>
              <a:pPr/>
              <a:t>14</a:t>
            </a:fld>
            <a:endParaRPr lang="de-DE" dirty="0"/>
          </a:p>
        </p:txBody>
      </p:sp>
      <p:sp>
        <p:nvSpPr>
          <p:cNvPr id="7" name="Inhaltsplatzhalter 6">
            <a:extLst>
              <a:ext uri="{FF2B5EF4-FFF2-40B4-BE49-F238E27FC236}">
                <a16:creationId xmlns:a16="http://schemas.microsoft.com/office/drawing/2014/main" id="{848B1560-A416-4BAD-A17A-B97D26A65B57}"/>
              </a:ext>
            </a:extLst>
          </p:cNvPr>
          <p:cNvSpPr>
            <a:spLocks noGrp="1"/>
          </p:cNvSpPr>
          <p:nvPr>
            <p:ph sz="quarter" idx="12"/>
          </p:nvPr>
        </p:nvSpPr>
        <p:spPr/>
        <p:txBody>
          <a:bodyPr/>
          <a:lstStyle/>
          <a:p>
            <a:r>
              <a:rPr lang="en-AU" dirty="0"/>
              <a:t>Theory can be about explaining as well as designing</a:t>
            </a:r>
            <a:endParaRPr lang="en-US" dirty="0"/>
          </a:p>
        </p:txBody>
      </p:sp>
    </p:spTree>
    <p:extLst>
      <p:ext uri="{BB962C8B-B14F-4D97-AF65-F5344CB8AC3E}">
        <p14:creationId xmlns:p14="http://schemas.microsoft.com/office/powerpoint/2010/main" val="2295284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670407C7-6811-4308-B845-BC941302038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80" name="think-cell Folie" r:id="rId5" imgW="501" imgH="502" progId="TCLayout.ActiveDocument.1">
                  <p:embed/>
                </p:oleObj>
              </mc:Choice>
              <mc:Fallback>
                <p:oleObj name="think-cell Folie" r:id="rId5" imgW="501" imgH="502" progId="TCLayout.ActiveDocument.1">
                  <p:embed/>
                  <p:pic>
                    <p:nvPicPr>
                      <p:cNvPr id="9" name="Objekt 8" hidden="1">
                        <a:extLst>
                          <a:ext uri="{FF2B5EF4-FFF2-40B4-BE49-F238E27FC236}">
                            <a16:creationId xmlns:a16="http://schemas.microsoft.com/office/drawing/2014/main" id="{670407C7-6811-4308-B845-BC941302038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hteck 7" hidden="1">
            <a:extLst>
              <a:ext uri="{FF2B5EF4-FFF2-40B4-BE49-F238E27FC236}">
                <a16:creationId xmlns:a16="http://schemas.microsoft.com/office/drawing/2014/main" id="{DE2E6226-CCBD-42EB-97AA-9376014E748C}"/>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Inhaltsplatzhalter 1">
            <a:extLst>
              <a:ext uri="{FF2B5EF4-FFF2-40B4-BE49-F238E27FC236}">
                <a16:creationId xmlns:a16="http://schemas.microsoft.com/office/drawing/2014/main" id="{B367F640-B863-4B74-958B-702E177BAD87}"/>
              </a:ext>
            </a:extLst>
          </p:cNvPr>
          <p:cNvSpPr>
            <a:spLocks noGrp="1"/>
          </p:cNvSpPr>
          <p:nvPr>
            <p:ph sz="quarter" idx="11"/>
          </p:nvPr>
        </p:nvSpPr>
        <p:spPr/>
        <p:txBody>
          <a:bodyPr/>
          <a:lstStyle/>
          <a:p>
            <a:pPr lvl="0"/>
            <a:r>
              <a:rPr lang="en-AU" i="1" dirty="0"/>
              <a:t>Data</a:t>
            </a:r>
            <a:r>
              <a:rPr lang="en-AU" dirty="0"/>
              <a:t>: sets of evidence, observations, or arguments do not make up theory.</a:t>
            </a:r>
          </a:p>
          <a:p>
            <a:pPr lvl="0"/>
            <a:r>
              <a:rPr lang="en-AU" i="1" dirty="0"/>
              <a:t>Idiographic</a:t>
            </a:r>
            <a:r>
              <a:rPr lang="en-AU" dirty="0"/>
              <a:t>: an explanation of a single situation or phenomenon, in whatever detail, is not theory.</a:t>
            </a:r>
          </a:p>
          <a:p>
            <a:pPr lvl="0"/>
            <a:r>
              <a:rPr lang="en-AU" i="1" dirty="0"/>
              <a:t>Description</a:t>
            </a:r>
            <a:r>
              <a:rPr lang="en-AU" dirty="0"/>
              <a:t> or </a:t>
            </a:r>
            <a:r>
              <a:rPr lang="en-AU" i="1" dirty="0"/>
              <a:t>prediction:</a:t>
            </a:r>
            <a:r>
              <a:rPr lang="en-AU" dirty="0"/>
              <a:t> classifications or occurrence claims still operate at the observational, empirical level only. </a:t>
            </a:r>
          </a:p>
          <a:p>
            <a:endParaRPr lang="en-US" dirty="0"/>
          </a:p>
        </p:txBody>
      </p:sp>
      <p:sp>
        <p:nvSpPr>
          <p:cNvPr id="3" name="Titel 2">
            <a:extLst>
              <a:ext uri="{FF2B5EF4-FFF2-40B4-BE49-F238E27FC236}">
                <a16:creationId xmlns:a16="http://schemas.microsoft.com/office/drawing/2014/main" id="{8627603F-5A98-4110-BF2D-7D096C159E23}"/>
              </a:ext>
            </a:extLst>
          </p:cNvPr>
          <p:cNvSpPr>
            <a:spLocks noGrp="1"/>
          </p:cNvSpPr>
          <p:nvPr>
            <p:ph type="title"/>
          </p:nvPr>
        </p:nvSpPr>
        <p:spPr/>
        <p:txBody>
          <a:bodyPr/>
          <a:lstStyle/>
          <a:p>
            <a:r>
              <a:rPr lang="en-US" dirty="0"/>
              <a:t>What Theory is Not</a:t>
            </a:r>
          </a:p>
        </p:txBody>
      </p:sp>
      <p:sp>
        <p:nvSpPr>
          <p:cNvPr id="4" name="Datumsplatzhalter 3">
            <a:extLst>
              <a:ext uri="{FF2B5EF4-FFF2-40B4-BE49-F238E27FC236}">
                <a16:creationId xmlns:a16="http://schemas.microsoft.com/office/drawing/2014/main" id="{D86A50BF-2E3C-4058-9346-AD7D95B412F4}"/>
              </a:ext>
            </a:extLst>
          </p:cNvPr>
          <p:cNvSpPr>
            <a:spLocks noGrp="1"/>
          </p:cNvSpPr>
          <p:nvPr>
            <p:ph type="dt" sz="half" idx="2"/>
          </p:nvPr>
        </p:nvSpPr>
        <p:spPr/>
        <p:txBody>
          <a:bodyPr/>
          <a:lstStyle/>
          <a:p>
            <a:endParaRPr lang="de-DE" dirty="0"/>
          </a:p>
        </p:txBody>
      </p:sp>
      <p:sp>
        <p:nvSpPr>
          <p:cNvPr id="6" name="Foliennummernplatzhalter 5">
            <a:extLst>
              <a:ext uri="{FF2B5EF4-FFF2-40B4-BE49-F238E27FC236}">
                <a16:creationId xmlns:a16="http://schemas.microsoft.com/office/drawing/2014/main" id="{E37DA6B8-C031-47A5-9E74-05E7DB72F33E}"/>
              </a:ext>
            </a:extLst>
          </p:cNvPr>
          <p:cNvSpPr>
            <a:spLocks noGrp="1"/>
          </p:cNvSpPr>
          <p:nvPr>
            <p:ph type="sldNum" sz="quarter" idx="4"/>
          </p:nvPr>
        </p:nvSpPr>
        <p:spPr/>
        <p:txBody>
          <a:bodyPr/>
          <a:lstStyle/>
          <a:p>
            <a:fld id="{48195EE2-BBDB-4836-A200-C62792C76FA9}" type="slidenum">
              <a:rPr lang="de-DE" smtClean="0"/>
              <a:pPr/>
              <a:t>15</a:t>
            </a:fld>
            <a:endParaRPr lang="de-DE" dirty="0"/>
          </a:p>
        </p:txBody>
      </p:sp>
      <p:sp>
        <p:nvSpPr>
          <p:cNvPr id="7" name="Inhaltsplatzhalter 6">
            <a:extLst>
              <a:ext uri="{FF2B5EF4-FFF2-40B4-BE49-F238E27FC236}">
                <a16:creationId xmlns:a16="http://schemas.microsoft.com/office/drawing/2014/main" id="{2BB1BD1E-34E2-4C59-B0DA-B31A749654BE}"/>
              </a:ext>
            </a:extLst>
          </p:cNvPr>
          <p:cNvSpPr>
            <a:spLocks noGrp="1"/>
          </p:cNvSpPr>
          <p:nvPr>
            <p:ph sz="quarter" idx="12"/>
          </p:nvPr>
        </p:nvSpPr>
        <p:spPr/>
        <p:txBody>
          <a:bodyPr/>
          <a:lstStyle/>
          <a:p>
            <a:endParaRPr lang="en-US"/>
          </a:p>
        </p:txBody>
      </p:sp>
    </p:spTree>
    <p:extLst>
      <p:ext uri="{BB962C8B-B14F-4D97-AF65-F5344CB8AC3E}">
        <p14:creationId xmlns:p14="http://schemas.microsoft.com/office/powerpoint/2010/main" val="1585803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670407C7-6811-4308-B845-BC941302038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04" name="think-cell Folie" r:id="rId5" imgW="501" imgH="502" progId="TCLayout.ActiveDocument.1">
                  <p:embed/>
                </p:oleObj>
              </mc:Choice>
              <mc:Fallback>
                <p:oleObj name="think-cell Folie" r:id="rId5" imgW="501" imgH="502" progId="TCLayout.ActiveDocument.1">
                  <p:embed/>
                  <p:pic>
                    <p:nvPicPr>
                      <p:cNvPr id="9" name="Objekt 8" hidden="1">
                        <a:extLst>
                          <a:ext uri="{FF2B5EF4-FFF2-40B4-BE49-F238E27FC236}">
                            <a16:creationId xmlns:a16="http://schemas.microsoft.com/office/drawing/2014/main" id="{670407C7-6811-4308-B845-BC941302038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hteck 7" hidden="1">
            <a:extLst>
              <a:ext uri="{FF2B5EF4-FFF2-40B4-BE49-F238E27FC236}">
                <a16:creationId xmlns:a16="http://schemas.microsoft.com/office/drawing/2014/main" id="{DE2E6226-CCBD-42EB-97AA-9376014E748C}"/>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Inhaltsplatzhalter 1">
            <a:extLst>
              <a:ext uri="{FF2B5EF4-FFF2-40B4-BE49-F238E27FC236}">
                <a16:creationId xmlns:a16="http://schemas.microsoft.com/office/drawing/2014/main" id="{B367F640-B863-4B74-958B-702E177BAD87}"/>
              </a:ext>
            </a:extLst>
          </p:cNvPr>
          <p:cNvSpPr>
            <a:spLocks noGrp="1"/>
          </p:cNvSpPr>
          <p:nvPr>
            <p:ph sz="quarter" idx="11"/>
          </p:nvPr>
        </p:nvSpPr>
        <p:spPr/>
        <p:txBody>
          <a:bodyPr/>
          <a:lstStyle/>
          <a:p>
            <a:pPr lvl="0"/>
            <a:r>
              <a:rPr lang="en-AU" i="1" dirty="0"/>
              <a:t>Design:</a:t>
            </a:r>
            <a:r>
              <a:rPr lang="en-AU" dirty="0"/>
              <a:t> The construction of an artefact, however novel and useful it may be, in itself is not theory.</a:t>
            </a:r>
          </a:p>
          <a:p>
            <a:pPr lvl="0"/>
            <a:r>
              <a:rPr lang="en-AU" i="1" dirty="0"/>
              <a:t>Self-perpetuating</a:t>
            </a:r>
            <a:r>
              <a:rPr lang="en-AU" dirty="0"/>
              <a:t>: Theory is not and should not be an activity that is an end in itself. </a:t>
            </a:r>
          </a:p>
          <a:p>
            <a:pPr lvl="0"/>
            <a:r>
              <a:rPr lang="en-AU" i="1" dirty="0"/>
              <a:t>Universal</a:t>
            </a:r>
            <a:r>
              <a:rPr lang="en-AU" dirty="0"/>
              <a:t>. Theories, while striving for comprehensiveness, have their share of limitations in the form of leading assumptions and boundary conditions.</a:t>
            </a:r>
          </a:p>
          <a:p>
            <a:endParaRPr lang="en-AU" dirty="0"/>
          </a:p>
        </p:txBody>
      </p:sp>
      <p:sp>
        <p:nvSpPr>
          <p:cNvPr id="3" name="Titel 2">
            <a:extLst>
              <a:ext uri="{FF2B5EF4-FFF2-40B4-BE49-F238E27FC236}">
                <a16:creationId xmlns:a16="http://schemas.microsoft.com/office/drawing/2014/main" id="{8627603F-5A98-4110-BF2D-7D096C159E23}"/>
              </a:ext>
            </a:extLst>
          </p:cNvPr>
          <p:cNvSpPr>
            <a:spLocks noGrp="1"/>
          </p:cNvSpPr>
          <p:nvPr>
            <p:ph type="title"/>
          </p:nvPr>
        </p:nvSpPr>
        <p:spPr/>
        <p:txBody>
          <a:bodyPr/>
          <a:lstStyle/>
          <a:p>
            <a:r>
              <a:rPr lang="en-US" dirty="0"/>
              <a:t>What Theory is Not</a:t>
            </a:r>
          </a:p>
        </p:txBody>
      </p:sp>
      <p:sp>
        <p:nvSpPr>
          <p:cNvPr id="4" name="Datumsplatzhalter 3">
            <a:extLst>
              <a:ext uri="{FF2B5EF4-FFF2-40B4-BE49-F238E27FC236}">
                <a16:creationId xmlns:a16="http://schemas.microsoft.com/office/drawing/2014/main" id="{D86A50BF-2E3C-4058-9346-AD7D95B412F4}"/>
              </a:ext>
            </a:extLst>
          </p:cNvPr>
          <p:cNvSpPr>
            <a:spLocks noGrp="1"/>
          </p:cNvSpPr>
          <p:nvPr>
            <p:ph type="dt" sz="half" idx="2"/>
          </p:nvPr>
        </p:nvSpPr>
        <p:spPr/>
        <p:txBody>
          <a:bodyPr/>
          <a:lstStyle/>
          <a:p>
            <a:endParaRPr lang="de-DE" dirty="0"/>
          </a:p>
        </p:txBody>
      </p:sp>
      <p:sp>
        <p:nvSpPr>
          <p:cNvPr id="6" name="Foliennummernplatzhalter 5">
            <a:extLst>
              <a:ext uri="{FF2B5EF4-FFF2-40B4-BE49-F238E27FC236}">
                <a16:creationId xmlns:a16="http://schemas.microsoft.com/office/drawing/2014/main" id="{E37DA6B8-C031-47A5-9E74-05E7DB72F33E}"/>
              </a:ext>
            </a:extLst>
          </p:cNvPr>
          <p:cNvSpPr>
            <a:spLocks noGrp="1"/>
          </p:cNvSpPr>
          <p:nvPr>
            <p:ph type="sldNum" sz="quarter" idx="4"/>
          </p:nvPr>
        </p:nvSpPr>
        <p:spPr/>
        <p:txBody>
          <a:bodyPr/>
          <a:lstStyle/>
          <a:p>
            <a:fld id="{48195EE2-BBDB-4836-A200-C62792C76FA9}" type="slidenum">
              <a:rPr lang="de-DE" smtClean="0"/>
              <a:pPr/>
              <a:t>16</a:t>
            </a:fld>
            <a:endParaRPr lang="de-DE" dirty="0"/>
          </a:p>
        </p:txBody>
      </p:sp>
      <p:sp>
        <p:nvSpPr>
          <p:cNvPr id="7" name="Inhaltsplatzhalter 6">
            <a:extLst>
              <a:ext uri="{FF2B5EF4-FFF2-40B4-BE49-F238E27FC236}">
                <a16:creationId xmlns:a16="http://schemas.microsoft.com/office/drawing/2014/main" id="{2BB1BD1E-34E2-4C59-B0DA-B31A749654BE}"/>
              </a:ext>
            </a:extLst>
          </p:cNvPr>
          <p:cNvSpPr>
            <a:spLocks noGrp="1"/>
          </p:cNvSpPr>
          <p:nvPr>
            <p:ph sz="quarter" idx="12"/>
          </p:nvPr>
        </p:nvSpPr>
        <p:spPr/>
        <p:txBody>
          <a:bodyPr/>
          <a:lstStyle/>
          <a:p>
            <a:endParaRPr lang="en-US"/>
          </a:p>
        </p:txBody>
      </p:sp>
    </p:spTree>
    <p:extLst>
      <p:ext uri="{BB962C8B-B14F-4D97-AF65-F5344CB8AC3E}">
        <p14:creationId xmlns:p14="http://schemas.microsoft.com/office/powerpoint/2010/main" val="2662161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AC373758-875F-4354-8241-0C27216681EE}"/>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628" name="think-cell Folie" r:id="rId5" imgW="501" imgH="502" progId="TCLayout.ActiveDocument.1">
                  <p:embed/>
                </p:oleObj>
              </mc:Choice>
              <mc:Fallback>
                <p:oleObj name="think-cell Folie" r:id="rId5" imgW="501" imgH="502" progId="TCLayout.ActiveDocument.1">
                  <p:embed/>
                  <p:pic>
                    <p:nvPicPr>
                      <p:cNvPr id="9" name="Objekt 8" hidden="1">
                        <a:extLst>
                          <a:ext uri="{FF2B5EF4-FFF2-40B4-BE49-F238E27FC236}">
                            <a16:creationId xmlns:a16="http://schemas.microsoft.com/office/drawing/2014/main" id="{AC373758-875F-4354-8241-0C27216681E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hteck 7" hidden="1">
            <a:extLst>
              <a:ext uri="{FF2B5EF4-FFF2-40B4-BE49-F238E27FC236}">
                <a16:creationId xmlns:a16="http://schemas.microsoft.com/office/drawing/2014/main" id="{D24FC365-4538-4DE3-8940-F6739F652865}"/>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Titel 2">
            <a:extLst>
              <a:ext uri="{FF2B5EF4-FFF2-40B4-BE49-F238E27FC236}">
                <a16:creationId xmlns:a16="http://schemas.microsoft.com/office/drawing/2014/main" id="{8627603F-5A98-4110-BF2D-7D096C159E23}"/>
              </a:ext>
            </a:extLst>
          </p:cNvPr>
          <p:cNvSpPr>
            <a:spLocks noGrp="1"/>
          </p:cNvSpPr>
          <p:nvPr>
            <p:ph type="title"/>
          </p:nvPr>
        </p:nvSpPr>
        <p:spPr/>
        <p:txBody>
          <a:bodyPr/>
          <a:lstStyle/>
          <a:p>
            <a:r>
              <a:rPr lang="en-US" dirty="0"/>
              <a:t>Levels of Theory</a:t>
            </a:r>
          </a:p>
        </p:txBody>
      </p:sp>
      <p:sp>
        <p:nvSpPr>
          <p:cNvPr id="4" name="Datumsplatzhalter 3">
            <a:extLst>
              <a:ext uri="{FF2B5EF4-FFF2-40B4-BE49-F238E27FC236}">
                <a16:creationId xmlns:a16="http://schemas.microsoft.com/office/drawing/2014/main" id="{D86A50BF-2E3C-4058-9346-AD7D95B412F4}"/>
              </a:ext>
            </a:extLst>
          </p:cNvPr>
          <p:cNvSpPr>
            <a:spLocks noGrp="1"/>
          </p:cNvSpPr>
          <p:nvPr>
            <p:ph type="dt" sz="half" idx="2"/>
          </p:nvPr>
        </p:nvSpPr>
        <p:spPr/>
        <p:txBody>
          <a:bodyPr/>
          <a:lstStyle/>
          <a:p>
            <a:endParaRPr lang="de-DE" dirty="0"/>
          </a:p>
        </p:txBody>
      </p:sp>
      <p:sp>
        <p:nvSpPr>
          <p:cNvPr id="6" name="Foliennummernplatzhalter 5">
            <a:extLst>
              <a:ext uri="{FF2B5EF4-FFF2-40B4-BE49-F238E27FC236}">
                <a16:creationId xmlns:a16="http://schemas.microsoft.com/office/drawing/2014/main" id="{E37DA6B8-C031-47A5-9E74-05E7DB72F33E}"/>
              </a:ext>
            </a:extLst>
          </p:cNvPr>
          <p:cNvSpPr>
            <a:spLocks noGrp="1"/>
          </p:cNvSpPr>
          <p:nvPr>
            <p:ph type="sldNum" sz="quarter" idx="4"/>
          </p:nvPr>
        </p:nvSpPr>
        <p:spPr/>
        <p:txBody>
          <a:bodyPr/>
          <a:lstStyle/>
          <a:p>
            <a:fld id="{48195EE2-BBDB-4836-A200-C62792C76FA9}" type="slidenum">
              <a:rPr lang="de-DE" smtClean="0"/>
              <a:pPr/>
              <a:t>17</a:t>
            </a:fld>
            <a:endParaRPr lang="de-DE" dirty="0"/>
          </a:p>
        </p:txBody>
      </p:sp>
      <p:sp>
        <p:nvSpPr>
          <p:cNvPr id="7" name="Inhaltsplatzhalter 6">
            <a:extLst>
              <a:ext uri="{FF2B5EF4-FFF2-40B4-BE49-F238E27FC236}">
                <a16:creationId xmlns:a16="http://schemas.microsoft.com/office/drawing/2014/main" id="{2BB1BD1E-34E2-4C59-B0DA-B31A749654BE}"/>
              </a:ext>
            </a:extLst>
          </p:cNvPr>
          <p:cNvSpPr>
            <a:spLocks noGrp="1"/>
          </p:cNvSpPr>
          <p:nvPr>
            <p:ph sz="quarter" idx="12"/>
          </p:nvPr>
        </p:nvSpPr>
        <p:spPr/>
        <p:txBody>
          <a:bodyPr/>
          <a:lstStyle/>
          <a:p>
            <a:endParaRPr lang="en-US"/>
          </a:p>
        </p:txBody>
      </p:sp>
      <p:pic>
        <p:nvPicPr>
          <p:cNvPr id="10" name="Picture 2" descr="C:\Web\Sociology Central\PowerPoint\theory2.gif">
            <a:extLst>
              <a:ext uri="{FF2B5EF4-FFF2-40B4-BE49-F238E27FC236}">
                <a16:creationId xmlns:a16="http://schemas.microsoft.com/office/drawing/2014/main" id="{5624F468-C7CA-4A8E-9F0F-FC931ACDE9A9}"/>
              </a:ext>
            </a:extLst>
          </p:cNvPr>
          <p:cNvPicPr>
            <a:picLocks noChangeAspect="1" noChangeArrowheads="1"/>
          </p:cNvPicPr>
          <p:nvPr/>
        </p:nvPicPr>
        <p:blipFill>
          <a:blip r:embed="rId7" cstate="print"/>
          <a:srcRect/>
          <a:stretch>
            <a:fillRect/>
          </a:stretch>
        </p:blipFill>
        <p:spPr bwMode="auto">
          <a:xfrm>
            <a:off x="10223281" y="2175332"/>
            <a:ext cx="1828800" cy="1371600"/>
          </a:xfrm>
          <a:prstGeom prst="rect">
            <a:avLst/>
          </a:prstGeom>
          <a:noFill/>
        </p:spPr>
      </p:pic>
      <p:sp>
        <p:nvSpPr>
          <p:cNvPr id="11" name="Text Box 3">
            <a:extLst>
              <a:ext uri="{FF2B5EF4-FFF2-40B4-BE49-F238E27FC236}">
                <a16:creationId xmlns:a16="http://schemas.microsoft.com/office/drawing/2014/main" id="{688A9F39-F56C-402D-9C05-3856AB769922}"/>
              </a:ext>
            </a:extLst>
          </p:cNvPr>
          <p:cNvSpPr txBox="1">
            <a:spLocks noChangeArrowheads="1"/>
          </p:cNvSpPr>
          <p:nvPr/>
        </p:nvSpPr>
        <p:spPr bwMode="auto">
          <a:xfrm>
            <a:off x="10633309" y="1623789"/>
            <a:ext cx="1658257" cy="396875"/>
          </a:xfrm>
          <a:prstGeom prst="rect">
            <a:avLst/>
          </a:prstGeom>
          <a:noFill/>
          <a:ln w="9525">
            <a:noFill/>
            <a:miter lim="800000"/>
            <a:headEnd/>
            <a:tailEnd/>
          </a:ln>
          <a:effectLst/>
        </p:spPr>
        <p:txBody>
          <a:bodyPr wrap="square">
            <a:spAutoFit/>
          </a:bodyPr>
          <a:lstStyle/>
          <a:p>
            <a:pPr>
              <a:spcBef>
                <a:spcPct val="50000"/>
              </a:spcBef>
            </a:pPr>
            <a:r>
              <a:rPr lang="en-GB" sz="2000" b="1" dirty="0">
                <a:effectLst>
                  <a:outerShdw blurRad="38100" dist="38100" dir="2700000" algn="tl">
                    <a:srgbClr val="FFFFFF"/>
                  </a:outerShdw>
                </a:effectLst>
              </a:rPr>
              <a:t>Theory</a:t>
            </a:r>
          </a:p>
        </p:txBody>
      </p:sp>
      <p:sp>
        <p:nvSpPr>
          <p:cNvPr id="12" name="AutoShape 4">
            <a:extLst>
              <a:ext uri="{FF2B5EF4-FFF2-40B4-BE49-F238E27FC236}">
                <a16:creationId xmlns:a16="http://schemas.microsoft.com/office/drawing/2014/main" id="{E65749D4-611D-4818-834A-4491BAACD2D2}"/>
              </a:ext>
            </a:extLst>
          </p:cNvPr>
          <p:cNvSpPr>
            <a:spLocks noChangeArrowheads="1"/>
          </p:cNvSpPr>
          <p:nvPr/>
        </p:nvSpPr>
        <p:spPr bwMode="auto">
          <a:xfrm>
            <a:off x="7374852" y="2084618"/>
            <a:ext cx="2438400" cy="1066800"/>
          </a:xfrm>
          <a:prstGeom prst="cloudCallout">
            <a:avLst>
              <a:gd name="adj1" fmla="val 103713"/>
              <a:gd name="adj2" fmla="val 19644"/>
            </a:avLst>
          </a:prstGeom>
          <a:solidFill>
            <a:srgbClr val="CCFFFF">
              <a:alpha val="50000"/>
            </a:srgbClr>
          </a:solidFill>
          <a:ln w="9525">
            <a:solidFill>
              <a:schemeClr val="tx1"/>
            </a:solidFill>
            <a:round/>
            <a:headEnd/>
            <a:tailEnd/>
          </a:ln>
          <a:effectLst/>
        </p:spPr>
        <p:txBody>
          <a:bodyPr/>
          <a:lstStyle/>
          <a:p>
            <a:r>
              <a:rPr lang="en-GB" sz="1400" dirty="0"/>
              <a:t>Comes in a variety of shapes and sizes…</a:t>
            </a:r>
          </a:p>
        </p:txBody>
      </p:sp>
      <p:sp>
        <p:nvSpPr>
          <p:cNvPr id="13" name="Text Box 5">
            <a:extLst>
              <a:ext uri="{FF2B5EF4-FFF2-40B4-BE49-F238E27FC236}">
                <a16:creationId xmlns:a16="http://schemas.microsoft.com/office/drawing/2014/main" id="{0ECB1858-CDD1-45BB-913A-26E53FB0A241}"/>
              </a:ext>
            </a:extLst>
          </p:cNvPr>
          <p:cNvSpPr txBox="1">
            <a:spLocks noChangeArrowheads="1"/>
          </p:cNvSpPr>
          <p:nvPr/>
        </p:nvSpPr>
        <p:spPr bwMode="auto">
          <a:xfrm>
            <a:off x="1403049" y="1760281"/>
            <a:ext cx="3124357" cy="461665"/>
          </a:xfrm>
          <a:prstGeom prst="rect">
            <a:avLst/>
          </a:prstGeom>
          <a:noFill/>
          <a:ln w="9525">
            <a:noFill/>
            <a:miter lim="800000"/>
            <a:headEnd/>
            <a:tailEnd/>
          </a:ln>
          <a:effectLst/>
        </p:spPr>
        <p:txBody>
          <a:bodyPr wrap="square">
            <a:spAutoFit/>
          </a:bodyPr>
          <a:lstStyle/>
          <a:p>
            <a:pPr>
              <a:spcBef>
                <a:spcPct val="50000"/>
              </a:spcBef>
            </a:pPr>
            <a:r>
              <a:rPr lang="en-GB" sz="2400" b="1" dirty="0">
                <a:effectLst>
                  <a:outerShdw blurRad="38100" dist="38100" dir="2700000" algn="tl">
                    <a:srgbClr val="FFFFFF"/>
                  </a:outerShdw>
                </a:effectLst>
              </a:rPr>
              <a:t>High-Level Theories</a:t>
            </a:r>
          </a:p>
        </p:txBody>
      </p:sp>
      <p:sp>
        <p:nvSpPr>
          <p:cNvPr id="14" name="Text Box 6">
            <a:extLst>
              <a:ext uri="{FF2B5EF4-FFF2-40B4-BE49-F238E27FC236}">
                <a16:creationId xmlns:a16="http://schemas.microsoft.com/office/drawing/2014/main" id="{07B7A272-86EA-4C6D-85C8-3751D2BC2053}"/>
              </a:ext>
            </a:extLst>
          </p:cNvPr>
          <p:cNvSpPr txBox="1">
            <a:spLocks noChangeArrowheads="1"/>
          </p:cNvSpPr>
          <p:nvPr/>
        </p:nvSpPr>
        <p:spPr bwMode="auto">
          <a:xfrm>
            <a:off x="4193421" y="2570690"/>
            <a:ext cx="2743200" cy="461665"/>
          </a:xfrm>
          <a:prstGeom prst="rect">
            <a:avLst/>
          </a:prstGeom>
          <a:noFill/>
          <a:ln w="9525">
            <a:noFill/>
            <a:miter lim="800000"/>
            <a:headEnd/>
            <a:tailEnd/>
          </a:ln>
          <a:effectLst/>
        </p:spPr>
        <p:txBody>
          <a:bodyPr>
            <a:spAutoFit/>
          </a:bodyPr>
          <a:lstStyle/>
          <a:p>
            <a:pPr>
              <a:spcBef>
                <a:spcPct val="50000"/>
              </a:spcBef>
            </a:pPr>
            <a:r>
              <a:rPr lang="en-GB" sz="2400" b="1" dirty="0">
                <a:effectLst>
                  <a:outerShdw blurRad="38100" dist="38100" dir="2700000" algn="tl">
                    <a:srgbClr val="FFFFFF"/>
                  </a:outerShdw>
                </a:effectLst>
              </a:rPr>
              <a:t>Mid-Range Theories</a:t>
            </a:r>
          </a:p>
        </p:txBody>
      </p:sp>
      <p:sp>
        <p:nvSpPr>
          <p:cNvPr id="15" name="Text Box 7">
            <a:extLst>
              <a:ext uri="{FF2B5EF4-FFF2-40B4-BE49-F238E27FC236}">
                <a16:creationId xmlns:a16="http://schemas.microsoft.com/office/drawing/2014/main" id="{A432E314-920A-4AEA-93D6-B67E60C33C37}"/>
              </a:ext>
            </a:extLst>
          </p:cNvPr>
          <p:cNvSpPr txBox="1">
            <a:spLocks noChangeArrowheads="1"/>
          </p:cNvSpPr>
          <p:nvPr/>
        </p:nvSpPr>
        <p:spPr bwMode="auto">
          <a:xfrm>
            <a:off x="7089021" y="3713690"/>
            <a:ext cx="2667000" cy="461665"/>
          </a:xfrm>
          <a:prstGeom prst="rect">
            <a:avLst/>
          </a:prstGeom>
          <a:noFill/>
          <a:ln w="9525">
            <a:noFill/>
            <a:miter lim="800000"/>
            <a:headEnd/>
            <a:tailEnd/>
          </a:ln>
          <a:effectLst/>
        </p:spPr>
        <p:txBody>
          <a:bodyPr>
            <a:spAutoFit/>
          </a:bodyPr>
          <a:lstStyle/>
          <a:p>
            <a:pPr>
              <a:spcBef>
                <a:spcPct val="50000"/>
              </a:spcBef>
            </a:pPr>
            <a:r>
              <a:rPr lang="en-GB" sz="2400" b="1">
                <a:effectLst>
                  <a:outerShdw blurRad="38100" dist="38100" dir="2700000" algn="tl">
                    <a:srgbClr val="FFFFFF"/>
                  </a:outerShdw>
                </a:effectLst>
              </a:rPr>
              <a:t>Low-Level Theories</a:t>
            </a:r>
          </a:p>
        </p:txBody>
      </p:sp>
      <p:sp>
        <p:nvSpPr>
          <p:cNvPr id="16" name="Text Box 8">
            <a:extLst>
              <a:ext uri="{FF2B5EF4-FFF2-40B4-BE49-F238E27FC236}">
                <a16:creationId xmlns:a16="http://schemas.microsoft.com/office/drawing/2014/main" id="{376DFA5E-1C58-4F3C-B989-DAC04E068F6E}"/>
              </a:ext>
            </a:extLst>
          </p:cNvPr>
          <p:cNvSpPr txBox="1">
            <a:spLocks noChangeArrowheads="1"/>
          </p:cNvSpPr>
          <p:nvPr/>
        </p:nvSpPr>
        <p:spPr bwMode="auto">
          <a:xfrm>
            <a:off x="1403050" y="2128004"/>
            <a:ext cx="2286000" cy="457200"/>
          </a:xfrm>
          <a:prstGeom prst="rect">
            <a:avLst/>
          </a:prstGeom>
          <a:noFill/>
          <a:ln w="9525">
            <a:noFill/>
            <a:miter lim="800000"/>
            <a:headEnd/>
            <a:tailEnd/>
          </a:ln>
          <a:effectLst/>
        </p:spPr>
        <p:txBody>
          <a:bodyPr>
            <a:spAutoFit/>
          </a:bodyPr>
          <a:lstStyle/>
          <a:p>
            <a:pPr>
              <a:spcBef>
                <a:spcPct val="50000"/>
              </a:spcBef>
            </a:pPr>
            <a:r>
              <a:rPr lang="en-GB" sz="1200" dirty="0"/>
              <a:t>Focus on trying to explain how and why the world is ordered</a:t>
            </a:r>
          </a:p>
        </p:txBody>
      </p:sp>
      <p:sp>
        <p:nvSpPr>
          <p:cNvPr id="17" name="Text Box 9">
            <a:extLst>
              <a:ext uri="{FF2B5EF4-FFF2-40B4-BE49-F238E27FC236}">
                <a16:creationId xmlns:a16="http://schemas.microsoft.com/office/drawing/2014/main" id="{15DD6A5B-A1A9-45C5-B003-8324F6BC08A5}"/>
              </a:ext>
            </a:extLst>
          </p:cNvPr>
          <p:cNvSpPr txBox="1">
            <a:spLocks noChangeArrowheads="1"/>
          </p:cNvSpPr>
          <p:nvPr/>
        </p:nvSpPr>
        <p:spPr bwMode="auto">
          <a:xfrm>
            <a:off x="4269621" y="3124722"/>
            <a:ext cx="1981200" cy="639763"/>
          </a:xfrm>
          <a:prstGeom prst="rect">
            <a:avLst/>
          </a:prstGeom>
          <a:noFill/>
          <a:ln w="9525">
            <a:noFill/>
            <a:miter lim="800000"/>
            <a:headEnd/>
            <a:tailEnd/>
          </a:ln>
          <a:effectLst/>
        </p:spPr>
        <p:txBody>
          <a:bodyPr>
            <a:spAutoFit/>
          </a:bodyPr>
          <a:lstStyle/>
          <a:p>
            <a:pPr>
              <a:spcBef>
                <a:spcPct val="50000"/>
              </a:spcBef>
            </a:pPr>
            <a:r>
              <a:rPr lang="en-GB" sz="1200" dirty="0"/>
              <a:t>Focus on trying to explain some general aspect of social behaviour</a:t>
            </a:r>
          </a:p>
        </p:txBody>
      </p:sp>
      <p:sp>
        <p:nvSpPr>
          <p:cNvPr id="18" name="Text Box 10">
            <a:extLst>
              <a:ext uri="{FF2B5EF4-FFF2-40B4-BE49-F238E27FC236}">
                <a16:creationId xmlns:a16="http://schemas.microsoft.com/office/drawing/2014/main" id="{77053C1F-536B-4B6E-A046-08C3BB7AB689}"/>
              </a:ext>
            </a:extLst>
          </p:cNvPr>
          <p:cNvSpPr txBox="1">
            <a:spLocks noChangeArrowheads="1"/>
          </p:cNvSpPr>
          <p:nvPr/>
        </p:nvSpPr>
        <p:spPr bwMode="auto">
          <a:xfrm>
            <a:off x="7269179" y="4184203"/>
            <a:ext cx="2209800" cy="639763"/>
          </a:xfrm>
          <a:prstGeom prst="rect">
            <a:avLst/>
          </a:prstGeom>
          <a:noFill/>
          <a:ln w="9525">
            <a:noFill/>
            <a:miter lim="800000"/>
            <a:headEnd/>
            <a:tailEnd/>
          </a:ln>
          <a:effectLst/>
        </p:spPr>
        <p:txBody>
          <a:bodyPr>
            <a:spAutoFit/>
          </a:bodyPr>
          <a:lstStyle/>
          <a:p>
            <a:pPr>
              <a:spcBef>
                <a:spcPct val="50000"/>
              </a:spcBef>
            </a:pPr>
            <a:r>
              <a:rPr lang="en-GB" sz="1200" dirty="0"/>
              <a:t>Focus on trying to explain a specific aspect of social behaviour.</a:t>
            </a:r>
          </a:p>
        </p:txBody>
      </p:sp>
      <p:sp>
        <p:nvSpPr>
          <p:cNvPr id="19" name="AutoShape 11">
            <a:extLst>
              <a:ext uri="{FF2B5EF4-FFF2-40B4-BE49-F238E27FC236}">
                <a16:creationId xmlns:a16="http://schemas.microsoft.com/office/drawing/2014/main" id="{0BE8E9ED-20B6-4E9C-9951-29BDD379AFE7}"/>
              </a:ext>
            </a:extLst>
          </p:cNvPr>
          <p:cNvSpPr>
            <a:spLocks noChangeArrowheads="1"/>
          </p:cNvSpPr>
          <p:nvPr/>
        </p:nvSpPr>
        <p:spPr bwMode="auto">
          <a:xfrm>
            <a:off x="6235039" y="5018775"/>
            <a:ext cx="3200400" cy="1219200"/>
          </a:xfrm>
          <a:prstGeom prst="cloudCallout">
            <a:avLst>
              <a:gd name="adj1" fmla="val 6567"/>
              <a:gd name="adj2" fmla="val -68193"/>
            </a:avLst>
          </a:prstGeom>
          <a:solidFill>
            <a:srgbClr val="CCFFFF">
              <a:alpha val="50000"/>
            </a:srgbClr>
          </a:solidFill>
          <a:ln w="9525">
            <a:solidFill>
              <a:schemeClr val="tx1"/>
            </a:solidFill>
            <a:round/>
            <a:headEnd/>
            <a:tailEnd/>
          </a:ln>
          <a:effectLst/>
        </p:spPr>
        <p:txBody>
          <a:bodyPr/>
          <a:lstStyle/>
          <a:p>
            <a:r>
              <a:rPr lang="en-GB" sz="1600" dirty="0"/>
              <a:t>Why do I always fall asleep in math lessons?</a:t>
            </a:r>
          </a:p>
        </p:txBody>
      </p:sp>
      <p:sp>
        <p:nvSpPr>
          <p:cNvPr id="20" name="AutoShape 12">
            <a:extLst>
              <a:ext uri="{FF2B5EF4-FFF2-40B4-BE49-F238E27FC236}">
                <a16:creationId xmlns:a16="http://schemas.microsoft.com/office/drawing/2014/main" id="{968DD1F9-E5BC-4AB1-AFEF-99D33B8366BB}"/>
              </a:ext>
            </a:extLst>
          </p:cNvPr>
          <p:cNvSpPr>
            <a:spLocks noChangeArrowheads="1"/>
          </p:cNvSpPr>
          <p:nvPr/>
        </p:nvSpPr>
        <p:spPr bwMode="auto">
          <a:xfrm>
            <a:off x="3213707" y="4243683"/>
            <a:ext cx="2514600" cy="1981200"/>
          </a:xfrm>
          <a:prstGeom prst="cloudCallout">
            <a:avLst>
              <a:gd name="adj1" fmla="val 19699"/>
              <a:gd name="adj2" fmla="val -75403"/>
            </a:avLst>
          </a:prstGeom>
          <a:solidFill>
            <a:srgbClr val="CCFFFF">
              <a:alpha val="50000"/>
            </a:srgbClr>
          </a:solidFill>
          <a:ln w="9525">
            <a:solidFill>
              <a:schemeClr val="tx1"/>
            </a:solidFill>
            <a:round/>
            <a:headEnd/>
            <a:tailEnd/>
          </a:ln>
          <a:effectLst/>
        </p:spPr>
        <p:txBody>
          <a:bodyPr/>
          <a:lstStyle/>
          <a:p>
            <a:r>
              <a:rPr lang="en-GB" sz="1600" dirty="0"/>
              <a:t>Why do girls achieve higher educational qualifications than boys?</a:t>
            </a:r>
          </a:p>
        </p:txBody>
      </p:sp>
      <p:sp>
        <p:nvSpPr>
          <p:cNvPr id="21" name="Line 17">
            <a:extLst>
              <a:ext uri="{FF2B5EF4-FFF2-40B4-BE49-F238E27FC236}">
                <a16:creationId xmlns:a16="http://schemas.microsoft.com/office/drawing/2014/main" id="{D258283A-184A-43B1-8F42-971D30C21E8C}"/>
              </a:ext>
            </a:extLst>
          </p:cNvPr>
          <p:cNvSpPr>
            <a:spLocks noChangeShapeType="1"/>
          </p:cNvSpPr>
          <p:nvPr/>
        </p:nvSpPr>
        <p:spPr bwMode="auto">
          <a:xfrm>
            <a:off x="3605591" y="2570689"/>
            <a:ext cx="540657" cy="326571"/>
          </a:xfrm>
          <a:prstGeom prst="line">
            <a:avLst/>
          </a:prstGeom>
          <a:noFill/>
          <a:ln w="9525">
            <a:solidFill>
              <a:schemeClr val="tx1"/>
            </a:solidFill>
            <a:round/>
            <a:headEnd/>
            <a:tailEnd type="triangle" w="med" len="med"/>
          </a:ln>
          <a:effectLst/>
        </p:spPr>
        <p:txBody>
          <a:bodyPr/>
          <a:lstStyle/>
          <a:p>
            <a:endParaRPr lang="en-AU"/>
          </a:p>
        </p:txBody>
      </p:sp>
      <p:sp>
        <p:nvSpPr>
          <p:cNvPr id="22" name="Line 18">
            <a:extLst>
              <a:ext uri="{FF2B5EF4-FFF2-40B4-BE49-F238E27FC236}">
                <a16:creationId xmlns:a16="http://schemas.microsoft.com/office/drawing/2014/main" id="{62F4B436-8E32-4B24-BB28-2BF63EB858F3}"/>
              </a:ext>
            </a:extLst>
          </p:cNvPr>
          <p:cNvSpPr>
            <a:spLocks noChangeShapeType="1"/>
          </p:cNvSpPr>
          <p:nvPr/>
        </p:nvSpPr>
        <p:spPr bwMode="auto">
          <a:xfrm>
            <a:off x="6221792" y="3633862"/>
            <a:ext cx="852715" cy="460828"/>
          </a:xfrm>
          <a:prstGeom prst="line">
            <a:avLst/>
          </a:prstGeom>
          <a:noFill/>
          <a:ln w="9525">
            <a:solidFill>
              <a:schemeClr val="tx1"/>
            </a:solidFill>
            <a:round/>
            <a:headEnd/>
            <a:tailEnd type="triangle" w="med" len="med"/>
          </a:ln>
          <a:effectLst/>
        </p:spPr>
        <p:txBody>
          <a:bodyPr/>
          <a:lstStyle/>
          <a:p>
            <a:endParaRPr lang="en-AU"/>
          </a:p>
        </p:txBody>
      </p:sp>
      <p:sp>
        <p:nvSpPr>
          <p:cNvPr id="23" name="AutoShape 12">
            <a:extLst>
              <a:ext uri="{FF2B5EF4-FFF2-40B4-BE49-F238E27FC236}">
                <a16:creationId xmlns:a16="http://schemas.microsoft.com/office/drawing/2014/main" id="{495A5C2D-FE59-4291-B192-6B33179C1B2B}"/>
              </a:ext>
            </a:extLst>
          </p:cNvPr>
          <p:cNvSpPr>
            <a:spLocks noChangeArrowheads="1"/>
          </p:cNvSpPr>
          <p:nvPr/>
        </p:nvSpPr>
        <p:spPr bwMode="auto">
          <a:xfrm>
            <a:off x="993021" y="3183919"/>
            <a:ext cx="2514600" cy="1981200"/>
          </a:xfrm>
          <a:prstGeom prst="cloudCallout">
            <a:avLst>
              <a:gd name="adj1" fmla="val 19699"/>
              <a:gd name="adj2" fmla="val -75403"/>
            </a:avLst>
          </a:prstGeom>
          <a:solidFill>
            <a:srgbClr val="CCFFFF">
              <a:alpha val="50000"/>
            </a:srgbClr>
          </a:solidFill>
          <a:ln w="9525">
            <a:solidFill>
              <a:schemeClr val="tx1"/>
            </a:solidFill>
            <a:round/>
            <a:headEnd/>
            <a:tailEnd/>
          </a:ln>
          <a:effectLst/>
        </p:spPr>
        <p:txBody>
          <a:bodyPr/>
          <a:lstStyle/>
          <a:p>
            <a:r>
              <a:rPr lang="en-GB" sz="1600" dirty="0"/>
              <a:t>What makes up organizations?</a:t>
            </a:r>
          </a:p>
        </p:txBody>
      </p:sp>
    </p:spTree>
    <p:extLst>
      <p:ext uri="{BB962C8B-B14F-4D97-AF65-F5344CB8AC3E}">
        <p14:creationId xmlns:p14="http://schemas.microsoft.com/office/powerpoint/2010/main" val="3288142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lide(fromBottom)">
                                      <p:cBhvr>
                                        <p:cTn id="12" dur="500"/>
                                        <p:tgtEl>
                                          <p:spTgt spid="13"/>
                                        </p:tgtEl>
                                      </p:cBhvr>
                                    </p:animEffect>
                                  </p:childTnLst>
                                </p:cTn>
                              </p:par>
                            </p:childTnLst>
                          </p:cTn>
                        </p:par>
                        <p:par>
                          <p:cTn id="13" fill="hold">
                            <p:stCondLst>
                              <p:cond delay="500"/>
                            </p:stCondLst>
                            <p:childTnLst>
                              <p:par>
                                <p:cTn id="14" presetID="12" presetClass="entr" presetSubtype="8" fill="hold" grpId="0" nodeType="afterEffect">
                                  <p:stCondLst>
                                    <p:cond delay="1000"/>
                                  </p:stCondLst>
                                  <p:childTnLst>
                                    <p:set>
                                      <p:cBhvr>
                                        <p:cTn id="15" dur="1" fill="hold">
                                          <p:stCondLst>
                                            <p:cond delay="0"/>
                                          </p:stCondLst>
                                        </p:cTn>
                                        <p:tgtEl>
                                          <p:spTgt spid="16"/>
                                        </p:tgtEl>
                                        <p:attrNameLst>
                                          <p:attrName>style.visibility</p:attrName>
                                        </p:attrNameLst>
                                      </p:cBhvr>
                                      <p:to>
                                        <p:strVal val="visible"/>
                                      </p:to>
                                    </p:set>
                                    <p:animEffect transition="in" filter="slide(fromLeft)">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dissolve">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dissolve">
                                      <p:cBhvr>
                                        <p:cTn id="26" dur="500"/>
                                        <p:tgtEl>
                                          <p:spTgt spid="21"/>
                                        </p:tgtEl>
                                      </p:cBhvr>
                                    </p:animEffect>
                                  </p:childTnLst>
                                </p:cTn>
                              </p:par>
                            </p:childTnLst>
                          </p:cTn>
                        </p:par>
                        <p:par>
                          <p:cTn id="27" fill="hold">
                            <p:stCondLst>
                              <p:cond delay="500"/>
                            </p:stCondLst>
                            <p:childTnLst>
                              <p:par>
                                <p:cTn id="28" presetID="12" presetClass="entr" presetSubtype="4" fill="hold" grpId="0" nodeType="afterEffect">
                                  <p:stCondLst>
                                    <p:cond delay="1000"/>
                                  </p:stCondLst>
                                  <p:childTnLst>
                                    <p:set>
                                      <p:cBhvr>
                                        <p:cTn id="29" dur="1" fill="hold">
                                          <p:stCondLst>
                                            <p:cond delay="0"/>
                                          </p:stCondLst>
                                        </p:cTn>
                                        <p:tgtEl>
                                          <p:spTgt spid="14"/>
                                        </p:tgtEl>
                                        <p:attrNameLst>
                                          <p:attrName>style.visibility</p:attrName>
                                        </p:attrNameLst>
                                      </p:cBhvr>
                                      <p:to>
                                        <p:strVal val="visible"/>
                                      </p:to>
                                    </p:set>
                                    <p:animEffect transition="in" filter="slide(fromBottom)">
                                      <p:cBhvr>
                                        <p:cTn id="30" dur="500"/>
                                        <p:tgtEl>
                                          <p:spTgt spid="14"/>
                                        </p:tgtEl>
                                      </p:cBhvr>
                                    </p:animEffect>
                                  </p:childTnLst>
                                </p:cTn>
                              </p:par>
                            </p:childTnLst>
                          </p:cTn>
                        </p:par>
                        <p:par>
                          <p:cTn id="31" fill="hold">
                            <p:stCondLst>
                              <p:cond delay="2000"/>
                            </p:stCondLst>
                            <p:childTnLst>
                              <p:par>
                                <p:cTn id="32" presetID="12" presetClass="entr" presetSubtype="4" fill="hold" grpId="0" nodeType="afterEffect">
                                  <p:stCondLst>
                                    <p:cond delay="1000"/>
                                  </p:stCondLst>
                                  <p:childTnLst>
                                    <p:set>
                                      <p:cBhvr>
                                        <p:cTn id="33" dur="1" fill="hold">
                                          <p:stCondLst>
                                            <p:cond delay="0"/>
                                          </p:stCondLst>
                                        </p:cTn>
                                        <p:tgtEl>
                                          <p:spTgt spid="17"/>
                                        </p:tgtEl>
                                        <p:attrNameLst>
                                          <p:attrName>style.visibility</p:attrName>
                                        </p:attrNameLst>
                                      </p:cBhvr>
                                      <p:to>
                                        <p:strVal val="visible"/>
                                      </p:to>
                                    </p:set>
                                    <p:animEffect transition="in" filter="slide(fromBottom)">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dissolve">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dissolve">
                                      <p:cBhvr>
                                        <p:cTn id="44" dur="500"/>
                                        <p:tgtEl>
                                          <p:spTgt spid="22"/>
                                        </p:tgtEl>
                                      </p:cBhvr>
                                    </p:animEffect>
                                  </p:childTnLst>
                                </p:cTn>
                              </p:par>
                            </p:childTnLst>
                          </p:cTn>
                        </p:par>
                        <p:par>
                          <p:cTn id="45" fill="hold">
                            <p:stCondLst>
                              <p:cond delay="500"/>
                            </p:stCondLst>
                            <p:childTnLst>
                              <p:par>
                                <p:cTn id="46" presetID="1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slide(fromBottom)">
                                      <p:cBhvr>
                                        <p:cTn id="48" dur="500"/>
                                        <p:tgtEl>
                                          <p:spTgt spid="15"/>
                                        </p:tgtEl>
                                      </p:cBhvr>
                                    </p:animEffect>
                                  </p:childTnLst>
                                </p:cTn>
                              </p:par>
                            </p:childTnLst>
                          </p:cTn>
                        </p:par>
                        <p:par>
                          <p:cTn id="49" fill="hold">
                            <p:stCondLst>
                              <p:cond delay="1000"/>
                            </p:stCondLst>
                            <p:childTnLst>
                              <p:par>
                                <p:cTn id="50" presetID="12" presetClass="entr" presetSubtype="4" fill="hold" grpId="0" nodeType="afterEffect">
                                  <p:stCondLst>
                                    <p:cond delay="1000"/>
                                  </p:stCondLst>
                                  <p:childTnLst>
                                    <p:set>
                                      <p:cBhvr>
                                        <p:cTn id="51" dur="1" fill="hold">
                                          <p:stCondLst>
                                            <p:cond delay="0"/>
                                          </p:stCondLst>
                                        </p:cTn>
                                        <p:tgtEl>
                                          <p:spTgt spid="18"/>
                                        </p:tgtEl>
                                        <p:attrNameLst>
                                          <p:attrName>style.visibility</p:attrName>
                                        </p:attrNameLst>
                                      </p:cBhvr>
                                      <p:to>
                                        <p:strVal val="visible"/>
                                      </p:to>
                                    </p:set>
                                    <p:animEffect transition="in" filter="slide(fromBottom)">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dissolve">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utoUpdateAnimBg="0"/>
      <p:bldP spid="13" grpId="0" autoUpdateAnimBg="0"/>
      <p:bldP spid="14" grpId="0" autoUpdateAnimBg="0"/>
      <p:bldP spid="15" grpId="0" autoUpdateAnimBg="0"/>
      <p:bldP spid="16" grpId="0" autoUpdateAnimBg="0"/>
      <p:bldP spid="17" grpId="0" autoUpdateAnimBg="0"/>
      <p:bldP spid="18" grpId="0" autoUpdateAnimBg="0"/>
      <p:bldP spid="19" grpId="0" animBg="1" autoUpdateAnimBg="0"/>
      <p:bldP spid="20" grpId="0" animBg="1" autoUpdateAnimBg="0"/>
      <p:bldP spid="21" grpId="0" animBg="1"/>
      <p:bldP spid="22" grpId="0" animBg="1"/>
      <p:bldP spid="23"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6FD02E7C-15F1-4973-A87A-964D0F38D2D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652" name="think-cell Folie" r:id="rId5" imgW="501" imgH="502" progId="TCLayout.ActiveDocument.1">
                  <p:embed/>
                </p:oleObj>
              </mc:Choice>
              <mc:Fallback>
                <p:oleObj name="think-cell Folie" r:id="rId5" imgW="501" imgH="502" progId="TCLayout.ActiveDocument.1">
                  <p:embed/>
                  <p:pic>
                    <p:nvPicPr>
                      <p:cNvPr id="9" name="Objekt 8" hidden="1">
                        <a:extLst>
                          <a:ext uri="{FF2B5EF4-FFF2-40B4-BE49-F238E27FC236}">
                            <a16:creationId xmlns:a16="http://schemas.microsoft.com/office/drawing/2014/main" id="{6FD02E7C-15F1-4973-A87A-964D0F38D2D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hteck 7" hidden="1">
            <a:extLst>
              <a:ext uri="{FF2B5EF4-FFF2-40B4-BE49-F238E27FC236}">
                <a16:creationId xmlns:a16="http://schemas.microsoft.com/office/drawing/2014/main" id="{1075CBB1-0654-42A7-B7D5-9F3B394DDD3D}"/>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Inhaltsplatzhalter 1">
            <a:extLst>
              <a:ext uri="{FF2B5EF4-FFF2-40B4-BE49-F238E27FC236}">
                <a16:creationId xmlns:a16="http://schemas.microsoft.com/office/drawing/2014/main" id="{B367F640-B863-4B74-958B-702E177BAD87}"/>
              </a:ext>
            </a:extLst>
          </p:cNvPr>
          <p:cNvSpPr>
            <a:spLocks noGrp="1"/>
          </p:cNvSpPr>
          <p:nvPr>
            <p:ph sz="quarter" idx="11"/>
          </p:nvPr>
        </p:nvSpPr>
        <p:spPr/>
        <p:txBody>
          <a:bodyPr/>
          <a:lstStyle/>
          <a:p>
            <a:endParaRPr lang="en-US"/>
          </a:p>
        </p:txBody>
      </p:sp>
      <p:sp>
        <p:nvSpPr>
          <p:cNvPr id="3" name="Titel 2">
            <a:extLst>
              <a:ext uri="{FF2B5EF4-FFF2-40B4-BE49-F238E27FC236}">
                <a16:creationId xmlns:a16="http://schemas.microsoft.com/office/drawing/2014/main" id="{8627603F-5A98-4110-BF2D-7D096C159E23}"/>
              </a:ext>
            </a:extLst>
          </p:cNvPr>
          <p:cNvSpPr>
            <a:spLocks noGrp="1"/>
          </p:cNvSpPr>
          <p:nvPr>
            <p:ph type="title"/>
          </p:nvPr>
        </p:nvSpPr>
        <p:spPr/>
        <p:txBody>
          <a:bodyPr/>
          <a:lstStyle/>
          <a:p>
            <a:r>
              <a:rPr lang="en-AU" dirty="0"/>
              <a:t>Some Guidelines around Theory Levels</a:t>
            </a:r>
            <a:endParaRPr lang="en-US" dirty="0"/>
          </a:p>
        </p:txBody>
      </p:sp>
      <p:sp>
        <p:nvSpPr>
          <p:cNvPr id="4" name="Datumsplatzhalter 3">
            <a:extLst>
              <a:ext uri="{FF2B5EF4-FFF2-40B4-BE49-F238E27FC236}">
                <a16:creationId xmlns:a16="http://schemas.microsoft.com/office/drawing/2014/main" id="{D86A50BF-2E3C-4058-9346-AD7D95B412F4}"/>
              </a:ext>
            </a:extLst>
          </p:cNvPr>
          <p:cNvSpPr>
            <a:spLocks noGrp="1"/>
          </p:cNvSpPr>
          <p:nvPr>
            <p:ph type="dt" sz="half" idx="2"/>
          </p:nvPr>
        </p:nvSpPr>
        <p:spPr/>
        <p:txBody>
          <a:bodyPr/>
          <a:lstStyle/>
          <a:p>
            <a:endParaRPr lang="de-DE" dirty="0"/>
          </a:p>
        </p:txBody>
      </p:sp>
      <p:sp>
        <p:nvSpPr>
          <p:cNvPr id="6" name="Foliennummernplatzhalter 5">
            <a:extLst>
              <a:ext uri="{FF2B5EF4-FFF2-40B4-BE49-F238E27FC236}">
                <a16:creationId xmlns:a16="http://schemas.microsoft.com/office/drawing/2014/main" id="{E37DA6B8-C031-47A5-9E74-05E7DB72F33E}"/>
              </a:ext>
            </a:extLst>
          </p:cNvPr>
          <p:cNvSpPr>
            <a:spLocks noGrp="1"/>
          </p:cNvSpPr>
          <p:nvPr>
            <p:ph type="sldNum" sz="quarter" idx="4"/>
          </p:nvPr>
        </p:nvSpPr>
        <p:spPr/>
        <p:txBody>
          <a:bodyPr/>
          <a:lstStyle/>
          <a:p>
            <a:fld id="{48195EE2-BBDB-4836-A200-C62792C76FA9}" type="slidenum">
              <a:rPr lang="de-DE" smtClean="0"/>
              <a:pPr/>
              <a:t>18</a:t>
            </a:fld>
            <a:endParaRPr lang="de-DE" dirty="0"/>
          </a:p>
        </p:txBody>
      </p:sp>
      <p:sp>
        <p:nvSpPr>
          <p:cNvPr id="7" name="Inhaltsplatzhalter 6">
            <a:extLst>
              <a:ext uri="{FF2B5EF4-FFF2-40B4-BE49-F238E27FC236}">
                <a16:creationId xmlns:a16="http://schemas.microsoft.com/office/drawing/2014/main" id="{2BB1BD1E-34E2-4C59-B0DA-B31A749654BE}"/>
              </a:ext>
            </a:extLst>
          </p:cNvPr>
          <p:cNvSpPr>
            <a:spLocks noGrp="1"/>
          </p:cNvSpPr>
          <p:nvPr>
            <p:ph sz="quarter" idx="12"/>
          </p:nvPr>
        </p:nvSpPr>
        <p:spPr/>
        <p:txBody>
          <a:bodyPr/>
          <a:lstStyle/>
          <a:p>
            <a:endParaRPr lang="en-US"/>
          </a:p>
        </p:txBody>
      </p:sp>
      <p:sp>
        <p:nvSpPr>
          <p:cNvPr id="10" name="Text Box 2">
            <a:extLst>
              <a:ext uri="{FF2B5EF4-FFF2-40B4-BE49-F238E27FC236}">
                <a16:creationId xmlns:a16="http://schemas.microsoft.com/office/drawing/2014/main" id="{FBE69C87-34C9-4B19-9E9E-F084D80660B5}"/>
              </a:ext>
            </a:extLst>
          </p:cNvPr>
          <p:cNvSpPr txBox="1">
            <a:spLocks noChangeArrowheads="1"/>
          </p:cNvSpPr>
          <p:nvPr/>
        </p:nvSpPr>
        <p:spPr bwMode="auto">
          <a:xfrm>
            <a:off x="2581788" y="1907444"/>
            <a:ext cx="3048000" cy="1323439"/>
          </a:xfrm>
          <a:prstGeom prst="rect">
            <a:avLst/>
          </a:prstGeom>
          <a:noFill/>
          <a:ln w="57150" cmpd="thickThin">
            <a:noFill/>
            <a:miter lim="800000"/>
            <a:headEnd/>
            <a:tailEnd/>
          </a:ln>
          <a:effectLst/>
        </p:spPr>
        <p:txBody>
          <a:bodyPr>
            <a:spAutoFit/>
          </a:bodyPr>
          <a:lstStyle/>
          <a:p>
            <a:pPr>
              <a:spcBef>
                <a:spcPct val="50000"/>
              </a:spcBef>
            </a:pPr>
            <a:r>
              <a:rPr lang="en-GB" sz="1600" dirty="0"/>
              <a:t>If you understand the basic principles of </a:t>
            </a:r>
            <a:r>
              <a:rPr lang="en-GB" sz="1600" b="1" dirty="0"/>
              <a:t>High-level</a:t>
            </a:r>
            <a:r>
              <a:rPr lang="en-GB" sz="1600" dirty="0"/>
              <a:t> theories you will find it easier to understand  other types of theory.</a:t>
            </a:r>
          </a:p>
        </p:txBody>
      </p:sp>
      <p:sp>
        <p:nvSpPr>
          <p:cNvPr id="11" name="Text Box 4">
            <a:extLst>
              <a:ext uri="{FF2B5EF4-FFF2-40B4-BE49-F238E27FC236}">
                <a16:creationId xmlns:a16="http://schemas.microsoft.com/office/drawing/2014/main" id="{A409467E-5585-4201-A29E-7031F89261D1}"/>
              </a:ext>
            </a:extLst>
          </p:cNvPr>
          <p:cNvSpPr txBox="1">
            <a:spLocks noChangeArrowheads="1"/>
          </p:cNvSpPr>
          <p:nvPr/>
        </p:nvSpPr>
        <p:spPr bwMode="auto">
          <a:xfrm>
            <a:off x="3753817" y="3521706"/>
            <a:ext cx="3352800" cy="830997"/>
          </a:xfrm>
          <a:prstGeom prst="rect">
            <a:avLst/>
          </a:prstGeom>
          <a:noFill/>
          <a:ln w="9525">
            <a:noFill/>
            <a:miter lim="800000"/>
            <a:headEnd/>
            <a:tailEnd/>
          </a:ln>
          <a:effectLst/>
        </p:spPr>
        <p:txBody>
          <a:bodyPr>
            <a:spAutoFit/>
          </a:bodyPr>
          <a:lstStyle/>
          <a:p>
            <a:pPr>
              <a:spcBef>
                <a:spcPct val="50000"/>
              </a:spcBef>
            </a:pPr>
            <a:r>
              <a:rPr lang="en-GB" sz="1600" dirty="0"/>
              <a:t>High level theories are usually known by their more-common label of “</a:t>
            </a:r>
            <a:r>
              <a:rPr lang="en-GB" sz="1600" b="1" dirty="0">
                <a:effectLst>
                  <a:outerShdw blurRad="38100" dist="38100" dir="2700000" algn="tl">
                    <a:srgbClr val="FFFFFF"/>
                  </a:outerShdw>
                </a:effectLst>
              </a:rPr>
              <a:t>Perspectives</a:t>
            </a:r>
            <a:r>
              <a:rPr lang="en-GB" sz="1600" dirty="0"/>
              <a:t>”</a:t>
            </a:r>
          </a:p>
        </p:txBody>
      </p:sp>
      <p:sp>
        <p:nvSpPr>
          <p:cNvPr id="12" name="Text Box 6">
            <a:extLst>
              <a:ext uri="{FF2B5EF4-FFF2-40B4-BE49-F238E27FC236}">
                <a16:creationId xmlns:a16="http://schemas.microsoft.com/office/drawing/2014/main" id="{824F3720-5F82-4E71-AEE7-664D9E4F8635}"/>
              </a:ext>
            </a:extLst>
          </p:cNvPr>
          <p:cNvSpPr txBox="1">
            <a:spLocks noChangeArrowheads="1"/>
          </p:cNvSpPr>
          <p:nvPr/>
        </p:nvSpPr>
        <p:spPr bwMode="auto">
          <a:xfrm>
            <a:off x="2472931" y="4882873"/>
            <a:ext cx="2895600" cy="1323439"/>
          </a:xfrm>
          <a:prstGeom prst="rect">
            <a:avLst/>
          </a:prstGeom>
          <a:noFill/>
          <a:ln w="9525">
            <a:noFill/>
            <a:miter lim="800000"/>
            <a:headEnd/>
            <a:tailEnd/>
          </a:ln>
          <a:effectLst/>
        </p:spPr>
        <p:txBody>
          <a:bodyPr>
            <a:spAutoFit/>
          </a:bodyPr>
          <a:lstStyle/>
          <a:p>
            <a:pPr>
              <a:spcBef>
                <a:spcPct val="50000"/>
              </a:spcBef>
            </a:pPr>
            <a:r>
              <a:rPr lang="en-GB" sz="1600" dirty="0"/>
              <a:t>A “perspective”, for our current purposes, is simply a way of looking at and understanding the world or social constructions within it.</a:t>
            </a:r>
          </a:p>
        </p:txBody>
      </p:sp>
      <p:sp>
        <p:nvSpPr>
          <p:cNvPr id="13" name="Text Box 7">
            <a:extLst>
              <a:ext uri="{FF2B5EF4-FFF2-40B4-BE49-F238E27FC236}">
                <a16:creationId xmlns:a16="http://schemas.microsoft.com/office/drawing/2014/main" id="{18B97B69-3C7B-4A00-B56F-02FCEF8A0F4C}"/>
              </a:ext>
            </a:extLst>
          </p:cNvPr>
          <p:cNvSpPr txBox="1">
            <a:spLocks noChangeArrowheads="1"/>
          </p:cNvSpPr>
          <p:nvPr/>
        </p:nvSpPr>
        <p:spPr bwMode="auto">
          <a:xfrm>
            <a:off x="5959991" y="4910319"/>
            <a:ext cx="2917292" cy="1323439"/>
          </a:xfrm>
          <a:prstGeom prst="rect">
            <a:avLst/>
          </a:prstGeom>
          <a:noFill/>
          <a:ln w="9525">
            <a:noFill/>
            <a:miter lim="800000"/>
            <a:headEnd/>
            <a:tailEnd/>
          </a:ln>
          <a:effectLst/>
        </p:spPr>
        <p:txBody>
          <a:bodyPr wrap="square">
            <a:spAutoFit/>
          </a:bodyPr>
          <a:lstStyle/>
          <a:p>
            <a:pPr>
              <a:spcBef>
                <a:spcPct val="50000"/>
              </a:spcBef>
            </a:pPr>
            <a:r>
              <a:rPr lang="en-GB" sz="1600" dirty="0"/>
              <a:t>Different researchers, working within different perspectives, construct different theories about the nature of that world…</a:t>
            </a:r>
          </a:p>
        </p:txBody>
      </p:sp>
      <p:sp>
        <p:nvSpPr>
          <p:cNvPr id="14" name="Line 11">
            <a:extLst>
              <a:ext uri="{FF2B5EF4-FFF2-40B4-BE49-F238E27FC236}">
                <a16:creationId xmlns:a16="http://schemas.microsoft.com/office/drawing/2014/main" id="{0500B9B3-96D4-4B08-8007-FCD9C1FF46E4}"/>
              </a:ext>
            </a:extLst>
          </p:cNvPr>
          <p:cNvSpPr>
            <a:spLocks noChangeShapeType="1"/>
          </p:cNvSpPr>
          <p:nvPr/>
        </p:nvSpPr>
        <p:spPr bwMode="auto">
          <a:xfrm>
            <a:off x="4058617" y="3039559"/>
            <a:ext cx="609600" cy="381000"/>
          </a:xfrm>
          <a:prstGeom prst="line">
            <a:avLst/>
          </a:prstGeom>
          <a:noFill/>
          <a:ln w="9525">
            <a:solidFill>
              <a:schemeClr val="tx1"/>
            </a:solidFill>
            <a:round/>
            <a:headEnd/>
            <a:tailEnd type="triangle" w="med" len="med"/>
          </a:ln>
          <a:effectLst/>
        </p:spPr>
        <p:txBody>
          <a:bodyPr/>
          <a:lstStyle/>
          <a:p>
            <a:endParaRPr lang="en-AU"/>
          </a:p>
        </p:txBody>
      </p:sp>
      <p:sp>
        <p:nvSpPr>
          <p:cNvPr id="15" name="Line 12">
            <a:extLst>
              <a:ext uri="{FF2B5EF4-FFF2-40B4-BE49-F238E27FC236}">
                <a16:creationId xmlns:a16="http://schemas.microsoft.com/office/drawing/2014/main" id="{B60AA033-81ED-480F-A04D-38D7A5E1C26F}"/>
              </a:ext>
            </a:extLst>
          </p:cNvPr>
          <p:cNvSpPr>
            <a:spLocks noChangeShapeType="1"/>
          </p:cNvSpPr>
          <p:nvPr/>
        </p:nvSpPr>
        <p:spPr bwMode="auto">
          <a:xfrm>
            <a:off x="5568102" y="2339244"/>
            <a:ext cx="769177" cy="3646"/>
          </a:xfrm>
          <a:prstGeom prst="line">
            <a:avLst/>
          </a:prstGeom>
          <a:noFill/>
          <a:ln w="9525">
            <a:solidFill>
              <a:schemeClr val="tx1"/>
            </a:solidFill>
            <a:round/>
            <a:headEnd/>
            <a:tailEnd type="triangle" w="med" len="med"/>
          </a:ln>
          <a:effectLst/>
        </p:spPr>
        <p:txBody>
          <a:bodyPr/>
          <a:lstStyle/>
          <a:p>
            <a:endParaRPr lang="en-AU"/>
          </a:p>
        </p:txBody>
      </p:sp>
      <p:sp>
        <p:nvSpPr>
          <p:cNvPr id="16" name="Line 13">
            <a:extLst>
              <a:ext uri="{FF2B5EF4-FFF2-40B4-BE49-F238E27FC236}">
                <a16:creationId xmlns:a16="http://schemas.microsoft.com/office/drawing/2014/main" id="{E599304D-4BFF-4991-AD41-0DC53ED214BF}"/>
              </a:ext>
            </a:extLst>
          </p:cNvPr>
          <p:cNvSpPr>
            <a:spLocks noChangeShapeType="1"/>
          </p:cNvSpPr>
          <p:nvPr/>
        </p:nvSpPr>
        <p:spPr bwMode="auto">
          <a:xfrm flipH="1">
            <a:off x="4185618" y="4465588"/>
            <a:ext cx="533400" cy="304800"/>
          </a:xfrm>
          <a:prstGeom prst="line">
            <a:avLst/>
          </a:prstGeom>
          <a:noFill/>
          <a:ln w="9525">
            <a:solidFill>
              <a:schemeClr val="tx1"/>
            </a:solidFill>
            <a:round/>
            <a:headEnd/>
            <a:tailEnd type="triangle" w="med" len="med"/>
          </a:ln>
          <a:effectLst/>
        </p:spPr>
        <p:txBody>
          <a:bodyPr/>
          <a:lstStyle/>
          <a:p>
            <a:endParaRPr lang="en-AU"/>
          </a:p>
        </p:txBody>
      </p:sp>
      <p:sp>
        <p:nvSpPr>
          <p:cNvPr id="17" name="Line 14">
            <a:extLst>
              <a:ext uri="{FF2B5EF4-FFF2-40B4-BE49-F238E27FC236}">
                <a16:creationId xmlns:a16="http://schemas.microsoft.com/office/drawing/2014/main" id="{2BEB4B6E-B9AF-4CA0-9167-7171BC06E5CB}"/>
              </a:ext>
            </a:extLst>
          </p:cNvPr>
          <p:cNvSpPr>
            <a:spLocks noChangeShapeType="1"/>
          </p:cNvSpPr>
          <p:nvPr/>
        </p:nvSpPr>
        <p:spPr bwMode="auto">
          <a:xfrm>
            <a:off x="5288700" y="5488844"/>
            <a:ext cx="613151" cy="18160"/>
          </a:xfrm>
          <a:prstGeom prst="line">
            <a:avLst/>
          </a:prstGeom>
          <a:noFill/>
          <a:ln w="9525">
            <a:solidFill>
              <a:schemeClr val="tx1"/>
            </a:solidFill>
            <a:round/>
            <a:headEnd/>
            <a:tailEnd type="triangle" w="med" len="med"/>
          </a:ln>
          <a:effectLst/>
        </p:spPr>
        <p:txBody>
          <a:bodyPr/>
          <a:lstStyle/>
          <a:p>
            <a:endParaRPr lang="en-AU"/>
          </a:p>
        </p:txBody>
      </p:sp>
      <p:sp>
        <p:nvSpPr>
          <p:cNvPr id="18" name="Rectangle 12">
            <a:extLst>
              <a:ext uri="{FF2B5EF4-FFF2-40B4-BE49-F238E27FC236}">
                <a16:creationId xmlns:a16="http://schemas.microsoft.com/office/drawing/2014/main" id="{D577FE4E-D0AA-4C7F-A395-E0E6C95919B2}"/>
              </a:ext>
            </a:extLst>
          </p:cNvPr>
          <p:cNvSpPr/>
          <p:nvPr/>
        </p:nvSpPr>
        <p:spPr>
          <a:xfrm>
            <a:off x="6482477" y="1841454"/>
            <a:ext cx="3120518" cy="1323439"/>
          </a:xfrm>
          <a:prstGeom prst="rect">
            <a:avLst/>
          </a:prstGeom>
        </p:spPr>
        <p:txBody>
          <a:bodyPr wrap="square">
            <a:spAutoFit/>
          </a:bodyPr>
          <a:lstStyle/>
          <a:p>
            <a:pPr>
              <a:spcBef>
                <a:spcPct val="50000"/>
              </a:spcBef>
            </a:pPr>
            <a:r>
              <a:rPr lang="en-GB" sz="1600" dirty="0"/>
              <a:t>This is because </a:t>
            </a:r>
            <a:r>
              <a:rPr lang="en-GB" sz="1600" b="1" dirty="0"/>
              <a:t>Mid-range</a:t>
            </a:r>
            <a:r>
              <a:rPr lang="en-GB" sz="1600" dirty="0"/>
              <a:t> and </a:t>
            </a:r>
            <a:r>
              <a:rPr lang="en-GB" sz="1600" b="1" dirty="0"/>
              <a:t>Low-level</a:t>
            </a:r>
            <a:r>
              <a:rPr lang="en-GB" sz="1600" dirty="0"/>
              <a:t> theories are often based on the principles underpinning </a:t>
            </a:r>
            <a:r>
              <a:rPr lang="en-GB" sz="1600" b="1" dirty="0"/>
              <a:t>High-level</a:t>
            </a:r>
            <a:r>
              <a:rPr lang="en-GB" sz="1600" dirty="0"/>
              <a:t> theories.</a:t>
            </a:r>
          </a:p>
        </p:txBody>
      </p:sp>
    </p:spTree>
    <p:extLst>
      <p:ext uri="{BB962C8B-B14F-4D97-AF65-F5344CB8AC3E}">
        <p14:creationId xmlns:p14="http://schemas.microsoft.com/office/powerpoint/2010/main" val="3700995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childTnLst>
                          </p:cTn>
                        </p:par>
                        <p:par>
                          <p:cTn id="16" fill="hold">
                            <p:stCondLst>
                              <p:cond delay="500"/>
                            </p:stCondLst>
                            <p:childTnLst>
                              <p:par>
                                <p:cTn id="17" presetID="12" presetClass="entr" presetSubtype="2"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slide(fromRigh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dissolve">
                                      <p:cBhvr>
                                        <p:cTn id="24" dur="500"/>
                                        <p:tgtEl>
                                          <p:spTgt spid="16"/>
                                        </p:tgtEl>
                                      </p:cBhvr>
                                    </p:animEffect>
                                  </p:childTnLst>
                                </p:cTn>
                              </p:par>
                            </p:childTnLst>
                          </p:cTn>
                        </p:par>
                        <p:par>
                          <p:cTn id="25" fill="hold">
                            <p:stCondLst>
                              <p:cond delay="500"/>
                            </p:stCondLst>
                            <p:childTnLst>
                              <p:par>
                                <p:cTn id="26" presetID="12" presetClass="entr" presetSubtype="4"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slide(fromBottom)">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dissolve">
                                      <p:cBhvr>
                                        <p:cTn id="33" dur="500"/>
                                        <p:tgtEl>
                                          <p:spTgt spid="17"/>
                                        </p:tgtEl>
                                      </p:cBhvr>
                                    </p:animEffect>
                                  </p:childTnLst>
                                </p:cTn>
                              </p:par>
                            </p:childTnLst>
                          </p:cTn>
                        </p:par>
                        <p:par>
                          <p:cTn id="34" fill="hold">
                            <p:stCondLst>
                              <p:cond delay="500"/>
                            </p:stCondLst>
                            <p:childTnLst>
                              <p:par>
                                <p:cTn id="35" presetID="12"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slide(fromTop)">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2" grpId="0" autoUpdateAnimBg="0"/>
      <p:bldP spid="13" grpId="0" autoUpdateAnimBg="0"/>
      <p:bldP spid="14" grpId="0" animBg="1"/>
      <p:bldP spid="15" grpId="0" animBg="1"/>
      <p:bldP spid="16" grpId="0" animBg="1"/>
      <p:bldP spid="17" grpId="0" animBg="1"/>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1FB64A54-3989-4D8B-B140-FD42C78C0C0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676" name="think-cell Folie" r:id="rId5" imgW="501" imgH="502" progId="TCLayout.ActiveDocument.1">
                  <p:embed/>
                </p:oleObj>
              </mc:Choice>
              <mc:Fallback>
                <p:oleObj name="think-cell Folie" r:id="rId5" imgW="501" imgH="502" progId="TCLayout.ActiveDocument.1">
                  <p:embed/>
                  <p:pic>
                    <p:nvPicPr>
                      <p:cNvPr id="9" name="Objekt 8" hidden="1">
                        <a:extLst>
                          <a:ext uri="{FF2B5EF4-FFF2-40B4-BE49-F238E27FC236}">
                            <a16:creationId xmlns:a16="http://schemas.microsoft.com/office/drawing/2014/main" id="{1FB64A54-3989-4D8B-B140-FD42C78C0C0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Rechteck 9" hidden="1">
            <a:extLst>
              <a:ext uri="{FF2B5EF4-FFF2-40B4-BE49-F238E27FC236}">
                <a16:creationId xmlns:a16="http://schemas.microsoft.com/office/drawing/2014/main" id="{5B47693F-14F4-4DCB-AF5E-CB129805CD3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Inhaltsplatzhalter 1">
            <a:extLst>
              <a:ext uri="{FF2B5EF4-FFF2-40B4-BE49-F238E27FC236}">
                <a16:creationId xmlns:a16="http://schemas.microsoft.com/office/drawing/2014/main" id="{B367F640-B863-4B74-958B-702E177BAD87}"/>
              </a:ext>
            </a:extLst>
          </p:cNvPr>
          <p:cNvSpPr>
            <a:spLocks noGrp="1"/>
          </p:cNvSpPr>
          <p:nvPr>
            <p:ph sz="quarter" idx="11"/>
          </p:nvPr>
        </p:nvSpPr>
        <p:spPr/>
        <p:txBody>
          <a:bodyPr/>
          <a:lstStyle/>
          <a:p>
            <a:endParaRPr lang="en-US"/>
          </a:p>
        </p:txBody>
      </p:sp>
      <p:sp>
        <p:nvSpPr>
          <p:cNvPr id="3" name="Titel 2">
            <a:extLst>
              <a:ext uri="{FF2B5EF4-FFF2-40B4-BE49-F238E27FC236}">
                <a16:creationId xmlns:a16="http://schemas.microsoft.com/office/drawing/2014/main" id="{8627603F-5A98-4110-BF2D-7D096C159E23}"/>
              </a:ext>
            </a:extLst>
          </p:cNvPr>
          <p:cNvSpPr>
            <a:spLocks noGrp="1"/>
          </p:cNvSpPr>
          <p:nvPr>
            <p:ph type="title"/>
          </p:nvPr>
        </p:nvSpPr>
        <p:spPr/>
        <p:txBody>
          <a:bodyPr/>
          <a:lstStyle/>
          <a:p>
            <a:r>
              <a:rPr lang="en-US" dirty="0"/>
              <a:t>And in Information Systems?</a:t>
            </a:r>
          </a:p>
        </p:txBody>
      </p:sp>
      <p:sp>
        <p:nvSpPr>
          <p:cNvPr id="4" name="Datumsplatzhalter 3">
            <a:extLst>
              <a:ext uri="{FF2B5EF4-FFF2-40B4-BE49-F238E27FC236}">
                <a16:creationId xmlns:a16="http://schemas.microsoft.com/office/drawing/2014/main" id="{D86A50BF-2E3C-4058-9346-AD7D95B412F4}"/>
              </a:ext>
            </a:extLst>
          </p:cNvPr>
          <p:cNvSpPr>
            <a:spLocks noGrp="1"/>
          </p:cNvSpPr>
          <p:nvPr>
            <p:ph type="dt" sz="half" idx="2"/>
          </p:nvPr>
        </p:nvSpPr>
        <p:spPr/>
        <p:txBody>
          <a:bodyPr/>
          <a:lstStyle/>
          <a:p>
            <a:endParaRPr lang="de-DE" dirty="0"/>
          </a:p>
        </p:txBody>
      </p:sp>
      <p:sp>
        <p:nvSpPr>
          <p:cNvPr id="6" name="Foliennummernplatzhalter 5">
            <a:extLst>
              <a:ext uri="{FF2B5EF4-FFF2-40B4-BE49-F238E27FC236}">
                <a16:creationId xmlns:a16="http://schemas.microsoft.com/office/drawing/2014/main" id="{E37DA6B8-C031-47A5-9E74-05E7DB72F33E}"/>
              </a:ext>
            </a:extLst>
          </p:cNvPr>
          <p:cNvSpPr>
            <a:spLocks noGrp="1"/>
          </p:cNvSpPr>
          <p:nvPr>
            <p:ph type="sldNum" sz="quarter" idx="4"/>
          </p:nvPr>
        </p:nvSpPr>
        <p:spPr/>
        <p:txBody>
          <a:bodyPr/>
          <a:lstStyle/>
          <a:p>
            <a:fld id="{48195EE2-BBDB-4836-A200-C62792C76FA9}" type="slidenum">
              <a:rPr lang="de-DE" smtClean="0"/>
              <a:pPr/>
              <a:t>19</a:t>
            </a:fld>
            <a:endParaRPr lang="de-DE" dirty="0"/>
          </a:p>
        </p:txBody>
      </p:sp>
      <p:sp>
        <p:nvSpPr>
          <p:cNvPr id="7" name="Inhaltsplatzhalter 6">
            <a:extLst>
              <a:ext uri="{FF2B5EF4-FFF2-40B4-BE49-F238E27FC236}">
                <a16:creationId xmlns:a16="http://schemas.microsoft.com/office/drawing/2014/main" id="{2BB1BD1E-34E2-4C59-B0DA-B31A749654BE}"/>
              </a:ext>
            </a:extLst>
          </p:cNvPr>
          <p:cNvSpPr>
            <a:spLocks noGrp="1"/>
          </p:cNvSpPr>
          <p:nvPr>
            <p:ph sz="quarter" idx="12"/>
          </p:nvPr>
        </p:nvSpPr>
        <p:spPr/>
        <p:txBody>
          <a:bodyPr/>
          <a:lstStyle/>
          <a:p>
            <a:endParaRPr lang="en-US"/>
          </a:p>
        </p:txBody>
      </p:sp>
      <p:pic>
        <p:nvPicPr>
          <p:cNvPr id="8" name="Picture 2" descr="http://2.bp.blogspot.com/_6XdO8qPZUXM/TT5N2is8XwI/AAAAAAAAAo0/qas_AvOPaS0/s1600/stockphoto_main.jpg">
            <a:extLst>
              <a:ext uri="{FF2B5EF4-FFF2-40B4-BE49-F238E27FC236}">
                <a16:creationId xmlns:a16="http://schemas.microsoft.com/office/drawing/2014/main" id="{9FEA549A-992D-48D6-9BEA-1DEB479A8E06}"/>
              </a:ext>
            </a:extLst>
          </p:cNvPr>
          <p:cNvPicPr>
            <a:picLocks noChangeAspect="1" noChangeArrowheads="1"/>
          </p:cNvPicPr>
          <p:nvPr/>
        </p:nvPicPr>
        <p:blipFill>
          <a:blip r:embed="rId7" cstate="print"/>
          <a:srcRect/>
          <a:stretch>
            <a:fillRect/>
          </a:stretch>
        </p:blipFill>
        <p:spPr bwMode="auto">
          <a:xfrm>
            <a:off x="3070616" y="1815546"/>
            <a:ext cx="5958406" cy="4468804"/>
          </a:xfrm>
          <a:prstGeom prst="rect">
            <a:avLst/>
          </a:prstGeom>
          <a:noFill/>
        </p:spPr>
      </p:pic>
    </p:spTree>
    <p:extLst>
      <p:ext uri="{BB962C8B-B14F-4D97-AF65-F5344CB8AC3E}">
        <p14:creationId xmlns:p14="http://schemas.microsoft.com/office/powerpoint/2010/main" val="1326723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19604497-DD6A-4406-9C95-70327E232CD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700" name="think-cell Folie" r:id="rId5" imgW="501" imgH="502" progId="TCLayout.ActiveDocument.1">
                  <p:embed/>
                </p:oleObj>
              </mc:Choice>
              <mc:Fallback>
                <p:oleObj name="think-cell Folie" r:id="rId5" imgW="501" imgH="502" progId="TCLayout.ActiveDocument.1">
                  <p:embed/>
                  <p:pic>
                    <p:nvPicPr>
                      <p:cNvPr id="9" name="Objekt 8" hidden="1">
                        <a:extLst>
                          <a:ext uri="{FF2B5EF4-FFF2-40B4-BE49-F238E27FC236}">
                            <a16:creationId xmlns:a16="http://schemas.microsoft.com/office/drawing/2014/main" id="{19604497-DD6A-4406-9C95-70327E232CD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hteck 7" hidden="1">
            <a:extLst>
              <a:ext uri="{FF2B5EF4-FFF2-40B4-BE49-F238E27FC236}">
                <a16:creationId xmlns:a16="http://schemas.microsoft.com/office/drawing/2014/main" id="{219013F7-0555-4C92-91DC-0BE7843A9DB6}"/>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Titel 2">
            <a:extLst>
              <a:ext uri="{FF2B5EF4-FFF2-40B4-BE49-F238E27FC236}">
                <a16:creationId xmlns:a16="http://schemas.microsoft.com/office/drawing/2014/main" id="{8627603F-5A98-4110-BF2D-7D096C159E23}"/>
              </a:ext>
            </a:extLst>
          </p:cNvPr>
          <p:cNvSpPr>
            <a:spLocks noGrp="1"/>
          </p:cNvSpPr>
          <p:nvPr>
            <p:ph type="title"/>
          </p:nvPr>
        </p:nvSpPr>
        <p:spPr/>
        <p:txBody>
          <a:bodyPr/>
          <a:lstStyle/>
          <a:p>
            <a:r>
              <a:rPr lang="en-US" dirty="0"/>
              <a:t>Types of Theory</a:t>
            </a:r>
          </a:p>
        </p:txBody>
      </p:sp>
      <p:sp>
        <p:nvSpPr>
          <p:cNvPr id="4" name="Datumsplatzhalter 3">
            <a:extLst>
              <a:ext uri="{FF2B5EF4-FFF2-40B4-BE49-F238E27FC236}">
                <a16:creationId xmlns:a16="http://schemas.microsoft.com/office/drawing/2014/main" id="{D86A50BF-2E3C-4058-9346-AD7D95B412F4}"/>
              </a:ext>
            </a:extLst>
          </p:cNvPr>
          <p:cNvSpPr>
            <a:spLocks noGrp="1"/>
          </p:cNvSpPr>
          <p:nvPr>
            <p:ph type="dt" sz="half" idx="2"/>
          </p:nvPr>
        </p:nvSpPr>
        <p:spPr/>
        <p:txBody>
          <a:bodyPr/>
          <a:lstStyle/>
          <a:p>
            <a:endParaRPr lang="de-DE" dirty="0"/>
          </a:p>
        </p:txBody>
      </p:sp>
      <p:sp>
        <p:nvSpPr>
          <p:cNvPr id="6" name="Foliennummernplatzhalter 5">
            <a:extLst>
              <a:ext uri="{FF2B5EF4-FFF2-40B4-BE49-F238E27FC236}">
                <a16:creationId xmlns:a16="http://schemas.microsoft.com/office/drawing/2014/main" id="{E37DA6B8-C031-47A5-9E74-05E7DB72F33E}"/>
              </a:ext>
            </a:extLst>
          </p:cNvPr>
          <p:cNvSpPr>
            <a:spLocks noGrp="1"/>
          </p:cNvSpPr>
          <p:nvPr>
            <p:ph type="sldNum" sz="quarter" idx="4"/>
          </p:nvPr>
        </p:nvSpPr>
        <p:spPr/>
        <p:txBody>
          <a:bodyPr/>
          <a:lstStyle/>
          <a:p>
            <a:fld id="{48195EE2-BBDB-4836-A200-C62792C76FA9}" type="slidenum">
              <a:rPr lang="de-DE" smtClean="0"/>
              <a:pPr/>
              <a:t>20</a:t>
            </a:fld>
            <a:endParaRPr lang="de-DE" dirty="0"/>
          </a:p>
        </p:txBody>
      </p:sp>
      <p:sp>
        <p:nvSpPr>
          <p:cNvPr id="7" name="Inhaltsplatzhalter 6">
            <a:extLst>
              <a:ext uri="{FF2B5EF4-FFF2-40B4-BE49-F238E27FC236}">
                <a16:creationId xmlns:a16="http://schemas.microsoft.com/office/drawing/2014/main" id="{2BB1BD1E-34E2-4C59-B0DA-B31A749654BE}"/>
              </a:ext>
            </a:extLst>
          </p:cNvPr>
          <p:cNvSpPr>
            <a:spLocks noGrp="1"/>
          </p:cNvSpPr>
          <p:nvPr>
            <p:ph sz="quarter" idx="12"/>
          </p:nvPr>
        </p:nvSpPr>
        <p:spPr/>
        <p:txBody>
          <a:bodyPr/>
          <a:lstStyle/>
          <a:p>
            <a:endParaRPr lang="en-US"/>
          </a:p>
        </p:txBody>
      </p:sp>
      <p:sp>
        <p:nvSpPr>
          <p:cNvPr id="10" name="Rectangle 3">
            <a:extLst>
              <a:ext uri="{FF2B5EF4-FFF2-40B4-BE49-F238E27FC236}">
                <a16:creationId xmlns:a16="http://schemas.microsoft.com/office/drawing/2014/main" id="{D3807739-5E2B-46B6-8B0C-C3677F0CEDB6}"/>
              </a:ext>
            </a:extLst>
          </p:cNvPr>
          <p:cNvSpPr txBox="1">
            <a:spLocks noChangeArrowheads="1"/>
          </p:cNvSpPr>
          <p:nvPr/>
        </p:nvSpPr>
        <p:spPr>
          <a:xfrm>
            <a:off x="1599636" y="1681762"/>
            <a:ext cx="5084761" cy="39893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buFont typeface="Wingdings" pitchFamily="2" charset="2"/>
              <a:buNone/>
            </a:pPr>
            <a:endParaRPr lang="en-US" sz="2000" dirty="0"/>
          </a:p>
          <a:p>
            <a:pPr marL="609600" indent="-609600">
              <a:buFont typeface="Wingdings" pitchFamily="2" charset="2"/>
              <a:buAutoNum type="romanUcPeriod"/>
            </a:pPr>
            <a:r>
              <a:rPr lang="en-US" sz="2000" dirty="0"/>
              <a:t>Analyzing and describing – What is?</a:t>
            </a:r>
          </a:p>
          <a:p>
            <a:pPr marL="609600" indent="-609600">
              <a:buFont typeface="Wingdings" pitchFamily="2" charset="2"/>
              <a:buAutoNum type="romanUcPeriod"/>
            </a:pPr>
            <a:r>
              <a:rPr lang="en-US" sz="2000" dirty="0"/>
              <a:t>Understanding – How and Why?</a:t>
            </a:r>
          </a:p>
          <a:p>
            <a:pPr marL="609600" indent="-609600">
              <a:buFont typeface="Wingdings" pitchFamily="2" charset="2"/>
              <a:buAutoNum type="romanUcPeriod"/>
            </a:pPr>
            <a:r>
              <a:rPr lang="en-US" sz="2000" dirty="0"/>
              <a:t>Predicting – What is and what will be?</a:t>
            </a:r>
          </a:p>
          <a:p>
            <a:pPr marL="609600" indent="-609600">
              <a:buFont typeface="Wingdings" pitchFamily="2" charset="2"/>
              <a:buAutoNum type="romanUcPeriod"/>
            </a:pPr>
            <a:r>
              <a:rPr lang="en-US" sz="2000" dirty="0"/>
              <a:t>Explaining and predicting (“traditional theory”) – What is, how, why, and what will be?</a:t>
            </a:r>
          </a:p>
          <a:p>
            <a:pPr marL="609600" indent="-609600">
              <a:buFont typeface="Wingdings" pitchFamily="2" charset="2"/>
              <a:buAutoNum type="romanUcPeriod"/>
            </a:pPr>
            <a:r>
              <a:rPr lang="en-US" sz="2000" dirty="0"/>
              <a:t>Design and action – How to do something?</a:t>
            </a:r>
          </a:p>
          <a:p>
            <a:pPr marL="609600" indent="-609600">
              <a:buFont typeface="Wingdings" pitchFamily="2" charset="2"/>
              <a:buAutoNum type="romanUcPeriod"/>
            </a:pPr>
            <a:endParaRPr lang="en-US" sz="2000" dirty="0"/>
          </a:p>
        </p:txBody>
      </p:sp>
      <p:pic>
        <p:nvPicPr>
          <p:cNvPr id="11" name="Picture 2">
            <a:extLst>
              <a:ext uri="{FF2B5EF4-FFF2-40B4-BE49-F238E27FC236}">
                <a16:creationId xmlns:a16="http://schemas.microsoft.com/office/drawing/2014/main" id="{69233B21-20B2-4D08-B019-E2F8A8E41885}"/>
              </a:ext>
            </a:extLst>
          </p:cNvPr>
          <p:cNvPicPr>
            <a:picLocks noChangeAspect="1" noChangeArrowheads="1"/>
          </p:cNvPicPr>
          <p:nvPr/>
        </p:nvPicPr>
        <p:blipFill>
          <a:blip r:embed="rId7" cstate="print"/>
          <a:srcRect/>
          <a:stretch>
            <a:fillRect/>
          </a:stretch>
        </p:blipFill>
        <p:spPr>
          <a:xfrm>
            <a:off x="6822407" y="1985882"/>
            <a:ext cx="4502772" cy="4237796"/>
          </a:xfrm>
          <a:prstGeom prst="rect">
            <a:avLst/>
          </a:prstGeom>
        </p:spPr>
      </p:pic>
    </p:spTree>
    <p:extLst>
      <p:ext uri="{BB962C8B-B14F-4D97-AF65-F5344CB8AC3E}">
        <p14:creationId xmlns:p14="http://schemas.microsoft.com/office/powerpoint/2010/main" val="3242087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787BB24E-00FD-4545-883D-62616486B6BE}"/>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24" name="think-cell Folie" r:id="rId5" imgW="501" imgH="502" progId="TCLayout.ActiveDocument.1">
                  <p:embed/>
                </p:oleObj>
              </mc:Choice>
              <mc:Fallback>
                <p:oleObj name="think-cell Folie" r:id="rId5" imgW="501" imgH="502" progId="TCLayout.ActiveDocument.1">
                  <p:embed/>
                  <p:pic>
                    <p:nvPicPr>
                      <p:cNvPr id="9" name="Objekt 8" hidden="1">
                        <a:extLst>
                          <a:ext uri="{FF2B5EF4-FFF2-40B4-BE49-F238E27FC236}">
                            <a16:creationId xmlns:a16="http://schemas.microsoft.com/office/drawing/2014/main" id="{787BB24E-00FD-4545-883D-62616486B6B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hteck 7" hidden="1">
            <a:extLst>
              <a:ext uri="{FF2B5EF4-FFF2-40B4-BE49-F238E27FC236}">
                <a16:creationId xmlns:a16="http://schemas.microsoft.com/office/drawing/2014/main" id="{AAC7ECE5-9AC2-4954-BFFD-B862A2ACD53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Titel 2">
            <a:extLst>
              <a:ext uri="{FF2B5EF4-FFF2-40B4-BE49-F238E27FC236}">
                <a16:creationId xmlns:a16="http://schemas.microsoft.com/office/drawing/2014/main" id="{9E4D4D40-F022-4D84-98F4-92F1A1811590}"/>
              </a:ext>
            </a:extLst>
          </p:cNvPr>
          <p:cNvSpPr>
            <a:spLocks noGrp="1"/>
          </p:cNvSpPr>
          <p:nvPr>
            <p:ph type="title"/>
          </p:nvPr>
        </p:nvSpPr>
        <p:spPr/>
        <p:txBody>
          <a:bodyPr/>
          <a:lstStyle/>
          <a:p>
            <a:r>
              <a:rPr lang="en-AU" dirty="0"/>
              <a:t>Examples – Type I Theory</a:t>
            </a:r>
            <a:endParaRPr lang="en-US" dirty="0"/>
          </a:p>
        </p:txBody>
      </p:sp>
      <p:sp>
        <p:nvSpPr>
          <p:cNvPr id="4" name="Datumsplatzhalter 3">
            <a:extLst>
              <a:ext uri="{FF2B5EF4-FFF2-40B4-BE49-F238E27FC236}">
                <a16:creationId xmlns:a16="http://schemas.microsoft.com/office/drawing/2014/main" id="{C8289BE0-80F9-4295-B687-3DF21A5334BC}"/>
              </a:ext>
            </a:extLst>
          </p:cNvPr>
          <p:cNvSpPr>
            <a:spLocks noGrp="1"/>
          </p:cNvSpPr>
          <p:nvPr>
            <p:ph type="dt" sz="half" idx="2"/>
          </p:nvPr>
        </p:nvSpPr>
        <p:spPr/>
        <p:txBody>
          <a:bodyPr/>
          <a:lstStyle/>
          <a:p>
            <a:endParaRPr lang="de-DE" dirty="0"/>
          </a:p>
        </p:txBody>
      </p:sp>
      <p:sp>
        <p:nvSpPr>
          <p:cNvPr id="5" name="Fußzeilenplatzhalter 4">
            <a:extLst>
              <a:ext uri="{FF2B5EF4-FFF2-40B4-BE49-F238E27FC236}">
                <a16:creationId xmlns:a16="http://schemas.microsoft.com/office/drawing/2014/main" id="{90A78863-D276-4F18-9A8A-7E102E6FE50D}"/>
              </a:ext>
            </a:extLst>
          </p:cNvPr>
          <p:cNvSpPr>
            <a:spLocks noGrp="1"/>
          </p:cNvSpPr>
          <p:nvPr>
            <p:ph type="ftr" sz="quarter" idx="3"/>
          </p:nvPr>
        </p:nvSpPr>
        <p:spPr/>
        <p:txBody>
          <a:bodyPr/>
          <a:lstStyle/>
          <a:p>
            <a:r>
              <a:rPr lang="en-US" dirty="0"/>
              <a:t>Teaching Notes: Scientific Research in Information Systems ~ © Copyright 2012 Jan Recker. All Rights Reserved. ~</a:t>
            </a:r>
            <a:endParaRPr lang="de-DE" dirty="0"/>
          </a:p>
        </p:txBody>
      </p:sp>
      <p:sp>
        <p:nvSpPr>
          <p:cNvPr id="6" name="Foliennummernplatzhalter 5">
            <a:extLst>
              <a:ext uri="{FF2B5EF4-FFF2-40B4-BE49-F238E27FC236}">
                <a16:creationId xmlns:a16="http://schemas.microsoft.com/office/drawing/2014/main" id="{DC73642F-EB93-4347-9391-A66053418CBC}"/>
              </a:ext>
            </a:extLst>
          </p:cNvPr>
          <p:cNvSpPr>
            <a:spLocks noGrp="1"/>
          </p:cNvSpPr>
          <p:nvPr>
            <p:ph type="sldNum" sz="quarter" idx="4"/>
          </p:nvPr>
        </p:nvSpPr>
        <p:spPr/>
        <p:txBody>
          <a:bodyPr/>
          <a:lstStyle/>
          <a:p>
            <a:fld id="{48195EE2-BBDB-4836-A200-C62792C76FA9}" type="slidenum">
              <a:rPr lang="de-DE" smtClean="0"/>
              <a:pPr/>
              <a:t>21</a:t>
            </a:fld>
            <a:endParaRPr lang="de-DE" dirty="0"/>
          </a:p>
        </p:txBody>
      </p:sp>
      <p:sp>
        <p:nvSpPr>
          <p:cNvPr id="7" name="Inhaltsplatzhalter 6">
            <a:extLst>
              <a:ext uri="{FF2B5EF4-FFF2-40B4-BE49-F238E27FC236}">
                <a16:creationId xmlns:a16="http://schemas.microsoft.com/office/drawing/2014/main" id="{8179954B-4889-4A64-9011-4D2781FB0D35}"/>
              </a:ext>
            </a:extLst>
          </p:cNvPr>
          <p:cNvSpPr>
            <a:spLocks noGrp="1"/>
          </p:cNvSpPr>
          <p:nvPr>
            <p:ph sz="quarter" idx="12"/>
          </p:nvPr>
        </p:nvSpPr>
        <p:spPr/>
        <p:txBody>
          <a:bodyPr/>
          <a:lstStyle/>
          <a:p>
            <a:endParaRPr lang="en-US"/>
          </a:p>
        </p:txBody>
      </p:sp>
      <p:sp>
        <p:nvSpPr>
          <p:cNvPr id="10" name="Content Placeholder 5">
            <a:extLst>
              <a:ext uri="{FF2B5EF4-FFF2-40B4-BE49-F238E27FC236}">
                <a16:creationId xmlns:a16="http://schemas.microsoft.com/office/drawing/2014/main" id="{E7177E3C-FAD6-42FC-8170-967806121366}"/>
              </a:ext>
            </a:extLst>
          </p:cNvPr>
          <p:cNvSpPr txBox="1">
            <a:spLocks/>
          </p:cNvSpPr>
          <p:nvPr/>
        </p:nvSpPr>
        <p:spPr>
          <a:xfrm>
            <a:off x="1861299" y="2129994"/>
            <a:ext cx="3883025" cy="39893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a:t>DNA double helix</a:t>
            </a:r>
          </a:p>
          <a:p>
            <a:pPr lvl="1"/>
            <a:r>
              <a:rPr lang="en-AU" sz="2000"/>
              <a:t>A model that describes the structure of the genetic instructions used in the development and functioning of all known living organisms</a:t>
            </a:r>
          </a:p>
          <a:p>
            <a:pPr lvl="1"/>
            <a:endParaRPr lang="en-AU" sz="2000" b="1">
              <a:solidFill>
                <a:srgbClr val="C00000"/>
              </a:solidFill>
            </a:endParaRPr>
          </a:p>
          <a:p>
            <a:pPr>
              <a:buFont typeface="Arial" panose="020B0604020202020204" pitchFamily="34" charset="0"/>
              <a:buNone/>
            </a:pPr>
            <a:endParaRPr lang="en-AU" sz="2200" b="1">
              <a:solidFill>
                <a:srgbClr val="C00000"/>
              </a:solidFill>
            </a:endParaRPr>
          </a:p>
          <a:p>
            <a:pPr>
              <a:buFont typeface="Arial" panose="020B0604020202020204" pitchFamily="34" charset="0"/>
              <a:buNone/>
            </a:pPr>
            <a:r>
              <a:rPr lang="en-AU" sz="2200" b="1">
                <a:solidFill>
                  <a:srgbClr val="C00000"/>
                </a:solidFill>
              </a:rPr>
              <a:t>	Do you know other examples?</a:t>
            </a:r>
            <a:endParaRPr lang="en-AU" dirty="0"/>
          </a:p>
        </p:txBody>
      </p:sp>
      <p:pic>
        <p:nvPicPr>
          <p:cNvPr id="11" name="Picture 5">
            <a:extLst>
              <a:ext uri="{FF2B5EF4-FFF2-40B4-BE49-F238E27FC236}">
                <a16:creationId xmlns:a16="http://schemas.microsoft.com/office/drawing/2014/main" id="{8F0B43FB-C16A-4E30-AD6F-50A91B2151AC}"/>
              </a:ext>
            </a:extLst>
          </p:cNvPr>
          <p:cNvPicPr>
            <a:picLocks noChangeAspect="1" noChangeArrowheads="1"/>
          </p:cNvPicPr>
          <p:nvPr/>
        </p:nvPicPr>
        <p:blipFill>
          <a:blip r:embed="rId7" cstate="print"/>
          <a:srcRect/>
          <a:stretch>
            <a:fillRect/>
          </a:stretch>
        </p:blipFill>
        <p:spPr bwMode="auto">
          <a:xfrm>
            <a:off x="6687299" y="2258581"/>
            <a:ext cx="3093542" cy="3018089"/>
          </a:xfrm>
          <a:prstGeom prst="rect">
            <a:avLst/>
          </a:prstGeom>
          <a:noFill/>
          <a:ln w="9525">
            <a:noFill/>
            <a:miter lim="800000"/>
            <a:headEnd/>
            <a:tailEnd/>
          </a:ln>
        </p:spPr>
      </p:pic>
      <p:sp>
        <p:nvSpPr>
          <p:cNvPr id="12" name="Rectangle 12">
            <a:extLst>
              <a:ext uri="{FF2B5EF4-FFF2-40B4-BE49-F238E27FC236}">
                <a16:creationId xmlns:a16="http://schemas.microsoft.com/office/drawing/2014/main" id="{10EC8AF9-6DB9-49FE-B11A-C3E11A8C5399}"/>
              </a:ext>
            </a:extLst>
          </p:cNvPr>
          <p:cNvSpPr/>
          <p:nvPr/>
        </p:nvSpPr>
        <p:spPr>
          <a:xfrm>
            <a:off x="5249652" y="5719788"/>
            <a:ext cx="2822247" cy="646331"/>
          </a:xfrm>
          <a:prstGeom prst="rect">
            <a:avLst/>
          </a:prstGeom>
        </p:spPr>
        <p:txBody>
          <a:bodyPr wrap="none">
            <a:spAutoFit/>
          </a:bodyPr>
          <a:lstStyle/>
          <a:p>
            <a:r>
              <a:rPr lang="en-AU" sz="1800" dirty="0" err="1"/>
              <a:t>Gregor’s</a:t>
            </a:r>
            <a:r>
              <a:rPr lang="en-AU" sz="1800" dirty="0"/>
              <a:t> Types of Theory;</a:t>
            </a:r>
            <a:br>
              <a:rPr lang="en-AU" sz="1800" dirty="0"/>
            </a:br>
            <a:r>
              <a:rPr lang="en-AU" sz="1800" dirty="0"/>
              <a:t>Animal Classes</a:t>
            </a:r>
          </a:p>
        </p:txBody>
      </p:sp>
    </p:spTree>
    <p:extLst>
      <p:ext uri="{BB962C8B-B14F-4D97-AF65-F5344CB8AC3E}">
        <p14:creationId xmlns:p14="http://schemas.microsoft.com/office/powerpoint/2010/main" val="91725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36889BEA-A103-402D-BCD8-97C9867A3D76}"/>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748" name="think-cell Folie" r:id="rId5" imgW="501" imgH="502" progId="TCLayout.ActiveDocument.1">
                  <p:embed/>
                </p:oleObj>
              </mc:Choice>
              <mc:Fallback>
                <p:oleObj name="think-cell Folie" r:id="rId5" imgW="501" imgH="502" progId="TCLayout.ActiveDocument.1">
                  <p:embed/>
                  <p:pic>
                    <p:nvPicPr>
                      <p:cNvPr id="9" name="Objekt 8" hidden="1">
                        <a:extLst>
                          <a:ext uri="{FF2B5EF4-FFF2-40B4-BE49-F238E27FC236}">
                            <a16:creationId xmlns:a16="http://schemas.microsoft.com/office/drawing/2014/main" id="{36889BEA-A103-402D-BCD8-97C9867A3D7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hteck 7" hidden="1">
            <a:extLst>
              <a:ext uri="{FF2B5EF4-FFF2-40B4-BE49-F238E27FC236}">
                <a16:creationId xmlns:a16="http://schemas.microsoft.com/office/drawing/2014/main" id="{BB113518-53D2-43B7-A756-72701DDE5203}"/>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Titel 2">
            <a:extLst>
              <a:ext uri="{FF2B5EF4-FFF2-40B4-BE49-F238E27FC236}">
                <a16:creationId xmlns:a16="http://schemas.microsoft.com/office/drawing/2014/main" id="{9E4D4D40-F022-4D84-98F4-92F1A1811590}"/>
              </a:ext>
            </a:extLst>
          </p:cNvPr>
          <p:cNvSpPr>
            <a:spLocks noGrp="1"/>
          </p:cNvSpPr>
          <p:nvPr>
            <p:ph type="title"/>
          </p:nvPr>
        </p:nvSpPr>
        <p:spPr/>
        <p:txBody>
          <a:bodyPr/>
          <a:lstStyle/>
          <a:p>
            <a:r>
              <a:rPr lang="en-AU" dirty="0"/>
              <a:t>Examples – Type II Theory</a:t>
            </a:r>
            <a:endParaRPr lang="en-US" dirty="0"/>
          </a:p>
        </p:txBody>
      </p:sp>
      <p:sp>
        <p:nvSpPr>
          <p:cNvPr id="4" name="Datumsplatzhalter 3">
            <a:extLst>
              <a:ext uri="{FF2B5EF4-FFF2-40B4-BE49-F238E27FC236}">
                <a16:creationId xmlns:a16="http://schemas.microsoft.com/office/drawing/2014/main" id="{C8289BE0-80F9-4295-B687-3DF21A5334BC}"/>
              </a:ext>
            </a:extLst>
          </p:cNvPr>
          <p:cNvSpPr>
            <a:spLocks noGrp="1"/>
          </p:cNvSpPr>
          <p:nvPr>
            <p:ph type="dt" sz="half" idx="2"/>
          </p:nvPr>
        </p:nvSpPr>
        <p:spPr/>
        <p:txBody>
          <a:bodyPr/>
          <a:lstStyle/>
          <a:p>
            <a:endParaRPr lang="de-DE" dirty="0"/>
          </a:p>
        </p:txBody>
      </p:sp>
      <p:sp>
        <p:nvSpPr>
          <p:cNvPr id="5" name="Fußzeilenplatzhalter 4">
            <a:extLst>
              <a:ext uri="{FF2B5EF4-FFF2-40B4-BE49-F238E27FC236}">
                <a16:creationId xmlns:a16="http://schemas.microsoft.com/office/drawing/2014/main" id="{90A78863-D276-4F18-9A8A-7E102E6FE50D}"/>
              </a:ext>
            </a:extLst>
          </p:cNvPr>
          <p:cNvSpPr>
            <a:spLocks noGrp="1"/>
          </p:cNvSpPr>
          <p:nvPr>
            <p:ph type="ftr" sz="quarter" idx="3"/>
          </p:nvPr>
        </p:nvSpPr>
        <p:spPr/>
        <p:txBody>
          <a:bodyPr/>
          <a:lstStyle/>
          <a:p>
            <a:r>
              <a:rPr lang="en-US" dirty="0"/>
              <a:t>Teaching Notes: Scientific Research in Information Systems ~ © Copyright 2012 Jan Recker. All Rights Reserved. ~</a:t>
            </a:r>
            <a:endParaRPr lang="de-DE" dirty="0"/>
          </a:p>
        </p:txBody>
      </p:sp>
      <p:sp>
        <p:nvSpPr>
          <p:cNvPr id="6" name="Foliennummernplatzhalter 5">
            <a:extLst>
              <a:ext uri="{FF2B5EF4-FFF2-40B4-BE49-F238E27FC236}">
                <a16:creationId xmlns:a16="http://schemas.microsoft.com/office/drawing/2014/main" id="{DC73642F-EB93-4347-9391-A66053418CBC}"/>
              </a:ext>
            </a:extLst>
          </p:cNvPr>
          <p:cNvSpPr>
            <a:spLocks noGrp="1"/>
          </p:cNvSpPr>
          <p:nvPr>
            <p:ph type="sldNum" sz="quarter" idx="4"/>
          </p:nvPr>
        </p:nvSpPr>
        <p:spPr/>
        <p:txBody>
          <a:bodyPr/>
          <a:lstStyle/>
          <a:p>
            <a:fld id="{48195EE2-BBDB-4836-A200-C62792C76FA9}" type="slidenum">
              <a:rPr lang="de-DE" smtClean="0"/>
              <a:pPr/>
              <a:t>22</a:t>
            </a:fld>
            <a:endParaRPr lang="de-DE" dirty="0"/>
          </a:p>
        </p:txBody>
      </p:sp>
      <p:sp>
        <p:nvSpPr>
          <p:cNvPr id="7" name="Inhaltsplatzhalter 6">
            <a:extLst>
              <a:ext uri="{FF2B5EF4-FFF2-40B4-BE49-F238E27FC236}">
                <a16:creationId xmlns:a16="http://schemas.microsoft.com/office/drawing/2014/main" id="{8179954B-4889-4A64-9011-4D2781FB0D35}"/>
              </a:ext>
            </a:extLst>
          </p:cNvPr>
          <p:cNvSpPr>
            <a:spLocks noGrp="1"/>
          </p:cNvSpPr>
          <p:nvPr>
            <p:ph sz="quarter" idx="12"/>
          </p:nvPr>
        </p:nvSpPr>
        <p:spPr/>
        <p:txBody>
          <a:bodyPr/>
          <a:lstStyle/>
          <a:p>
            <a:endParaRPr lang="en-US"/>
          </a:p>
        </p:txBody>
      </p:sp>
      <p:sp>
        <p:nvSpPr>
          <p:cNvPr id="10" name="Content Placeholder 5">
            <a:extLst>
              <a:ext uri="{FF2B5EF4-FFF2-40B4-BE49-F238E27FC236}">
                <a16:creationId xmlns:a16="http://schemas.microsoft.com/office/drawing/2014/main" id="{B290FE00-0825-4FB6-9054-4F2CDDD85F19}"/>
              </a:ext>
            </a:extLst>
          </p:cNvPr>
          <p:cNvSpPr txBox="1">
            <a:spLocks/>
          </p:cNvSpPr>
          <p:nvPr/>
        </p:nvSpPr>
        <p:spPr>
          <a:xfrm>
            <a:off x="1699407" y="2004885"/>
            <a:ext cx="3883025" cy="39893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2400" b="1" i="1" dirty="0"/>
              <a:t>Essence of Decision: Explaining the Cuban Missile Crisis</a:t>
            </a:r>
          </a:p>
          <a:p>
            <a:pPr lvl="1"/>
            <a:r>
              <a:rPr lang="en-AU" sz="1400" dirty="0"/>
              <a:t>A model that explains an account of the confrontation among the Soviet Union, Cuba and the United States in October 1962 through an organizational process and governmental politics model</a:t>
            </a:r>
          </a:p>
          <a:p>
            <a:pPr lvl="1"/>
            <a:r>
              <a:rPr lang="en-AU" sz="1400" dirty="0"/>
              <a:t>Showed that  the prevalent explanation (mutually assured destruction as a barrier to nuclear war) was unfounded.</a:t>
            </a:r>
          </a:p>
          <a:p>
            <a:pPr>
              <a:buFont typeface="Arial" panose="020B0604020202020204" pitchFamily="34" charset="0"/>
              <a:buNone/>
            </a:pPr>
            <a:endParaRPr lang="en-AU" sz="2000" b="1" dirty="0">
              <a:solidFill>
                <a:srgbClr val="C00000"/>
              </a:solidFill>
            </a:endParaRPr>
          </a:p>
          <a:p>
            <a:pPr>
              <a:buFont typeface="Arial" panose="020B0604020202020204" pitchFamily="34" charset="0"/>
              <a:buNone/>
            </a:pPr>
            <a:r>
              <a:rPr lang="en-AU" sz="2000" b="1" dirty="0">
                <a:solidFill>
                  <a:srgbClr val="C00000"/>
                </a:solidFill>
              </a:rPr>
              <a:t>	Do you know other examples?</a:t>
            </a:r>
          </a:p>
          <a:p>
            <a:pPr lvl="1"/>
            <a:endParaRPr lang="en-AU" sz="1600" dirty="0"/>
          </a:p>
          <a:p>
            <a:pPr>
              <a:buFontTx/>
              <a:buNone/>
            </a:pPr>
            <a:endParaRPr lang="en-AU" sz="2400" dirty="0"/>
          </a:p>
        </p:txBody>
      </p:sp>
      <p:pic>
        <p:nvPicPr>
          <p:cNvPr id="11" name="Picture 2">
            <a:extLst>
              <a:ext uri="{FF2B5EF4-FFF2-40B4-BE49-F238E27FC236}">
                <a16:creationId xmlns:a16="http://schemas.microsoft.com/office/drawing/2014/main" id="{380265A6-C2E3-4B1C-A216-98CC9E017BAF}"/>
              </a:ext>
            </a:extLst>
          </p:cNvPr>
          <p:cNvPicPr>
            <a:picLocks noChangeAspect="1" noChangeArrowheads="1"/>
          </p:cNvPicPr>
          <p:nvPr/>
        </p:nvPicPr>
        <p:blipFill>
          <a:blip r:embed="rId7" cstate="print"/>
          <a:srcRect/>
          <a:stretch>
            <a:fillRect/>
          </a:stretch>
        </p:blipFill>
        <p:spPr bwMode="auto">
          <a:xfrm>
            <a:off x="6020582" y="2357575"/>
            <a:ext cx="3884612" cy="2617257"/>
          </a:xfrm>
          <a:prstGeom prst="rect">
            <a:avLst/>
          </a:prstGeom>
          <a:noFill/>
          <a:ln w="9525">
            <a:noFill/>
            <a:miter lim="800000"/>
            <a:headEnd/>
            <a:tailEnd/>
          </a:ln>
        </p:spPr>
      </p:pic>
      <p:sp>
        <p:nvSpPr>
          <p:cNvPr id="12" name="Rectangle 6">
            <a:extLst>
              <a:ext uri="{FF2B5EF4-FFF2-40B4-BE49-F238E27FC236}">
                <a16:creationId xmlns:a16="http://schemas.microsoft.com/office/drawing/2014/main" id="{F7159FFF-E41A-4391-8492-20304A37A03A}"/>
              </a:ext>
            </a:extLst>
          </p:cNvPr>
          <p:cNvSpPr/>
          <p:nvPr/>
        </p:nvSpPr>
        <p:spPr>
          <a:xfrm>
            <a:off x="5087760" y="5737554"/>
            <a:ext cx="3296736" cy="646331"/>
          </a:xfrm>
          <a:prstGeom prst="rect">
            <a:avLst/>
          </a:prstGeom>
        </p:spPr>
        <p:txBody>
          <a:bodyPr wrap="none">
            <a:spAutoFit/>
          </a:bodyPr>
          <a:lstStyle/>
          <a:p>
            <a:r>
              <a:rPr lang="en-AU" sz="1800" dirty="0"/>
              <a:t>Adaptive </a:t>
            </a:r>
            <a:r>
              <a:rPr lang="en-AU" sz="1800" dirty="0" err="1"/>
              <a:t>Structuration</a:t>
            </a:r>
            <a:r>
              <a:rPr lang="en-AU" sz="1800" dirty="0"/>
              <a:t> Theory;</a:t>
            </a:r>
            <a:br>
              <a:rPr lang="en-AU" sz="1800" dirty="0"/>
            </a:br>
            <a:r>
              <a:rPr lang="en-AU" sz="1800" dirty="0"/>
              <a:t>Complex Systems Theory</a:t>
            </a:r>
          </a:p>
        </p:txBody>
      </p:sp>
    </p:spTree>
    <p:extLst>
      <p:ext uri="{BB962C8B-B14F-4D97-AF65-F5344CB8AC3E}">
        <p14:creationId xmlns:p14="http://schemas.microsoft.com/office/powerpoint/2010/main" val="2525551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79380CF9-2582-46F4-A7B6-9682B8C09418}"/>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772" name="think-cell Folie" r:id="rId5" imgW="501" imgH="502" progId="TCLayout.ActiveDocument.1">
                  <p:embed/>
                </p:oleObj>
              </mc:Choice>
              <mc:Fallback>
                <p:oleObj name="think-cell Folie" r:id="rId5" imgW="501" imgH="502" progId="TCLayout.ActiveDocument.1">
                  <p:embed/>
                  <p:pic>
                    <p:nvPicPr>
                      <p:cNvPr id="3" name="Objekt 2" hidden="1">
                        <a:extLst>
                          <a:ext uri="{FF2B5EF4-FFF2-40B4-BE49-F238E27FC236}">
                            <a16:creationId xmlns:a16="http://schemas.microsoft.com/office/drawing/2014/main" id="{79380CF9-2582-46F4-A7B6-9682B8C0941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08437276-006D-4ABF-9042-33FE0D484A1D}"/>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43009" name="Title 1"/>
          <p:cNvSpPr>
            <a:spLocks noGrp="1"/>
          </p:cNvSpPr>
          <p:nvPr>
            <p:ph type="title"/>
          </p:nvPr>
        </p:nvSpPr>
        <p:spPr/>
        <p:txBody>
          <a:bodyPr/>
          <a:lstStyle/>
          <a:p>
            <a:r>
              <a:rPr lang="en-AU"/>
              <a:t>Examples – Type III Theory</a:t>
            </a:r>
            <a:endParaRPr lang="en-AU" dirty="0"/>
          </a:p>
        </p:txBody>
      </p:sp>
      <p:sp>
        <p:nvSpPr>
          <p:cNvPr id="6" name="Content Placeholder 5"/>
          <p:cNvSpPr>
            <a:spLocks noGrp="1"/>
          </p:cNvSpPr>
          <p:nvPr>
            <p:ph sz="quarter" idx="11"/>
          </p:nvPr>
        </p:nvSpPr>
        <p:spPr>
          <a:xfrm>
            <a:off x="627018" y="1998616"/>
            <a:ext cx="6389330" cy="4337097"/>
          </a:xfrm>
        </p:spPr>
        <p:txBody>
          <a:bodyPr/>
          <a:lstStyle/>
          <a:p>
            <a:r>
              <a:rPr lang="en-AU" sz="2400" b="1" i="1"/>
              <a:t>Moore’s Law</a:t>
            </a:r>
          </a:p>
          <a:p>
            <a:pPr lvl="1"/>
            <a:r>
              <a:rPr lang="en-AU" sz="1400"/>
              <a:t>Predicts that the number of transistors that can be placed inexpensively on an integrated circuit doubles approximately every two years.</a:t>
            </a:r>
          </a:p>
          <a:p>
            <a:pPr lvl="1"/>
            <a:r>
              <a:rPr lang="en-AU" sz="1400"/>
              <a:t>Also holds (mostly) for other electronic devices, such as processing speed, memory capacity, sensors and even the number and size of pixels in digital cameras</a:t>
            </a:r>
          </a:p>
          <a:p>
            <a:pPr>
              <a:buNone/>
            </a:pPr>
            <a:endParaRPr lang="en-AU" sz="2000" b="1">
              <a:solidFill>
                <a:srgbClr val="C00000"/>
              </a:solidFill>
            </a:endParaRPr>
          </a:p>
          <a:p>
            <a:pPr>
              <a:buNone/>
            </a:pPr>
            <a:r>
              <a:rPr lang="en-AU" sz="2000" b="1">
                <a:solidFill>
                  <a:srgbClr val="C00000"/>
                </a:solidFill>
              </a:rPr>
              <a:t>	Do you know other examples?</a:t>
            </a:r>
          </a:p>
          <a:p>
            <a:pPr lvl="1"/>
            <a:endParaRPr lang="en-AU" sz="1600"/>
          </a:p>
          <a:p>
            <a:pPr>
              <a:buFontTx/>
              <a:buNone/>
            </a:pPr>
            <a:endParaRPr lang="en-AU" sz="2400" dirty="0"/>
          </a:p>
        </p:txBody>
      </p:sp>
      <p:sp>
        <p:nvSpPr>
          <p:cNvPr id="7" name="Rectangle 6"/>
          <p:cNvSpPr/>
          <p:nvPr/>
        </p:nvSpPr>
        <p:spPr>
          <a:xfrm>
            <a:off x="5380666" y="5028750"/>
            <a:ext cx="3805722" cy="923330"/>
          </a:xfrm>
          <a:prstGeom prst="rect">
            <a:avLst/>
          </a:prstGeom>
        </p:spPr>
        <p:txBody>
          <a:bodyPr wrap="none">
            <a:spAutoFit/>
          </a:bodyPr>
          <a:lstStyle/>
          <a:p>
            <a:r>
              <a:rPr lang="en-AU" dirty="0"/>
              <a:t>Organizational Size and Innovativeness</a:t>
            </a:r>
            <a:br>
              <a:rPr lang="en-AU" dirty="0"/>
            </a:br>
            <a:r>
              <a:rPr lang="en-AU" dirty="0"/>
              <a:t>Predictive Analytics</a:t>
            </a:r>
            <a:br>
              <a:rPr lang="en-AU" dirty="0"/>
            </a:br>
            <a:r>
              <a:rPr lang="en-AU" dirty="0"/>
              <a:t>Process Mining</a:t>
            </a:r>
          </a:p>
        </p:txBody>
      </p:sp>
      <p:pic>
        <p:nvPicPr>
          <p:cNvPr id="9218" name="Picture 2"/>
          <p:cNvPicPr>
            <a:picLocks noChangeAspect="1" noChangeArrowheads="1"/>
          </p:cNvPicPr>
          <p:nvPr/>
        </p:nvPicPr>
        <p:blipFill>
          <a:blip r:embed="rId7" cstate="print"/>
          <a:srcRect/>
          <a:stretch>
            <a:fillRect/>
          </a:stretch>
        </p:blipFill>
        <p:spPr bwMode="auto">
          <a:xfrm>
            <a:off x="7357506" y="2031115"/>
            <a:ext cx="4207477" cy="2624137"/>
          </a:xfrm>
          <a:prstGeom prst="rect">
            <a:avLst/>
          </a:prstGeom>
          <a:noFill/>
          <a:ln w="9525">
            <a:noFill/>
            <a:miter lim="800000"/>
            <a:headEnd/>
            <a:tailEnd/>
          </a:ln>
        </p:spPr>
      </p:pic>
      <p:sp>
        <p:nvSpPr>
          <p:cNvPr id="12" name="Datumsplatzhalter 3">
            <a:extLst>
              <a:ext uri="{FF2B5EF4-FFF2-40B4-BE49-F238E27FC236}">
                <a16:creationId xmlns:a16="http://schemas.microsoft.com/office/drawing/2014/main" id="{D90DD690-A131-4FE9-9049-11C72636EEFE}"/>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13" name="Fußzeilenplatzhalter 4">
            <a:extLst>
              <a:ext uri="{FF2B5EF4-FFF2-40B4-BE49-F238E27FC236}">
                <a16:creationId xmlns:a16="http://schemas.microsoft.com/office/drawing/2014/main" id="{B887CCEA-6A7C-4D33-8969-DADB8D0935DB}"/>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 © Copyright 2012 Jan Recker. All Rights Reserved. ~</a:t>
            </a:r>
            <a:endParaRPr lang="de-DE" dirty="0"/>
          </a:p>
        </p:txBody>
      </p:sp>
      <p:sp>
        <p:nvSpPr>
          <p:cNvPr id="14" name="Foliennummernplatzhalter 5">
            <a:extLst>
              <a:ext uri="{FF2B5EF4-FFF2-40B4-BE49-F238E27FC236}">
                <a16:creationId xmlns:a16="http://schemas.microsoft.com/office/drawing/2014/main" id="{97E49D33-F3EA-415A-BFA5-B0C1E1B1F9EA}"/>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23</a:t>
            </a:fld>
            <a:endParaRPr lang="de-DE" dirty="0"/>
          </a:p>
        </p:txBody>
      </p:sp>
    </p:spTree>
    <p:extLst>
      <p:ext uri="{BB962C8B-B14F-4D97-AF65-F5344CB8AC3E}">
        <p14:creationId xmlns:p14="http://schemas.microsoft.com/office/powerpoint/2010/main" val="797700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65A4FE6F-015C-4027-9DD8-499862700ADF}"/>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796" name="think-cell Folie" r:id="rId5" imgW="501" imgH="502" progId="TCLayout.ActiveDocument.1">
                  <p:embed/>
                </p:oleObj>
              </mc:Choice>
              <mc:Fallback>
                <p:oleObj name="think-cell Folie" r:id="rId5" imgW="501" imgH="502" progId="TCLayout.ActiveDocument.1">
                  <p:embed/>
                  <p:pic>
                    <p:nvPicPr>
                      <p:cNvPr id="4" name="Objekt 3" hidden="1">
                        <a:extLst>
                          <a:ext uri="{FF2B5EF4-FFF2-40B4-BE49-F238E27FC236}">
                            <a16:creationId xmlns:a16="http://schemas.microsoft.com/office/drawing/2014/main" id="{65A4FE6F-015C-4027-9DD8-499862700AD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F3C45626-E086-4277-816E-0987269EC83D}"/>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 name="Content Placeholder 5"/>
          <p:cNvSpPr>
            <a:spLocks noGrp="1"/>
          </p:cNvSpPr>
          <p:nvPr>
            <p:ph sz="quarter" idx="11"/>
          </p:nvPr>
        </p:nvSpPr>
        <p:spPr>
          <a:xfrm>
            <a:off x="627018" y="1998616"/>
            <a:ext cx="7306748" cy="4337097"/>
          </a:xfrm>
        </p:spPr>
        <p:txBody>
          <a:bodyPr>
            <a:normAutofit/>
          </a:bodyPr>
          <a:lstStyle/>
          <a:p>
            <a:r>
              <a:rPr lang="en-AU" sz="2400" b="1" i="1" dirty="0"/>
              <a:t>Theory of Evolution</a:t>
            </a:r>
          </a:p>
          <a:p>
            <a:pPr lvl="1"/>
            <a:r>
              <a:rPr lang="en-AU" sz="1400" dirty="0"/>
              <a:t>Explains and predicts the process of change in all forms of life over generations, by means of mutations, genetic drift and natural selection.</a:t>
            </a:r>
          </a:p>
          <a:p>
            <a:pPr lvl="1"/>
            <a:endParaRPr lang="en-AU" sz="1400" dirty="0"/>
          </a:p>
          <a:p>
            <a:r>
              <a:rPr lang="en-AU" sz="2400" b="1" i="1" dirty="0"/>
              <a:t>Theory of Representation</a:t>
            </a:r>
          </a:p>
          <a:p>
            <a:pPr lvl="1"/>
            <a:r>
              <a:rPr lang="en-AU" sz="1400" dirty="0"/>
              <a:t>Models the desirable properties of information systems at a deep level and predicts consequences when these properties are not met.</a:t>
            </a:r>
          </a:p>
          <a:p>
            <a:pPr>
              <a:buNone/>
            </a:pPr>
            <a:endParaRPr lang="en-AU" sz="2000" b="1" dirty="0">
              <a:solidFill>
                <a:srgbClr val="C00000"/>
              </a:solidFill>
            </a:endParaRPr>
          </a:p>
          <a:p>
            <a:pPr>
              <a:buNone/>
            </a:pPr>
            <a:r>
              <a:rPr lang="en-AU" sz="2000" b="1" dirty="0">
                <a:solidFill>
                  <a:srgbClr val="C00000"/>
                </a:solidFill>
              </a:rPr>
              <a:t>	Do you know other examples?</a:t>
            </a:r>
          </a:p>
          <a:p>
            <a:pPr lvl="1"/>
            <a:endParaRPr lang="en-AU" sz="1600" dirty="0"/>
          </a:p>
          <a:p>
            <a:pPr>
              <a:buFontTx/>
              <a:buNone/>
            </a:pPr>
            <a:endParaRPr lang="en-AU" sz="2400" dirty="0"/>
          </a:p>
        </p:txBody>
      </p:sp>
      <p:sp>
        <p:nvSpPr>
          <p:cNvPr id="43009" name="Title 1"/>
          <p:cNvSpPr>
            <a:spLocks noGrp="1"/>
          </p:cNvSpPr>
          <p:nvPr>
            <p:ph type="title"/>
          </p:nvPr>
        </p:nvSpPr>
        <p:spPr/>
        <p:txBody>
          <a:bodyPr/>
          <a:lstStyle/>
          <a:p>
            <a:r>
              <a:rPr lang="en-AU" dirty="0"/>
              <a:t>Examples – Type IV Theory</a:t>
            </a:r>
          </a:p>
        </p:txBody>
      </p:sp>
      <p:sp>
        <p:nvSpPr>
          <p:cNvPr id="2" name="Inhaltsplatzhalter 1">
            <a:extLst>
              <a:ext uri="{FF2B5EF4-FFF2-40B4-BE49-F238E27FC236}">
                <a16:creationId xmlns:a16="http://schemas.microsoft.com/office/drawing/2014/main" id="{19961342-48DA-43F6-928A-A82F3936128A}"/>
              </a:ext>
            </a:extLst>
          </p:cNvPr>
          <p:cNvSpPr>
            <a:spLocks noGrp="1"/>
          </p:cNvSpPr>
          <p:nvPr>
            <p:ph sz="quarter" idx="12"/>
          </p:nvPr>
        </p:nvSpPr>
        <p:spPr/>
        <p:txBody>
          <a:bodyPr/>
          <a:lstStyle/>
          <a:p>
            <a:endParaRPr lang="en-US"/>
          </a:p>
        </p:txBody>
      </p:sp>
      <p:sp>
        <p:nvSpPr>
          <p:cNvPr id="7" name="Rectangle 6"/>
          <p:cNvSpPr/>
          <p:nvPr/>
        </p:nvSpPr>
        <p:spPr>
          <a:xfrm>
            <a:off x="5561642" y="5385257"/>
            <a:ext cx="3382657" cy="369332"/>
          </a:xfrm>
          <a:prstGeom prst="rect">
            <a:avLst/>
          </a:prstGeom>
        </p:spPr>
        <p:txBody>
          <a:bodyPr wrap="none">
            <a:spAutoFit/>
          </a:bodyPr>
          <a:lstStyle/>
          <a:p>
            <a:r>
              <a:rPr lang="en-AU" dirty="0"/>
              <a:t>TAM, Innovation Diffusion Theory </a:t>
            </a:r>
          </a:p>
        </p:txBody>
      </p:sp>
      <p:pic>
        <p:nvPicPr>
          <p:cNvPr id="11266" name="Picture 2"/>
          <p:cNvPicPr>
            <a:picLocks noChangeAspect="1" noChangeArrowheads="1"/>
          </p:cNvPicPr>
          <p:nvPr/>
        </p:nvPicPr>
        <p:blipFill>
          <a:blip r:embed="rId7" cstate="print"/>
          <a:srcRect/>
          <a:stretch>
            <a:fillRect/>
          </a:stretch>
        </p:blipFill>
        <p:spPr bwMode="auto">
          <a:xfrm>
            <a:off x="8194414" y="2138306"/>
            <a:ext cx="3067050" cy="2019300"/>
          </a:xfrm>
          <a:prstGeom prst="rect">
            <a:avLst/>
          </a:prstGeom>
          <a:noFill/>
          <a:ln w="9525">
            <a:noFill/>
            <a:miter lim="800000"/>
            <a:headEnd/>
            <a:tailEnd/>
          </a:ln>
        </p:spPr>
      </p:pic>
      <p:sp>
        <p:nvSpPr>
          <p:cNvPr id="9" name="Datumsplatzhalter 1">
            <a:extLst>
              <a:ext uri="{FF2B5EF4-FFF2-40B4-BE49-F238E27FC236}">
                <a16:creationId xmlns:a16="http://schemas.microsoft.com/office/drawing/2014/main" id="{57E993A3-545B-4154-8D77-3FEEA2C0DF8B}"/>
              </a:ext>
            </a:extLst>
          </p:cNvPr>
          <p:cNvSpPr>
            <a:spLocks noGrp="1"/>
          </p:cNvSpPr>
          <p:nvPr>
            <p:ph type="dt" sz="half" idx="2"/>
          </p:nvPr>
        </p:nvSpPr>
        <p:spPr>
          <a:xfrm>
            <a:off x="241299" y="6492875"/>
            <a:ext cx="1620000" cy="228600"/>
          </a:xfrm>
        </p:spPr>
        <p:txBody>
          <a:bodyPr/>
          <a:lstStyle/>
          <a:p>
            <a:endParaRPr lang="de-DE" dirty="0"/>
          </a:p>
        </p:txBody>
      </p:sp>
      <p:sp>
        <p:nvSpPr>
          <p:cNvPr id="10" name="Fußzeilenplatzhalter 2">
            <a:extLst>
              <a:ext uri="{FF2B5EF4-FFF2-40B4-BE49-F238E27FC236}">
                <a16:creationId xmlns:a16="http://schemas.microsoft.com/office/drawing/2014/main" id="{0C1CD322-0405-4EED-870E-E761C9E846D5}"/>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11" name="Foliennummernplatzhalter 3">
            <a:extLst>
              <a:ext uri="{FF2B5EF4-FFF2-40B4-BE49-F238E27FC236}">
                <a16:creationId xmlns:a16="http://schemas.microsoft.com/office/drawing/2014/main" id="{6CDFB0BE-D73C-4CE9-8CE3-7FDD1DC96836}"/>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24</a:t>
            </a:fld>
            <a:endParaRPr lang="de-DE"/>
          </a:p>
        </p:txBody>
      </p:sp>
    </p:spTree>
    <p:extLst>
      <p:ext uri="{BB962C8B-B14F-4D97-AF65-F5344CB8AC3E}">
        <p14:creationId xmlns:p14="http://schemas.microsoft.com/office/powerpoint/2010/main" val="92767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38259F28-F635-4388-AB5A-55EBB337301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820" name="think-cell Folie" r:id="rId5" imgW="501" imgH="502" progId="TCLayout.ActiveDocument.1">
                  <p:embed/>
                </p:oleObj>
              </mc:Choice>
              <mc:Fallback>
                <p:oleObj name="think-cell Folie" r:id="rId5" imgW="501" imgH="502" progId="TCLayout.ActiveDocument.1">
                  <p:embed/>
                  <p:pic>
                    <p:nvPicPr>
                      <p:cNvPr id="4" name="Objekt 3" hidden="1">
                        <a:extLst>
                          <a:ext uri="{FF2B5EF4-FFF2-40B4-BE49-F238E27FC236}">
                            <a16:creationId xmlns:a16="http://schemas.microsoft.com/office/drawing/2014/main" id="{38259F28-F635-4388-AB5A-55EBB337301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86EB395B-19B0-41F5-B008-AE19FAFA960A}"/>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 name="Content Placeholder 5"/>
          <p:cNvSpPr>
            <a:spLocks noGrp="1"/>
          </p:cNvSpPr>
          <p:nvPr>
            <p:ph sz="quarter" idx="11"/>
          </p:nvPr>
        </p:nvSpPr>
        <p:spPr>
          <a:xfrm>
            <a:off x="627018" y="1998616"/>
            <a:ext cx="6876442" cy="4337097"/>
          </a:xfrm>
        </p:spPr>
        <p:txBody>
          <a:bodyPr>
            <a:normAutofit/>
          </a:bodyPr>
          <a:lstStyle/>
          <a:p>
            <a:r>
              <a:rPr lang="en-AU" sz="2400" b="1" i="1" dirty="0"/>
              <a:t>Design Theory of Architecture</a:t>
            </a:r>
          </a:p>
          <a:p>
            <a:pPr lvl="1"/>
            <a:r>
              <a:rPr lang="en-AU" sz="1400" dirty="0"/>
              <a:t>consists of all the knowledge that the architect uses in his work, including how to select the best site and the most suitable construction materials, and advice on how to design practical buildings, up to the ease of maintenance and reparations.</a:t>
            </a:r>
          </a:p>
          <a:p>
            <a:r>
              <a:rPr lang="en-AU" sz="2400" b="1" i="1" dirty="0"/>
              <a:t>Gamma’s Design Patterns</a:t>
            </a:r>
          </a:p>
          <a:p>
            <a:pPr lvl="1"/>
            <a:r>
              <a:rPr lang="en-AU" sz="1400" dirty="0"/>
              <a:t>Describes describing recurring solutions to common problems in software design.</a:t>
            </a:r>
          </a:p>
          <a:p>
            <a:pPr>
              <a:buNone/>
            </a:pPr>
            <a:r>
              <a:rPr lang="en-AU" sz="2000" b="1" dirty="0">
                <a:solidFill>
                  <a:srgbClr val="C00000"/>
                </a:solidFill>
              </a:rPr>
              <a:t>	Do you know other examples?</a:t>
            </a:r>
            <a:endParaRPr lang="en-AU" sz="1600" dirty="0"/>
          </a:p>
          <a:p>
            <a:pPr>
              <a:buFontTx/>
              <a:buNone/>
            </a:pPr>
            <a:endParaRPr lang="en-AU" sz="2400" dirty="0"/>
          </a:p>
        </p:txBody>
      </p:sp>
      <p:sp>
        <p:nvSpPr>
          <p:cNvPr id="43009" name="Title 1"/>
          <p:cNvSpPr>
            <a:spLocks noGrp="1"/>
          </p:cNvSpPr>
          <p:nvPr>
            <p:ph type="title"/>
          </p:nvPr>
        </p:nvSpPr>
        <p:spPr/>
        <p:txBody>
          <a:bodyPr/>
          <a:lstStyle/>
          <a:p>
            <a:r>
              <a:rPr lang="en-AU" dirty="0"/>
              <a:t>Examples – Type V Theory</a:t>
            </a:r>
          </a:p>
        </p:txBody>
      </p:sp>
      <p:sp>
        <p:nvSpPr>
          <p:cNvPr id="2" name="Inhaltsplatzhalter 1">
            <a:extLst>
              <a:ext uri="{FF2B5EF4-FFF2-40B4-BE49-F238E27FC236}">
                <a16:creationId xmlns:a16="http://schemas.microsoft.com/office/drawing/2014/main" id="{8B4EAB53-4BF7-43F8-92A8-5DB21BFACCD8}"/>
              </a:ext>
            </a:extLst>
          </p:cNvPr>
          <p:cNvSpPr>
            <a:spLocks noGrp="1"/>
          </p:cNvSpPr>
          <p:nvPr>
            <p:ph sz="quarter" idx="12"/>
          </p:nvPr>
        </p:nvSpPr>
        <p:spPr/>
        <p:txBody>
          <a:bodyPr/>
          <a:lstStyle/>
          <a:p>
            <a:endParaRPr lang="en-US"/>
          </a:p>
        </p:txBody>
      </p:sp>
      <p:sp>
        <p:nvSpPr>
          <p:cNvPr id="7" name="Rectangle 6"/>
          <p:cNvSpPr/>
          <p:nvPr/>
        </p:nvSpPr>
        <p:spPr>
          <a:xfrm>
            <a:off x="6123616" y="5166183"/>
            <a:ext cx="3598614" cy="646331"/>
          </a:xfrm>
          <a:prstGeom prst="rect">
            <a:avLst/>
          </a:prstGeom>
        </p:spPr>
        <p:txBody>
          <a:bodyPr wrap="none">
            <a:spAutoFit/>
          </a:bodyPr>
          <a:lstStyle/>
          <a:p>
            <a:r>
              <a:rPr lang="en-AU" dirty="0"/>
              <a:t>Progressive learning theory;</a:t>
            </a:r>
          </a:p>
          <a:p>
            <a:r>
              <a:rPr lang="en-AU" dirty="0" err="1"/>
              <a:t>Tailorable</a:t>
            </a:r>
            <a:r>
              <a:rPr lang="en-AU" dirty="0"/>
              <a:t> Technology Design Theory</a:t>
            </a:r>
          </a:p>
        </p:txBody>
      </p:sp>
      <p:pic>
        <p:nvPicPr>
          <p:cNvPr id="12291" name="Picture 3"/>
          <p:cNvPicPr>
            <a:picLocks noChangeAspect="1" noChangeArrowheads="1"/>
          </p:cNvPicPr>
          <p:nvPr/>
        </p:nvPicPr>
        <p:blipFill>
          <a:blip r:embed="rId7" cstate="print"/>
          <a:srcRect/>
          <a:stretch>
            <a:fillRect/>
          </a:stretch>
        </p:blipFill>
        <p:spPr bwMode="auto">
          <a:xfrm>
            <a:off x="7620696" y="1761510"/>
            <a:ext cx="1373257" cy="1862137"/>
          </a:xfrm>
          <a:prstGeom prst="rect">
            <a:avLst/>
          </a:prstGeom>
          <a:noFill/>
          <a:ln w="9525">
            <a:noFill/>
            <a:miter lim="800000"/>
            <a:headEnd/>
            <a:tailEnd/>
          </a:ln>
        </p:spPr>
      </p:pic>
      <p:pic>
        <p:nvPicPr>
          <p:cNvPr id="12292" name="Picture 4"/>
          <p:cNvPicPr>
            <a:picLocks noChangeAspect="1" noChangeArrowheads="1"/>
          </p:cNvPicPr>
          <p:nvPr/>
        </p:nvPicPr>
        <p:blipFill>
          <a:blip r:embed="rId8" cstate="print"/>
          <a:srcRect/>
          <a:stretch>
            <a:fillRect/>
          </a:stretch>
        </p:blipFill>
        <p:spPr bwMode="auto">
          <a:xfrm>
            <a:off x="9331028" y="3089257"/>
            <a:ext cx="1666875" cy="2076926"/>
          </a:xfrm>
          <a:prstGeom prst="rect">
            <a:avLst/>
          </a:prstGeom>
          <a:noFill/>
          <a:ln w="9525">
            <a:noFill/>
            <a:miter lim="800000"/>
            <a:headEnd/>
            <a:tailEnd/>
          </a:ln>
        </p:spPr>
      </p:pic>
      <p:sp>
        <p:nvSpPr>
          <p:cNvPr id="10" name="Datumsplatzhalter 1">
            <a:extLst>
              <a:ext uri="{FF2B5EF4-FFF2-40B4-BE49-F238E27FC236}">
                <a16:creationId xmlns:a16="http://schemas.microsoft.com/office/drawing/2014/main" id="{6027666C-E973-4565-8528-84065E4B41C9}"/>
              </a:ext>
            </a:extLst>
          </p:cNvPr>
          <p:cNvSpPr>
            <a:spLocks noGrp="1"/>
          </p:cNvSpPr>
          <p:nvPr>
            <p:ph type="dt" sz="half" idx="2"/>
          </p:nvPr>
        </p:nvSpPr>
        <p:spPr>
          <a:xfrm>
            <a:off x="241299" y="6492875"/>
            <a:ext cx="1620000" cy="228600"/>
          </a:xfrm>
        </p:spPr>
        <p:txBody>
          <a:bodyPr/>
          <a:lstStyle/>
          <a:p>
            <a:endParaRPr lang="de-DE" dirty="0"/>
          </a:p>
        </p:txBody>
      </p:sp>
      <p:sp>
        <p:nvSpPr>
          <p:cNvPr id="11" name="Fußzeilenplatzhalter 2">
            <a:extLst>
              <a:ext uri="{FF2B5EF4-FFF2-40B4-BE49-F238E27FC236}">
                <a16:creationId xmlns:a16="http://schemas.microsoft.com/office/drawing/2014/main" id="{C428DCEF-80B5-49F2-B814-EA6CFFAD7929}"/>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12" name="Foliennummernplatzhalter 3">
            <a:extLst>
              <a:ext uri="{FF2B5EF4-FFF2-40B4-BE49-F238E27FC236}">
                <a16:creationId xmlns:a16="http://schemas.microsoft.com/office/drawing/2014/main" id="{33FA5D33-5B97-4E08-8D89-76E557FE0AC4}"/>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25</a:t>
            </a:fld>
            <a:endParaRPr lang="de-DE"/>
          </a:p>
        </p:txBody>
      </p:sp>
    </p:spTree>
    <p:extLst>
      <p:ext uri="{BB962C8B-B14F-4D97-AF65-F5344CB8AC3E}">
        <p14:creationId xmlns:p14="http://schemas.microsoft.com/office/powerpoint/2010/main" val="2177423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391C9A92-B099-464A-A268-045DB596760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844" name="think-cell Folie" r:id="rId5" imgW="501" imgH="502" progId="TCLayout.ActiveDocument.1">
                  <p:embed/>
                </p:oleObj>
              </mc:Choice>
              <mc:Fallback>
                <p:oleObj name="think-cell Folie" r:id="rId5" imgW="501" imgH="502" progId="TCLayout.ActiveDocument.1">
                  <p:embed/>
                  <p:pic>
                    <p:nvPicPr>
                      <p:cNvPr id="6" name="Objekt 5" hidden="1">
                        <a:extLst>
                          <a:ext uri="{FF2B5EF4-FFF2-40B4-BE49-F238E27FC236}">
                            <a16:creationId xmlns:a16="http://schemas.microsoft.com/office/drawing/2014/main" id="{391C9A92-B099-464A-A268-045DB596760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a:extLst>
              <a:ext uri="{FF2B5EF4-FFF2-40B4-BE49-F238E27FC236}">
                <a16:creationId xmlns:a16="http://schemas.microsoft.com/office/drawing/2014/main" id="{45C5C3F4-151B-417E-A246-06585861A6DC}"/>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Inhaltsplatzhalter 2">
            <a:extLst>
              <a:ext uri="{FF2B5EF4-FFF2-40B4-BE49-F238E27FC236}">
                <a16:creationId xmlns:a16="http://schemas.microsoft.com/office/drawing/2014/main" id="{76289017-BB4E-4054-BEAD-5E2D2D861BFD}"/>
              </a:ext>
            </a:extLst>
          </p:cNvPr>
          <p:cNvSpPr>
            <a:spLocks noGrp="1"/>
          </p:cNvSpPr>
          <p:nvPr>
            <p:ph sz="quarter" idx="11"/>
          </p:nvPr>
        </p:nvSpPr>
        <p:spPr/>
        <p:txBody>
          <a:bodyPr/>
          <a:lstStyle/>
          <a:p>
            <a:endParaRPr lang="en-US"/>
          </a:p>
        </p:txBody>
      </p:sp>
      <p:sp>
        <p:nvSpPr>
          <p:cNvPr id="2" name="Title 1"/>
          <p:cNvSpPr>
            <a:spLocks noGrp="1"/>
          </p:cNvSpPr>
          <p:nvPr>
            <p:ph type="title"/>
          </p:nvPr>
        </p:nvSpPr>
        <p:spPr/>
        <p:txBody>
          <a:bodyPr/>
          <a:lstStyle/>
          <a:p>
            <a:r>
              <a:rPr lang="en-US" dirty="0"/>
              <a:t>What are the building blocks of theory?</a:t>
            </a:r>
            <a:endParaRPr lang="en-AU" dirty="0"/>
          </a:p>
        </p:txBody>
      </p:sp>
      <p:sp>
        <p:nvSpPr>
          <p:cNvPr id="4" name="Inhaltsplatzhalter 3">
            <a:extLst>
              <a:ext uri="{FF2B5EF4-FFF2-40B4-BE49-F238E27FC236}">
                <a16:creationId xmlns:a16="http://schemas.microsoft.com/office/drawing/2014/main" id="{4CD8E3C5-0EB5-4150-A03B-779187736EEB}"/>
              </a:ext>
            </a:extLst>
          </p:cNvPr>
          <p:cNvSpPr>
            <a:spLocks noGrp="1"/>
          </p:cNvSpPr>
          <p:nvPr>
            <p:ph sz="quarter" idx="12"/>
          </p:nvPr>
        </p:nvSpPr>
        <p:spPr/>
        <p:txBody>
          <a:bodyPr/>
          <a:lstStyle/>
          <a:p>
            <a:endParaRPr lang="en-US"/>
          </a:p>
        </p:txBody>
      </p:sp>
      <p:pic>
        <p:nvPicPr>
          <p:cNvPr id="16386" name="Picture 2"/>
          <p:cNvPicPr>
            <a:picLocks noChangeAspect="1" noChangeArrowheads="1"/>
          </p:cNvPicPr>
          <p:nvPr/>
        </p:nvPicPr>
        <p:blipFill>
          <a:blip r:embed="rId7" cstate="print"/>
          <a:srcRect/>
          <a:stretch>
            <a:fillRect/>
          </a:stretch>
        </p:blipFill>
        <p:spPr bwMode="auto">
          <a:xfrm>
            <a:off x="4219575" y="1781175"/>
            <a:ext cx="3390900" cy="3390900"/>
          </a:xfrm>
          <a:prstGeom prst="rect">
            <a:avLst/>
          </a:prstGeom>
          <a:noFill/>
          <a:ln w="9525">
            <a:noFill/>
            <a:miter lim="800000"/>
            <a:headEnd/>
            <a:tailEnd/>
          </a:ln>
        </p:spPr>
      </p:pic>
      <p:sp>
        <p:nvSpPr>
          <p:cNvPr id="8" name="Datumsplatzhalter 1">
            <a:extLst>
              <a:ext uri="{FF2B5EF4-FFF2-40B4-BE49-F238E27FC236}">
                <a16:creationId xmlns:a16="http://schemas.microsoft.com/office/drawing/2014/main" id="{BF700288-9FCA-4672-A5A7-EE6B28CF8576}"/>
              </a:ext>
            </a:extLst>
          </p:cNvPr>
          <p:cNvSpPr>
            <a:spLocks noGrp="1"/>
          </p:cNvSpPr>
          <p:nvPr>
            <p:ph type="dt" sz="half" idx="2"/>
          </p:nvPr>
        </p:nvSpPr>
        <p:spPr>
          <a:xfrm>
            <a:off x="241299" y="6492875"/>
            <a:ext cx="1620000" cy="228600"/>
          </a:xfrm>
        </p:spPr>
        <p:txBody>
          <a:bodyPr/>
          <a:lstStyle/>
          <a:p>
            <a:endParaRPr lang="de-DE" dirty="0"/>
          </a:p>
        </p:txBody>
      </p:sp>
      <p:sp>
        <p:nvSpPr>
          <p:cNvPr id="9" name="Fußzeilenplatzhalter 2">
            <a:extLst>
              <a:ext uri="{FF2B5EF4-FFF2-40B4-BE49-F238E27FC236}">
                <a16:creationId xmlns:a16="http://schemas.microsoft.com/office/drawing/2014/main" id="{18685D6D-C821-4E15-942D-3A4D9AC6308F}"/>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10" name="Foliennummernplatzhalter 3">
            <a:extLst>
              <a:ext uri="{FF2B5EF4-FFF2-40B4-BE49-F238E27FC236}">
                <a16:creationId xmlns:a16="http://schemas.microsoft.com/office/drawing/2014/main" id="{5F25D446-9C4F-43E0-8261-F4AEE637A564}"/>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26</a:t>
            </a:fld>
            <a:endParaRPr lang="de-DE"/>
          </a:p>
        </p:txBody>
      </p:sp>
    </p:spTree>
    <p:extLst>
      <p:ext uri="{BB962C8B-B14F-4D97-AF65-F5344CB8AC3E}">
        <p14:creationId xmlns:p14="http://schemas.microsoft.com/office/powerpoint/2010/main" val="3153565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DBC2508C-EE9A-4796-992A-38F159D78C26}"/>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868" name="think-cell Folie" r:id="rId8" imgW="501" imgH="502" progId="TCLayout.ActiveDocument.1">
                  <p:embed/>
                </p:oleObj>
              </mc:Choice>
              <mc:Fallback>
                <p:oleObj name="think-cell Folie" r:id="rId8" imgW="501" imgH="502" progId="TCLayout.ActiveDocument.1">
                  <p:embed/>
                  <p:pic>
                    <p:nvPicPr>
                      <p:cNvPr id="4" name="Objekt 3" hidden="1">
                        <a:extLst>
                          <a:ext uri="{FF2B5EF4-FFF2-40B4-BE49-F238E27FC236}">
                            <a16:creationId xmlns:a16="http://schemas.microsoft.com/office/drawing/2014/main" id="{DBC2508C-EE9A-4796-992A-38F159D78C2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4893A6EC-82C5-41CA-91F7-185BA4582E29}"/>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6866" name="Rectangle 3"/>
          <p:cNvSpPr>
            <a:spLocks noGrp="1" noChangeArrowheads="1"/>
          </p:cNvSpPr>
          <p:nvPr>
            <p:ph sz="quarter" idx="11"/>
            <p:custDataLst>
              <p:tags r:id="rId4"/>
            </p:custDataLst>
          </p:nvPr>
        </p:nvSpPr>
        <p:spPr/>
        <p:txBody>
          <a:bodyPr/>
          <a:lstStyle/>
          <a:p>
            <a:pPr>
              <a:lnSpc>
                <a:spcPct val="90000"/>
              </a:lnSpc>
            </a:pPr>
            <a:r>
              <a:rPr lang="en-US" sz="3200" i="1" dirty="0"/>
              <a:t>What </a:t>
            </a:r>
            <a:r>
              <a:rPr lang="en-US" sz="3200" dirty="0"/>
              <a:t>(constructs),</a:t>
            </a:r>
          </a:p>
          <a:p>
            <a:pPr>
              <a:lnSpc>
                <a:spcPct val="90000"/>
              </a:lnSpc>
            </a:pPr>
            <a:r>
              <a:rPr lang="en-US" sz="3200" i="1" dirty="0"/>
              <a:t>How </a:t>
            </a:r>
            <a:r>
              <a:rPr lang="en-US" sz="3200" dirty="0"/>
              <a:t>(relationships),</a:t>
            </a:r>
          </a:p>
          <a:p>
            <a:pPr>
              <a:lnSpc>
                <a:spcPct val="90000"/>
              </a:lnSpc>
            </a:pPr>
            <a:r>
              <a:rPr lang="en-US" sz="3200" i="1" dirty="0"/>
              <a:t>Why </a:t>
            </a:r>
            <a:r>
              <a:rPr lang="en-US" sz="3200" dirty="0"/>
              <a:t>(justification), and</a:t>
            </a:r>
          </a:p>
          <a:p>
            <a:pPr>
              <a:lnSpc>
                <a:spcPct val="90000"/>
              </a:lnSpc>
            </a:pPr>
            <a:r>
              <a:rPr lang="en-US" sz="3200" i="1" dirty="0"/>
              <a:t>Who, Where, When </a:t>
            </a:r>
            <a:r>
              <a:rPr lang="en-US" sz="3200" dirty="0"/>
              <a:t>(boundary conditions)</a:t>
            </a:r>
          </a:p>
          <a:p>
            <a:pPr algn="r">
              <a:lnSpc>
                <a:spcPct val="90000"/>
              </a:lnSpc>
              <a:buFontTx/>
              <a:buNone/>
            </a:pPr>
            <a:endParaRPr lang="en-US" sz="2000" dirty="0"/>
          </a:p>
          <a:p>
            <a:pPr algn="r">
              <a:lnSpc>
                <a:spcPct val="90000"/>
              </a:lnSpc>
              <a:buFontTx/>
              <a:buNone/>
            </a:pPr>
            <a:r>
              <a:rPr lang="en-US" sz="2000" dirty="0"/>
              <a:t>(</a:t>
            </a:r>
            <a:r>
              <a:rPr lang="en-US" sz="2000" dirty="0" err="1"/>
              <a:t>Whetten</a:t>
            </a:r>
            <a:r>
              <a:rPr lang="en-US" sz="2000" dirty="0"/>
              <a:t> 1989)</a:t>
            </a:r>
            <a:endParaRPr lang="en-US" sz="3600" dirty="0"/>
          </a:p>
        </p:txBody>
      </p:sp>
      <p:sp>
        <p:nvSpPr>
          <p:cNvPr id="36865" name="Rectangle 2"/>
          <p:cNvSpPr>
            <a:spLocks noGrp="1" noChangeArrowheads="1"/>
          </p:cNvSpPr>
          <p:nvPr>
            <p:ph type="title"/>
            <p:custDataLst>
              <p:tags r:id="rId5"/>
            </p:custDataLst>
          </p:nvPr>
        </p:nvSpPr>
        <p:spPr/>
        <p:txBody>
          <a:bodyPr/>
          <a:lstStyle/>
          <a:p>
            <a:r>
              <a:rPr lang="en-US" dirty="0"/>
              <a:t>Four building blocks of Theory</a:t>
            </a:r>
          </a:p>
        </p:txBody>
      </p:sp>
      <p:sp>
        <p:nvSpPr>
          <p:cNvPr id="2" name="Inhaltsplatzhalter 1">
            <a:extLst>
              <a:ext uri="{FF2B5EF4-FFF2-40B4-BE49-F238E27FC236}">
                <a16:creationId xmlns:a16="http://schemas.microsoft.com/office/drawing/2014/main" id="{4B16832E-F9B0-4A75-90E3-9D39243B3E74}"/>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7392F76B-A7F9-451A-A4B6-C7C8B02A787D}"/>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76252981-3505-4D8F-A652-C330A560BEDE}"/>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661CA115-D2FF-4C98-B6FC-E3A1AC0E6993}"/>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27</a:t>
            </a:fld>
            <a:endParaRPr lang="de-DE"/>
          </a:p>
        </p:txBody>
      </p:sp>
    </p:spTree>
    <p:extLst>
      <p:ext uri="{BB962C8B-B14F-4D97-AF65-F5344CB8AC3E}">
        <p14:creationId xmlns:p14="http://schemas.microsoft.com/office/powerpoint/2010/main" val="529719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06D3B127-6F10-4B13-9A03-451EF724ED7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892" name="think-cell Folie" r:id="rId5" imgW="501" imgH="502" progId="TCLayout.ActiveDocument.1">
                  <p:embed/>
                </p:oleObj>
              </mc:Choice>
              <mc:Fallback>
                <p:oleObj name="think-cell Folie" r:id="rId5" imgW="501" imgH="502" progId="TCLayout.ActiveDocument.1">
                  <p:embed/>
                  <p:pic>
                    <p:nvPicPr>
                      <p:cNvPr id="5" name="Objekt 4" hidden="1">
                        <a:extLst>
                          <a:ext uri="{FF2B5EF4-FFF2-40B4-BE49-F238E27FC236}">
                            <a16:creationId xmlns:a16="http://schemas.microsoft.com/office/drawing/2014/main" id="{06D3B127-6F10-4B13-9A03-451EF724ED7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1302D2EA-5114-4695-A7A2-370664ED63C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Content Placeholder 3"/>
          <p:cNvSpPr>
            <a:spLocks noGrp="1"/>
          </p:cNvSpPr>
          <p:nvPr>
            <p:ph sz="quarter" idx="11"/>
          </p:nvPr>
        </p:nvSpPr>
        <p:spPr>
          <a:xfrm>
            <a:off x="627018" y="1998616"/>
            <a:ext cx="5660828" cy="4337097"/>
          </a:xfrm>
        </p:spPr>
        <p:txBody>
          <a:bodyPr/>
          <a:lstStyle/>
          <a:p>
            <a:r>
              <a:rPr lang="en-AU" dirty="0"/>
              <a:t>A theory that predicts why people intend to use information technologies:</a:t>
            </a:r>
          </a:p>
          <a:p>
            <a:pPr lvl="1"/>
            <a:r>
              <a:rPr lang="en-AU" dirty="0"/>
              <a:t>Because they believe the technology will be useful to their work</a:t>
            </a:r>
          </a:p>
          <a:p>
            <a:pPr lvl="1"/>
            <a:r>
              <a:rPr lang="en-AU" dirty="0"/>
              <a:t>Because they believe the technology will be easy to use.</a:t>
            </a:r>
          </a:p>
        </p:txBody>
      </p:sp>
      <p:sp>
        <p:nvSpPr>
          <p:cNvPr id="38913" name="Title 1"/>
          <p:cNvSpPr>
            <a:spLocks noGrp="1"/>
          </p:cNvSpPr>
          <p:nvPr>
            <p:ph type="title"/>
          </p:nvPr>
        </p:nvSpPr>
        <p:spPr/>
        <p:txBody>
          <a:bodyPr>
            <a:normAutofit/>
          </a:bodyPr>
          <a:lstStyle/>
          <a:p>
            <a:r>
              <a:rPr lang="en-AU" dirty="0"/>
              <a:t>Example: Technology Acceptance Model</a:t>
            </a:r>
          </a:p>
        </p:txBody>
      </p:sp>
      <p:sp>
        <p:nvSpPr>
          <p:cNvPr id="2" name="Inhaltsplatzhalter 1">
            <a:extLst>
              <a:ext uri="{FF2B5EF4-FFF2-40B4-BE49-F238E27FC236}">
                <a16:creationId xmlns:a16="http://schemas.microsoft.com/office/drawing/2014/main" id="{8CE56BC5-9EC7-4312-A33A-920C7B947277}"/>
              </a:ext>
            </a:extLst>
          </p:cNvPr>
          <p:cNvSpPr>
            <a:spLocks noGrp="1"/>
          </p:cNvSpPr>
          <p:nvPr>
            <p:ph sz="quarter" idx="12"/>
          </p:nvPr>
        </p:nvSpPr>
        <p:spPr/>
        <p:txBody>
          <a:bodyPr/>
          <a:lstStyle/>
          <a:p>
            <a:endParaRPr lang="en-US"/>
          </a:p>
        </p:txBody>
      </p:sp>
      <p:pic>
        <p:nvPicPr>
          <p:cNvPr id="10243" name="Picture 3"/>
          <p:cNvPicPr>
            <a:picLocks noChangeAspect="1" noChangeArrowheads="1"/>
          </p:cNvPicPr>
          <p:nvPr/>
        </p:nvPicPr>
        <p:blipFill>
          <a:blip r:embed="rId7" cstate="print"/>
          <a:srcRect/>
          <a:stretch>
            <a:fillRect/>
          </a:stretch>
        </p:blipFill>
        <p:spPr bwMode="auto">
          <a:xfrm>
            <a:off x="6453301" y="2037340"/>
            <a:ext cx="5455360" cy="2733675"/>
          </a:xfrm>
          <a:prstGeom prst="rect">
            <a:avLst/>
          </a:prstGeom>
          <a:noFill/>
          <a:ln w="9525">
            <a:noFill/>
            <a:miter lim="800000"/>
            <a:headEnd/>
            <a:tailEnd/>
          </a:ln>
        </p:spPr>
      </p:pic>
      <p:sp>
        <p:nvSpPr>
          <p:cNvPr id="8" name="Datumsplatzhalter 1">
            <a:extLst>
              <a:ext uri="{FF2B5EF4-FFF2-40B4-BE49-F238E27FC236}">
                <a16:creationId xmlns:a16="http://schemas.microsoft.com/office/drawing/2014/main" id="{C41A8A14-4A08-4A14-9B31-959E4AA1212A}"/>
              </a:ext>
            </a:extLst>
          </p:cNvPr>
          <p:cNvSpPr>
            <a:spLocks noGrp="1"/>
          </p:cNvSpPr>
          <p:nvPr>
            <p:ph type="dt" sz="half" idx="2"/>
          </p:nvPr>
        </p:nvSpPr>
        <p:spPr>
          <a:xfrm>
            <a:off x="241299" y="6492875"/>
            <a:ext cx="1620000" cy="228600"/>
          </a:xfrm>
        </p:spPr>
        <p:txBody>
          <a:bodyPr/>
          <a:lstStyle/>
          <a:p>
            <a:endParaRPr lang="de-DE" dirty="0"/>
          </a:p>
        </p:txBody>
      </p:sp>
      <p:sp>
        <p:nvSpPr>
          <p:cNvPr id="9" name="Fußzeilenplatzhalter 2">
            <a:extLst>
              <a:ext uri="{FF2B5EF4-FFF2-40B4-BE49-F238E27FC236}">
                <a16:creationId xmlns:a16="http://schemas.microsoft.com/office/drawing/2014/main" id="{7B1179CE-E848-4A7A-9A22-157E3CCED299}"/>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10" name="Foliennummernplatzhalter 3">
            <a:extLst>
              <a:ext uri="{FF2B5EF4-FFF2-40B4-BE49-F238E27FC236}">
                <a16:creationId xmlns:a16="http://schemas.microsoft.com/office/drawing/2014/main" id="{5F4EB376-DD75-44CE-828E-ACBDE59AE567}"/>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28</a:t>
            </a:fld>
            <a:endParaRPr lang="de-DE"/>
          </a:p>
        </p:txBody>
      </p:sp>
    </p:spTree>
    <p:extLst>
      <p:ext uri="{BB962C8B-B14F-4D97-AF65-F5344CB8AC3E}">
        <p14:creationId xmlns:p14="http://schemas.microsoft.com/office/powerpoint/2010/main" val="283791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AF1FA2B5-8FDE-4B60-9D8E-FFD89222D14E}"/>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916" name="think-cell Folie" r:id="rId5" imgW="501" imgH="502" progId="TCLayout.ActiveDocument.1">
                  <p:embed/>
                </p:oleObj>
              </mc:Choice>
              <mc:Fallback>
                <p:oleObj name="think-cell Folie" r:id="rId5" imgW="501" imgH="502" progId="TCLayout.ActiveDocument.1">
                  <p:embed/>
                  <p:pic>
                    <p:nvPicPr>
                      <p:cNvPr id="5" name="Objekt 4" hidden="1">
                        <a:extLst>
                          <a:ext uri="{FF2B5EF4-FFF2-40B4-BE49-F238E27FC236}">
                            <a16:creationId xmlns:a16="http://schemas.microsoft.com/office/drawing/2014/main" id="{AF1FA2B5-8FDE-4B60-9D8E-FFD89222D14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D8F55842-E7BB-4175-A25E-32B4B80B0C8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Content Placeholder 2"/>
          <p:cNvSpPr>
            <a:spLocks noGrp="1"/>
          </p:cNvSpPr>
          <p:nvPr>
            <p:ph sz="quarter" idx="11"/>
          </p:nvPr>
        </p:nvSpPr>
        <p:spPr/>
        <p:txBody>
          <a:bodyPr>
            <a:normAutofit fontScale="92500" lnSpcReduction="20000"/>
          </a:bodyPr>
          <a:lstStyle/>
          <a:p>
            <a:pPr>
              <a:lnSpc>
                <a:spcPct val="90000"/>
              </a:lnSpc>
            </a:pPr>
            <a:r>
              <a:rPr lang="en-US" sz="2400" i="1" dirty="0"/>
              <a:t>What </a:t>
            </a:r>
            <a:r>
              <a:rPr lang="en-US" sz="2400" dirty="0"/>
              <a:t>(constructs)</a:t>
            </a:r>
          </a:p>
          <a:p>
            <a:pPr lvl="1">
              <a:lnSpc>
                <a:spcPct val="90000"/>
              </a:lnSpc>
            </a:pPr>
            <a:r>
              <a:rPr lang="en-US" sz="2000" dirty="0"/>
              <a:t>Perceived Usefulness, Perceived Ease of Use, Usage Intention</a:t>
            </a:r>
          </a:p>
          <a:p>
            <a:pPr lvl="1">
              <a:lnSpc>
                <a:spcPct val="90000"/>
              </a:lnSpc>
            </a:pPr>
            <a:endParaRPr lang="en-US" sz="2000" dirty="0"/>
          </a:p>
          <a:p>
            <a:pPr>
              <a:lnSpc>
                <a:spcPct val="90000"/>
              </a:lnSpc>
            </a:pPr>
            <a:r>
              <a:rPr lang="en-US" sz="2400" i="1" dirty="0"/>
              <a:t>How </a:t>
            </a:r>
            <a:r>
              <a:rPr lang="en-US" sz="2400" dirty="0"/>
              <a:t>(relationships)</a:t>
            </a:r>
          </a:p>
          <a:p>
            <a:pPr lvl="1">
              <a:lnSpc>
                <a:spcPct val="90000"/>
              </a:lnSpc>
            </a:pPr>
            <a:r>
              <a:rPr lang="en-US" sz="2000" dirty="0"/>
              <a:t>e.g., PEOU leads to PU leads to Usage Intention</a:t>
            </a:r>
          </a:p>
          <a:p>
            <a:pPr lvl="1">
              <a:lnSpc>
                <a:spcPct val="90000"/>
              </a:lnSpc>
            </a:pPr>
            <a:endParaRPr lang="en-US" sz="2000" dirty="0"/>
          </a:p>
          <a:p>
            <a:pPr>
              <a:lnSpc>
                <a:spcPct val="90000"/>
              </a:lnSpc>
            </a:pPr>
            <a:r>
              <a:rPr lang="en-US" sz="2400" i="1" dirty="0"/>
              <a:t>Why </a:t>
            </a:r>
            <a:r>
              <a:rPr lang="en-US" sz="2400" dirty="0"/>
              <a:t>(justification)</a:t>
            </a:r>
          </a:p>
          <a:p>
            <a:pPr lvl="1">
              <a:lnSpc>
                <a:spcPct val="90000"/>
              </a:lnSpc>
            </a:pPr>
            <a:r>
              <a:rPr lang="en-US" sz="2000" dirty="0"/>
              <a:t>e.g., principles of cognitive dissonance: humans adjust their behaviors to be consonant with their perceptions and beliefs</a:t>
            </a:r>
          </a:p>
          <a:p>
            <a:pPr lvl="1">
              <a:lnSpc>
                <a:spcPct val="90000"/>
              </a:lnSpc>
            </a:pPr>
            <a:endParaRPr lang="en-US" sz="2000" dirty="0"/>
          </a:p>
          <a:p>
            <a:pPr>
              <a:lnSpc>
                <a:spcPct val="90000"/>
              </a:lnSpc>
            </a:pPr>
            <a:r>
              <a:rPr lang="en-US" sz="2400" i="1" dirty="0"/>
              <a:t>Who, Where, When </a:t>
            </a:r>
            <a:r>
              <a:rPr lang="en-US" sz="2400" dirty="0"/>
              <a:t>(boundary conditions)</a:t>
            </a:r>
          </a:p>
          <a:p>
            <a:pPr lvl="1">
              <a:lnSpc>
                <a:spcPct val="90000"/>
              </a:lnSpc>
            </a:pPr>
            <a:r>
              <a:rPr lang="en-US" sz="2000" dirty="0"/>
              <a:t>not in original theory paper</a:t>
            </a:r>
          </a:p>
          <a:p>
            <a:endParaRPr lang="en-AU" sz="2400" dirty="0"/>
          </a:p>
        </p:txBody>
      </p:sp>
      <p:sp>
        <p:nvSpPr>
          <p:cNvPr id="38913" name="Title 1"/>
          <p:cNvSpPr>
            <a:spLocks noGrp="1"/>
          </p:cNvSpPr>
          <p:nvPr>
            <p:ph type="title"/>
          </p:nvPr>
        </p:nvSpPr>
        <p:spPr/>
        <p:txBody>
          <a:bodyPr/>
          <a:lstStyle/>
          <a:p>
            <a:r>
              <a:rPr lang="en-AU"/>
              <a:t>Example: TAM</a:t>
            </a:r>
          </a:p>
        </p:txBody>
      </p:sp>
      <p:sp>
        <p:nvSpPr>
          <p:cNvPr id="2" name="Inhaltsplatzhalter 1">
            <a:extLst>
              <a:ext uri="{FF2B5EF4-FFF2-40B4-BE49-F238E27FC236}">
                <a16:creationId xmlns:a16="http://schemas.microsoft.com/office/drawing/2014/main" id="{DC5F5371-614E-41B3-9B2B-EFFFD3304A6B}"/>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2770DBFE-B074-4213-936E-9F1ACFD3CCF0}"/>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1002EC4A-FF66-4818-967F-37FC3FD300D4}"/>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4CD1C417-AC37-4974-8CC3-87633A17F0BB}"/>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29</a:t>
            </a:fld>
            <a:endParaRPr lang="de-DE"/>
          </a:p>
        </p:txBody>
      </p:sp>
    </p:spTree>
    <p:extLst>
      <p:ext uri="{BB962C8B-B14F-4D97-AF65-F5344CB8AC3E}">
        <p14:creationId xmlns:p14="http://schemas.microsoft.com/office/powerpoint/2010/main" val="3892471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2247713F-A7BA-44D2-84E9-22D38E5CE46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940" name="think-cell Folie" r:id="rId5" imgW="501" imgH="502" progId="TCLayout.ActiveDocument.1">
                  <p:embed/>
                </p:oleObj>
              </mc:Choice>
              <mc:Fallback>
                <p:oleObj name="think-cell Folie" r:id="rId5" imgW="501" imgH="502" progId="TCLayout.ActiveDocument.1">
                  <p:embed/>
                  <p:pic>
                    <p:nvPicPr>
                      <p:cNvPr id="6" name="Objekt 5" hidden="1">
                        <a:extLst>
                          <a:ext uri="{FF2B5EF4-FFF2-40B4-BE49-F238E27FC236}">
                            <a16:creationId xmlns:a16="http://schemas.microsoft.com/office/drawing/2014/main" id="{2247713F-A7BA-44D2-84E9-22D38E5CE46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2C94A41D-B97C-4543-AF78-A85CD563E080}"/>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6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5" name="Content Placeholder 2"/>
          <p:cNvSpPr>
            <a:spLocks noGrp="1"/>
          </p:cNvSpPr>
          <p:nvPr>
            <p:ph sz="quarter" idx="11"/>
          </p:nvPr>
        </p:nvSpPr>
        <p:spPr/>
        <p:txBody>
          <a:bodyPr/>
          <a:lstStyle/>
          <a:p>
            <a:pPr>
              <a:lnSpc>
                <a:spcPct val="90000"/>
              </a:lnSpc>
            </a:pPr>
            <a:r>
              <a:rPr lang="en-US" sz="2400" i="1" dirty="0"/>
              <a:t>What </a:t>
            </a:r>
            <a:r>
              <a:rPr lang="en-US" sz="2400" dirty="0"/>
              <a:t>(constructs)</a:t>
            </a:r>
          </a:p>
          <a:p>
            <a:pPr lvl="1">
              <a:lnSpc>
                <a:spcPct val="90000"/>
              </a:lnSpc>
            </a:pPr>
            <a:r>
              <a:rPr lang="en-US" sz="2000" dirty="0"/>
              <a:t>Adding new constructs to TAM (such as habit, emotion, playfulness, anxiety)</a:t>
            </a:r>
          </a:p>
          <a:p>
            <a:pPr>
              <a:lnSpc>
                <a:spcPct val="90000"/>
              </a:lnSpc>
            </a:pPr>
            <a:r>
              <a:rPr lang="en-US" sz="2400" i="1" dirty="0"/>
              <a:t>How </a:t>
            </a:r>
            <a:r>
              <a:rPr lang="en-US" sz="2400" dirty="0"/>
              <a:t>(relationships)</a:t>
            </a:r>
          </a:p>
          <a:p>
            <a:pPr lvl="1">
              <a:lnSpc>
                <a:spcPct val="90000"/>
              </a:lnSpc>
            </a:pPr>
            <a:r>
              <a:rPr lang="en-US" sz="2000" dirty="0"/>
              <a:t>Identifying new relationships (e.g., between PU and Anxiety)</a:t>
            </a:r>
          </a:p>
          <a:p>
            <a:pPr>
              <a:lnSpc>
                <a:spcPct val="90000"/>
              </a:lnSpc>
            </a:pPr>
            <a:r>
              <a:rPr lang="en-US" sz="2400" i="1" dirty="0"/>
              <a:t>Why </a:t>
            </a:r>
            <a:r>
              <a:rPr lang="en-US" sz="2400" dirty="0"/>
              <a:t>(justification)</a:t>
            </a:r>
          </a:p>
          <a:p>
            <a:pPr lvl="1">
              <a:lnSpc>
                <a:spcPct val="90000"/>
              </a:lnSpc>
            </a:pPr>
            <a:r>
              <a:rPr lang="en-US" sz="2000" dirty="0"/>
              <a:t>Evidencing other principles for relationships (e.g., expectation-confirmation behavior)</a:t>
            </a:r>
          </a:p>
          <a:p>
            <a:pPr>
              <a:lnSpc>
                <a:spcPct val="90000"/>
              </a:lnSpc>
            </a:pPr>
            <a:r>
              <a:rPr lang="en-US" sz="2400" i="1" dirty="0"/>
              <a:t>Who, Where, When </a:t>
            </a:r>
            <a:r>
              <a:rPr lang="en-US" sz="2400" dirty="0"/>
              <a:t>(boundary conditions)</a:t>
            </a:r>
          </a:p>
          <a:p>
            <a:pPr lvl="1">
              <a:lnSpc>
                <a:spcPct val="90000"/>
              </a:lnSpc>
            </a:pPr>
            <a:r>
              <a:rPr lang="en-US" sz="2000" dirty="0"/>
              <a:t>for different types of systems (IT-agnostic),</a:t>
            </a:r>
          </a:p>
          <a:p>
            <a:pPr lvl="1">
              <a:lnSpc>
                <a:spcPct val="90000"/>
              </a:lnSpc>
            </a:pPr>
            <a:r>
              <a:rPr lang="en-US" sz="2000" dirty="0"/>
              <a:t>PU/PEOU influences change over time,</a:t>
            </a:r>
          </a:p>
          <a:p>
            <a:pPr lvl="1">
              <a:lnSpc>
                <a:spcPct val="90000"/>
              </a:lnSpc>
            </a:pPr>
            <a:r>
              <a:rPr lang="en-US" sz="2000" dirty="0"/>
              <a:t>differences in gender, culture and so forth</a:t>
            </a:r>
          </a:p>
        </p:txBody>
      </p:sp>
      <p:sp>
        <p:nvSpPr>
          <p:cNvPr id="2" name="Title 1"/>
          <p:cNvSpPr>
            <a:spLocks noGrp="1"/>
          </p:cNvSpPr>
          <p:nvPr>
            <p:ph type="title"/>
          </p:nvPr>
        </p:nvSpPr>
        <p:spPr/>
        <p:txBody>
          <a:bodyPr>
            <a:normAutofit fontScale="90000"/>
          </a:bodyPr>
          <a:lstStyle/>
          <a:p>
            <a:r>
              <a:rPr lang="en-US" dirty="0"/>
              <a:t>Interlude: How can you contribute to theory?</a:t>
            </a:r>
            <a:endParaRPr lang="en-AU" dirty="0"/>
          </a:p>
        </p:txBody>
      </p:sp>
      <p:sp>
        <p:nvSpPr>
          <p:cNvPr id="3" name="Inhaltsplatzhalter 2">
            <a:extLst>
              <a:ext uri="{FF2B5EF4-FFF2-40B4-BE49-F238E27FC236}">
                <a16:creationId xmlns:a16="http://schemas.microsoft.com/office/drawing/2014/main" id="{EC2F8521-6509-4F1A-BB1D-21E8FD5B4A2F}"/>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93DA2E47-28BB-43DC-B44B-31F62176C8CC}"/>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5EA4E6D9-6AC8-4076-AF43-73524588C92D}"/>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A1D9DBA2-3093-485F-A374-9C3DCC388C4F}"/>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30</a:t>
            </a:fld>
            <a:endParaRPr lang="de-DE"/>
          </a:p>
        </p:txBody>
      </p:sp>
    </p:spTree>
    <p:extLst>
      <p:ext uri="{BB962C8B-B14F-4D97-AF65-F5344CB8AC3E}">
        <p14:creationId xmlns:p14="http://schemas.microsoft.com/office/powerpoint/2010/main" val="3611800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0985FF71-B556-4642-95F9-897B98E91A9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64" name="think-cell Folie" r:id="rId4" imgW="501" imgH="502" progId="TCLayout.ActiveDocument.1">
                  <p:embed/>
                </p:oleObj>
              </mc:Choice>
              <mc:Fallback>
                <p:oleObj name="think-cell Folie" r:id="rId4" imgW="501" imgH="502" progId="TCLayout.ActiveDocument.1">
                  <p:embed/>
                  <p:pic>
                    <p:nvPicPr>
                      <p:cNvPr id="4" name="Objekt 3" hidden="1">
                        <a:extLst>
                          <a:ext uri="{FF2B5EF4-FFF2-40B4-BE49-F238E27FC236}">
                            <a16:creationId xmlns:a16="http://schemas.microsoft.com/office/drawing/2014/main" id="{0985FF71-B556-4642-95F9-897B98E91A9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Content Placeholder 2"/>
          <p:cNvSpPr>
            <a:spLocks noGrp="1"/>
          </p:cNvSpPr>
          <p:nvPr>
            <p:ph sz="quarter" idx="11"/>
          </p:nvPr>
        </p:nvSpPr>
        <p:spPr/>
        <p:txBody>
          <a:bodyPr/>
          <a:lstStyle/>
          <a:p>
            <a:pPr>
              <a:lnSpc>
                <a:spcPct val="90000"/>
              </a:lnSpc>
            </a:pPr>
            <a:r>
              <a:rPr lang="en-US" dirty="0"/>
              <a:t>Let’s find a theory we are all familiar with, and dissect the building blocks.</a:t>
            </a:r>
          </a:p>
          <a:p>
            <a:pPr lvl="1">
              <a:lnSpc>
                <a:spcPct val="90000"/>
              </a:lnSpc>
            </a:pPr>
            <a:r>
              <a:rPr lang="en-US" i="1" dirty="0"/>
              <a:t>What </a:t>
            </a:r>
            <a:r>
              <a:rPr lang="en-US" dirty="0"/>
              <a:t>(constructs)</a:t>
            </a:r>
          </a:p>
          <a:p>
            <a:pPr lvl="2">
              <a:lnSpc>
                <a:spcPct val="90000"/>
              </a:lnSpc>
            </a:pPr>
            <a:endParaRPr lang="en-US" sz="1800" dirty="0"/>
          </a:p>
          <a:p>
            <a:pPr lvl="1">
              <a:lnSpc>
                <a:spcPct val="90000"/>
              </a:lnSpc>
            </a:pPr>
            <a:r>
              <a:rPr lang="en-US" i="1" dirty="0"/>
              <a:t>How </a:t>
            </a:r>
            <a:r>
              <a:rPr lang="en-US" dirty="0"/>
              <a:t>(relationships)</a:t>
            </a:r>
          </a:p>
          <a:p>
            <a:pPr lvl="1">
              <a:lnSpc>
                <a:spcPct val="90000"/>
              </a:lnSpc>
            </a:pPr>
            <a:endParaRPr lang="en-US" dirty="0"/>
          </a:p>
          <a:p>
            <a:pPr lvl="1">
              <a:lnSpc>
                <a:spcPct val="90000"/>
              </a:lnSpc>
            </a:pPr>
            <a:r>
              <a:rPr lang="en-US" i="1" dirty="0"/>
              <a:t>Why </a:t>
            </a:r>
            <a:r>
              <a:rPr lang="en-US" dirty="0"/>
              <a:t>(justification)</a:t>
            </a:r>
          </a:p>
          <a:p>
            <a:pPr lvl="1">
              <a:lnSpc>
                <a:spcPct val="90000"/>
              </a:lnSpc>
            </a:pPr>
            <a:endParaRPr lang="en-US" i="1" dirty="0"/>
          </a:p>
          <a:p>
            <a:pPr lvl="1">
              <a:lnSpc>
                <a:spcPct val="90000"/>
              </a:lnSpc>
            </a:pPr>
            <a:r>
              <a:rPr lang="en-US" i="1" dirty="0"/>
              <a:t>Who, Where, When</a:t>
            </a:r>
            <a:br>
              <a:rPr lang="en-US" i="1" dirty="0"/>
            </a:br>
            <a:r>
              <a:rPr lang="en-US" dirty="0"/>
              <a:t>(boundary conditions)</a:t>
            </a:r>
          </a:p>
          <a:p>
            <a:pPr lvl="1"/>
            <a:endParaRPr lang="en-AU" dirty="0"/>
          </a:p>
        </p:txBody>
      </p:sp>
      <p:sp>
        <p:nvSpPr>
          <p:cNvPr id="38913" name="Title 1"/>
          <p:cNvSpPr>
            <a:spLocks noGrp="1"/>
          </p:cNvSpPr>
          <p:nvPr>
            <p:ph type="title"/>
          </p:nvPr>
        </p:nvSpPr>
        <p:spPr/>
        <p:txBody>
          <a:bodyPr/>
          <a:lstStyle/>
          <a:p>
            <a:r>
              <a:rPr lang="en-AU" dirty="0"/>
              <a:t>Exercise</a:t>
            </a:r>
          </a:p>
        </p:txBody>
      </p:sp>
      <p:sp>
        <p:nvSpPr>
          <p:cNvPr id="2" name="Inhaltsplatzhalter 1">
            <a:extLst>
              <a:ext uri="{FF2B5EF4-FFF2-40B4-BE49-F238E27FC236}">
                <a16:creationId xmlns:a16="http://schemas.microsoft.com/office/drawing/2014/main" id="{9479DC13-D353-40F7-AD07-5C03FF58AA5E}"/>
              </a:ext>
            </a:extLst>
          </p:cNvPr>
          <p:cNvSpPr>
            <a:spLocks noGrp="1"/>
          </p:cNvSpPr>
          <p:nvPr>
            <p:ph sz="quarter" idx="12"/>
          </p:nvPr>
        </p:nvSpPr>
        <p:spPr/>
        <p:txBody>
          <a:bodyPr/>
          <a:lstStyle/>
          <a:p>
            <a:endParaRPr lang="en-US"/>
          </a:p>
        </p:txBody>
      </p:sp>
      <p:pic>
        <p:nvPicPr>
          <p:cNvPr id="234498" name="Picture 2"/>
          <p:cNvPicPr>
            <a:picLocks noChangeAspect="1" noChangeArrowheads="1"/>
          </p:cNvPicPr>
          <p:nvPr/>
        </p:nvPicPr>
        <p:blipFill>
          <a:blip r:embed="rId6" cstate="print"/>
          <a:srcRect/>
          <a:stretch>
            <a:fillRect/>
          </a:stretch>
        </p:blipFill>
        <p:spPr bwMode="auto">
          <a:xfrm>
            <a:off x="7628165" y="3707268"/>
            <a:ext cx="2857500" cy="2143125"/>
          </a:xfrm>
          <a:prstGeom prst="rect">
            <a:avLst/>
          </a:prstGeom>
          <a:noFill/>
          <a:ln w="9525">
            <a:noFill/>
            <a:miter lim="800000"/>
            <a:headEnd/>
            <a:tailEnd/>
          </a:ln>
        </p:spPr>
      </p:pic>
      <p:sp>
        <p:nvSpPr>
          <p:cNvPr id="7" name="Datumsplatzhalter 1">
            <a:extLst>
              <a:ext uri="{FF2B5EF4-FFF2-40B4-BE49-F238E27FC236}">
                <a16:creationId xmlns:a16="http://schemas.microsoft.com/office/drawing/2014/main" id="{42BFA59A-3C54-41A9-8EA3-A96EF50313A6}"/>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E23B8A7C-92AC-4421-B911-29771FA5BE08}"/>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01D868DB-D36C-470B-9C00-5F4722A6609E}"/>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31</a:t>
            </a:fld>
            <a:endParaRPr lang="de-DE"/>
          </a:p>
        </p:txBody>
      </p:sp>
    </p:spTree>
    <p:extLst>
      <p:ext uri="{BB962C8B-B14F-4D97-AF65-F5344CB8AC3E}">
        <p14:creationId xmlns:p14="http://schemas.microsoft.com/office/powerpoint/2010/main" val="164752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BBD5E777-FCA7-4713-A1F6-DCA6D67054F6}"/>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988" name="think-cell Folie" r:id="rId5" imgW="501" imgH="502" progId="TCLayout.ActiveDocument.1">
                  <p:embed/>
                </p:oleObj>
              </mc:Choice>
              <mc:Fallback>
                <p:oleObj name="think-cell Folie" r:id="rId5" imgW="501" imgH="502" progId="TCLayout.ActiveDocument.1">
                  <p:embed/>
                  <p:pic>
                    <p:nvPicPr>
                      <p:cNvPr id="5" name="Objekt 4" hidden="1">
                        <a:extLst>
                          <a:ext uri="{FF2B5EF4-FFF2-40B4-BE49-F238E27FC236}">
                            <a16:creationId xmlns:a16="http://schemas.microsoft.com/office/drawing/2014/main" id="{BBD5E777-FCA7-4713-A1F6-DCA6D67054F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7B566488-9864-4B96-996A-0DFA84D94FA1}"/>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Content Placeholder 2"/>
          <p:cNvSpPr>
            <a:spLocks noGrp="1"/>
          </p:cNvSpPr>
          <p:nvPr>
            <p:ph sz="quarter" idx="11"/>
          </p:nvPr>
        </p:nvSpPr>
        <p:spPr/>
        <p:txBody>
          <a:bodyPr/>
          <a:lstStyle/>
          <a:p>
            <a:pPr>
              <a:lnSpc>
                <a:spcPct val="90000"/>
              </a:lnSpc>
            </a:pPr>
            <a:r>
              <a:rPr lang="en-US" dirty="0"/>
              <a:t>Specifies the roles and relationships of nets of constructs in a theoretical model.</a:t>
            </a:r>
          </a:p>
          <a:p>
            <a:pPr>
              <a:lnSpc>
                <a:spcPct val="90000"/>
              </a:lnSpc>
            </a:pPr>
            <a:endParaRPr lang="en-US" dirty="0"/>
          </a:p>
          <a:p>
            <a:pPr>
              <a:lnSpc>
                <a:spcPct val="90000"/>
              </a:lnSpc>
            </a:pPr>
            <a:r>
              <a:rPr lang="en-AU" dirty="0"/>
              <a:t>We can classify constructs in relation to their purpose in our theory as </a:t>
            </a:r>
            <a:r>
              <a:rPr lang="en-AU" i="1" dirty="0"/>
              <a:t>independent</a:t>
            </a:r>
            <a:r>
              <a:rPr lang="en-AU" dirty="0"/>
              <a:t>, </a:t>
            </a:r>
            <a:r>
              <a:rPr lang="en-AU" i="1" dirty="0"/>
              <a:t>dependent</a:t>
            </a:r>
            <a:r>
              <a:rPr lang="en-AU" dirty="0"/>
              <a:t>, </a:t>
            </a:r>
            <a:r>
              <a:rPr lang="en-AU" i="1" dirty="0"/>
              <a:t>mediating,</a:t>
            </a:r>
            <a:r>
              <a:rPr lang="en-AU" dirty="0"/>
              <a:t> or </a:t>
            </a:r>
            <a:r>
              <a:rPr lang="en-AU" i="1" dirty="0"/>
              <a:t>moderating</a:t>
            </a:r>
            <a:r>
              <a:rPr lang="en-AU" dirty="0"/>
              <a:t> variables.</a:t>
            </a:r>
          </a:p>
          <a:p>
            <a:pPr>
              <a:lnSpc>
                <a:spcPct val="90000"/>
              </a:lnSpc>
            </a:pPr>
            <a:endParaRPr lang="en-US" dirty="0"/>
          </a:p>
        </p:txBody>
      </p:sp>
      <p:sp>
        <p:nvSpPr>
          <p:cNvPr id="38913" name="Title 1"/>
          <p:cNvSpPr>
            <a:spLocks noGrp="1"/>
          </p:cNvSpPr>
          <p:nvPr>
            <p:ph type="title"/>
          </p:nvPr>
        </p:nvSpPr>
        <p:spPr/>
        <p:txBody>
          <a:bodyPr/>
          <a:lstStyle/>
          <a:p>
            <a:r>
              <a:rPr lang="en-AU" dirty="0" err="1"/>
              <a:t>Nomological</a:t>
            </a:r>
            <a:r>
              <a:rPr lang="en-AU" dirty="0"/>
              <a:t> Nets</a:t>
            </a:r>
          </a:p>
        </p:txBody>
      </p:sp>
      <p:sp>
        <p:nvSpPr>
          <p:cNvPr id="2" name="Inhaltsplatzhalter 1">
            <a:extLst>
              <a:ext uri="{FF2B5EF4-FFF2-40B4-BE49-F238E27FC236}">
                <a16:creationId xmlns:a16="http://schemas.microsoft.com/office/drawing/2014/main" id="{7B4BAEB5-D543-4260-BBD9-9031384ADC5D}"/>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03187E7E-6F49-41F1-81FF-BD265939349C}"/>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D3C2BCDA-03F3-450F-8725-D82F0CC63DFC}"/>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A0F862E3-83FC-4E54-B181-5644A2B6A628}"/>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32</a:t>
            </a:fld>
            <a:endParaRPr lang="de-DE"/>
          </a:p>
        </p:txBody>
      </p:sp>
    </p:spTree>
    <p:extLst>
      <p:ext uri="{BB962C8B-B14F-4D97-AF65-F5344CB8AC3E}">
        <p14:creationId xmlns:p14="http://schemas.microsoft.com/office/powerpoint/2010/main" val="248806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D8108C52-7D12-4CF1-BBBC-54BC4CD6D97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012" name="think-cell Folie" r:id="rId5" imgW="501" imgH="502" progId="TCLayout.ActiveDocument.1">
                  <p:embed/>
                </p:oleObj>
              </mc:Choice>
              <mc:Fallback>
                <p:oleObj name="think-cell Folie" r:id="rId5" imgW="501" imgH="502" progId="TCLayout.ActiveDocument.1">
                  <p:embed/>
                  <p:pic>
                    <p:nvPicPr>
                      <p:cNvPr id="5" name="Objekt 4" hidden="1">
                        <a:extLst>
                          <a:ext uri="{FF2B5EF4-FFF2-40B4-BE49-F238E27FC236}">
                            <a16:creationId xmlns:a16="http://schemas.microsoft.com/office/drawing/2014/main" id="{D8108C52-7D12-4CF1-BBBC-54BC4CD6D97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720CC9B0-B675-41F4-80FE-E669C50CB45D}"/>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8913" name="Title 1"/>
          <p:cNvSpPr>
            <a:spLocks noGrp="1"/>
          </p:cNvSpPr>
          <p:nvPr>
            <p:ph type="title"/>
          </p:nvPr>
        </p:nvSpPr>
        <p:spPr/>
        <p:txBody>
          <a:bodyPr/>
          <a:lstStyle/>
          <a:p>
            <a:r>
              <a:rPr lang="en-AU" dirty="0" err="1"/>
              <a:t>Nomological</a:t>
            </a:r>
            <a:r>
              <a:rPr lang="en-AU" dirty="0"/>
              <a:t> Nets</a:t>
            </a:r>
          </a:p>
        </p:txBody>
      </p:sp>
      <p:sp>
        <p:nvSpPr>
          <p:cNvPr id="3" name="Inhaltsplatzhalter 2">
            <a:extLst>
              <a:ext uri="{FF2B5EF4-FFF2-40B4-BE49-F238E27FC236}">
                <a16:creationId xmlns:a16="http://schemas.microsoft.com/office/drawing/2014/main" id="{80EFE063-2C6A-457D-95FC-FD76D1282133}"/>
              </a:ext>
            </a:extLst>
          </p:cNvPr>
          <p:cNvSpPr>
            <a:spLocks noGrp="1"/>
          </p:cNvSpPr>
          <p:nvPr>
            <p:ph sz="quarter" idx="12"/>
          </p:nvPr>
        </p:nvSpPr>
        <p:spPr/>
        <p:txBody>
          <a:bodyPr/>
          <a:lstStyle/>
          <a:p>
            <a:endParaRPr lang="en-US"/>
          </a:p>
        </p:txBody>
      </p:sp>
      <p:pic>
        <p:nvPicPr>
          <p:cNvPr id="349186" name="Picture 2"/>
          <p:cNvPicPr>
            <a:picLocks noChangeAspect="1" noChangeArrowheads="1"/>
          </p:cNvPicPr>
          <p:nvPr/>
        </p:nvPicPr>
        <p:blipFill>
          <a:blip r:embed="rId7" cstate="print"/>
          <a:srcRect/>
          <a:stretch>
            <a:fillRect/>
          </a:stretch>
        </p:blipFill>
        <p:spPr bwMode="auto">
          <a:xfrm>
            <a:off x="3426311" y="1689161"/>
            <a:ext cx="5549664" cy="4721573"/>
          </a:xfrm>
          <a:prstGeom prst="rect">
            <a:avLst/>
          </a:prstGeom>
          <a:noFill/>
          <a:ln w="9525">
            <a:noFill/>
            <a:miter lim="800000"/>
            <a:headEnd/>
            <a:tailEnd/>
          </a:ln>
        </p:spPr>
      </p:pic>
      <p:sp>
        <p:nvSpPr>
          <p:cNvPr id="8" name="Datumsplatzhalter 1">
            <a:extLst>
              <a:ext uri="{FF2B5EF4-FFF2-40B4-BE49-F238E27FC236}">
                <a16:creationId xmlns:a16="http://schemas.microsoft.com/office/drawing/2014/main" id="{C045750A-E50D-43C5-9C26-2D7FA5C42CE5}"/>
              </a:ext>
            </a:extLst>
          </p:cNvPr>
          <p:cNvSpPr>
            <a:spLocks noGrp="1"/>
          </p:cNvSpPr>
          <p:nvPr>
            <p:ph type="dt" sz="half" idx="2"/>
          </p:nvPr>
        </p:nvSpPr>
        <p:spPr>
          <a:xfrm>
            <a:off x="241299" y="6492875"/>
            <a:ext cx="1620000" cy="228600"/>
          </a:xfrm>
        </p:spPr>
        <p:txBody>
          <a:bodyPr/>
          <a:lstStyle/>
          <a:p>
            <a:endParaRPr lang="de-DE" dirty="0"/>
          </a:p>
        </p:txBody>
      </p:sp>
      <p:sp>
        <p:nvSpPr>
          <p:cNvPr id="9" name="Fußzeilenplatzhalter 2">
            <a:extLst>
              <a:ext uri="{FF2B5EF4-FFF2-40B4-BE49-F238E27FC236}">
                <a16:creationId xmlns:a16="http://schemas.microsoft.com/office/drawing/2014/main" id="{903C6E22-3064-40E2-82F2-B928A090365D}"/>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10" name="Foliennummernplatzhalter 3">
            <a:extLst>
              <a:ext uri="{FF2B5EF4-FFF2-40B4-BE49-F238E27FC236}">
                <a16:creationId xmlns:a16="http://schemas.microsoft.com/office/drawing/2014/main" id="{A5ADCB3B-6993-441D-85E6-7A9ED8EF0F04}"/>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33</a:t>
            </a:fld>
            <a:endParaRPr lang="de-DE"/>
          </a:p>
        </p:txBody>
      </p:sp>
    </p:spTree>
    <p:extLst>
      <p:ext uri="{BB962C8B-B14F-4D97-AF65-F5344CB8AC3E}">
        <p14:creationId xmlns:p14="http://schemas.microsoft.com/office/powerpoint/2010/main" val="2590390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20C3F9AC-CD5F-472C-97C3-C2C6595E874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036" name="think-cell Folie" r:id="rId5" imgW="501" imgH="502" progId="TCLayout.ActiveDocument.1">
                  <p:embed/>
                </p:oleObj>
              </mc:Choice>
              <mc:Fallback>
                <p:oleObj name="think-cell Folie" r:id="rId5" imgW="501" imgH="502" progId="TCLayout.ActiveDocument.1">
                  <p:embed/>
                  <p:pic>
                    <p:nvPicPr>
                      <p:cNvPr id="6" name="Objekt 5" hidden="1">
                        <a:extLst>
                          <a:ext uri="{FF2B5EF4-FFF2-40B4-BE49-F238E27FC236}">
                            <a16:creationId xmlns:a16="http://schemas.microsoft.com/office/drawing/2014/main" id="{20C3F9AC-CD5F-472C-97C3-C2C6595E874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6C662D0D-9A48-4A9A-B13F-D6D865BE99E6}"/>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Inhaltsplatzhalter 1">
            <a:extLst>
              <a:ext uri="{FF2B5EF4-FFF2-40B4-BE49-F238E27FC236}">
                <a16:creationId xmlns:a16="http://schemas.microsoft.com/office/drawing/2014/main" id="{4B624240-C516-49C3-99B0-35CEB29FE762}"/>
              </a:ext>
            </a:extLst>
          </p:cNvPr>
          <p:cNvSpPr>
            <a:spLocks noGrp="1"/>
          </p:cNvSpPr>
          <p:nvPr>
            <p:ph sz="quarter" idx="11"/>
          </p:nvPr>
        </p:nvSpPr>
        <p:spPr/>
        <p:txBody>
          <a:bodyPr/>
          <a:lstStyle/>
          <a:p>
            <a:endParaRPr lang="en-US"/>
          </a:p>
        </p:txBody>
      </p:sp>
      <p:sp>
        <p:nvSpPr>
          <p:cNvPr id="38913" name="Title 1"/>
          <p:cNvSpPr>
            <a:spLocks noGrp="1"/>
          </p:cNvSpPr>
          <p:nvPr>
            <p:ph type="title"/>
          </p:nvPr>
        </p:nvSpPr>
        <p:spPr/>
        <p:txBody>
          <a:bodyPr>
            <a:normAutofit/>
          </a:bodyPr>
          <a:lstStyle/>
          <a:p>
            <a:r>
              <a:rPr lang="en-AU" dirty="0"/>
              <a:t>Nomological Nets</a:t>
            </a:r>
            <a:endParaRPr lang="en-AU" i="1" dirty="0"/>
          </a:p>
        </p:txBody>
      </p:sp>
      <p:sp>
        <p:nvSpPr>
          <p:cNvPr id="3" name="Inhaltsplatzhalter 2">
            <a:extLst>
              <a:ext uri="{FF2B5EF4-FFF2-40B4-BE49-F238E27FC236}">
                <a16:creationId xmlns:a16="http://schemas.microsoft.com/office/drawing/2014/main" id="{CA87821C-5D8D-41B5-982D-A967CFB19D44}"/>
              </a:ext>
            </a:extLst>
          </p:cNvPr>
          <p:cNvSpPr>
            <a:spLocks noGrp="1"/>
          </p:cNvSpPr>
          <p:nvPr>
            <p:ph sz="quarter" idx="12"/>
          </p:nvPr>
        </p:nvSpPr>
        <p:spPr/>
        <p:txBody>
          <a:bodyPr/>
          <a:lstStyle/>
          <a:p>
            <a:r>
              <a:rPr lang="en-AU" i="1" dirty="0"/>
              <a:t>Exercise</a:t>
            </a:r>
            <a:endParaRPr lang="en-US" dirty="0"/>
          </a:p>
        </p:txBody>
      </p:sp>
      <p:pic>
        <p:nvPicPr>
          <p:cNvPr id="112642" name="Picture 2" descr="https://encrypted-tbn2.gstatic.com/images?q=tbn:ANd9GcTZVRLHCDIkIvG7fublpMvMxgXwVV-TFjc8C_GsRgTqR0oehYC9"/>
          <p:cNvPicPr>
            <a:picLocks noChangeAspect="1" noChangeArrowheads="1"/>
          </p:cNvPicPr>
          <p:nvPr/>
        </p:nvPicPr>
        <p:blipFill>
          <a:blip r:embed="rId7" cstate="print"/>
          <a:srcRect/>
          <a:stretch>
            <a:fillRect/>
          </a:stretch>
        </p:blipFill>
        <p:spPr bwMode="auto">
          <a:xfrm>
            <a:off x="1810204" y="3077029"/>
            <a:ext cx="2853871" cy="2853871"/>
          </a:xfrm>
          <a:prstGeom prst="rect">
            <a:avLst/>
          </a:prstGeom>
          <a:noFill/>
        </p:spPr>
      </p:pic>
      <p:sp>
        <p:nvSpPr>
          <p:cNvPr id="5" name="Rectangle 4"/>
          <p:cNvSpPr/>
          <p:nvPr/>
        </p:nvSpPr>
        <p:spPr>
          <a:xfrm>
            <a:off x="5625969" y="2931887"/>
            <a:ext cx="3634145" cy="1477328"/>
          </a:xfrm>
          <a:prstGeom prst="rect">
            <a:avLst/>
          </a:prstGeom>
        </p:spPr>
        <p:txBody>
          <a:bodyPr wrap="square">
            <a:spAutoFit/>
          </a:bodyPr>
          <a:lstStyle/>
          <a:p>
            <a:r>
              <a:rPr lang="en-AU" dirty="0"/>
              <a:t>Let’s populate a </a:t>
            </a:r>
            <a:r>
              <a:rPr lang="en-AU" dirty="0" err="1"/>
              <a:t>nomological</a:t>
            </a:r>
            <a:r>
              <a:rPr lang="en-AU" dirty="0"/>
              <a:t> net for an established, well-known area.</a:t>
            </a:r>
          </a:p>
          <a:p>
            <a:endParaRPr lang="en-AU" dirty="0"/>
          </a:p>
          <a:p>
            <a:pPr>
              <a:buFontTx/>
              <a:buChar char="-"/>
            </a:pPr>
            <a:r>
              <a:rPr lang="en-AU" dirty="0"/>
              <a:t>In IS research</a:t>
            </a:r>
          </a:p>
          <a:p>
            <a:pPr>
              <a:buFontTx/>
              <a:buChar char="-"/>
            </a:pPr>
            <a:r>
              <a:rPr lang="en-AU" dirty="0"/>
              <a:t>In other research areas</a:t>
            </a:r>
          </a:p>
        </p:txBody>
      </p:sp>
      <p:sp>
        <p:nvSpPr>
          <p:cNvPr id="9" name="Datumsplatzhalter 1">
            <a:extLst>
              <a:ext uri="{FF2B5EF4-FFF2-40B4-BE49-F238E27FC236}">
                <a16:creationId xmlns:a16="http://schemas.microsoft.com/office/drawing/2014/main" id="{F2075C1E-E3BC-4BDA-B29A-8CEEB165BD5F}"/>
              </a:ext>
            </a:extLst>
          </p:cNvPr>
          <p:cNvSpPr>
            <a:spLocks noGrp="1"/>
          </p:cNvSpPr>
          <p:nvPr>
            <p:ph type="dt" sz="half" idx="2"/>
          </p:nvPr>
        </p:nvSpPr>
        <p:spPr>
          <a:xfrm>
            <a:off x="241299" y="6492875"/>
            <a:ext cx="1620000" cy="228600"/>
          </a:xfrm>
        </p:spPr>
        <p:txBody>
          <a:bodyPr/>
          <a:lstStyle/>
          <a:p>
            <a:endParaRPr lang="de-DE" dirty="0"/>
          </a:p>
        </p:txBody>
      </p:sp>
      <p:sp>
        <p:nvSpPr>
          <p:cNvPr id="10" name="Fußzeilenplatzhalter 2">
            <a:extLst>
              <a:ext uri="{FF2B5EF4-FFF2-40B4-BE49-F238E27FC236}">
                <a16:creationId xmlns:a16="http://schemas.microsoft.com/office/drawing/2014/main" id="{1F79811A-7AAA-4195-B352-34713F182EFD}"/>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11" name="Foliennummernplatzhalter 3">
            <a:extLst>
              <a:ext uri="{FF2B5EF4-FFF2-40B4-BE49-F238E27FC236}">
                <a16:creationId xmlns:a16="http://schemas.microsoft.com/office/drawing/2014/main" id="{16DFA8E2-B742-4864-B035-EB1740F29A7C}"/>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34</a:t>
            </a:fld>
            <a:endParaRPr lang="de-DE"/>
          </a:p>
        </p:txBody>
      </p:sp>
    </p:spTree>
    <p:extLst>
      <p:ext uri="{BB962C8B-B14F-4D97-AF65-F5344CB8AC3E}">
        <p14:creationId xmlns:p14="http://schemas.microsoft.com/office/powerpoint/2010/main" val="40632813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8AFF1231-1BE8-4265-9865-C163891A21E8}"/>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060" name="think-cell Folie" r:id="rId4" imgW="501" imgH="502" progId="TCLayout.ActiveDocument.1">
                  <p:embed/>
                </p:oleObj>
              </mc:Choice>
              <mc:Fallback>
                <p:oleObj name="think-cell Folie" r:id="rId4" imgW="501" imgH="502" progId="TCLayout.ActiveDocument.1">
                  <p:embed/>
                  <p:pic>
                    <p:nvPicPr>
                      <p:cNvPr id="4" name="Objekt 3" hidden="1">
                        <a:extLst>
                          <a:ext uri="{FF2B5EF4-FFF2-40B4-BE49-F238E27FC236}">
                            <a16:creationId xmlns:a16="http://schemas.microsoft.com/office/drawing/2014/main" id="{8AFF1231-1BE8-4265-9865-C163891A21E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Subtitle 5"/>
          <p:cNvSpPr>
            <a:spLocks noGrp="1"/>
          </p:cNvSpPr>
          <p:nvPr>
            <p:ph sz="quarter" idx="11"/>
          </p:nvPr>
        </p:nvSpPr>
        <p:spPr/>
        <p:txBody>
          <a:bodyPr/>
          <a:lstStyle/>
          <a:p>
            <a:endParaRPr lang="en-AU" dirty="0"/>
          </a:p>
        </p:txBody>
      </p:sp>
      <p:sp>
        <p:nvSpPr>
          <p:cNvPr id="2" name="Titel 1">
            <a:extLst>
              <a:ext uri="{FF2B5EF4-FFF2-40B4-BE49-F238E27FC236}">
                <a16:creationId xmlns:a16="http://schemas.microsoft.com/office/drawing/2014/main" id="{0F3AEEE1-3E72-4C56-A3A9-A8CC31A6318D}"/>
              </a:ext>
            </a:extLst>
          </p:cNvPr>
          <p:cNvSpPr>
            <a:spLocks noGrp="1"/>
          </p:cNvSpPr>
          <p:nvPr>
            <p:ph type="title"/>
          </p:nvPr>
        </p:nvSpPr>
        <p:spPr/>
        <p:txBody>
          <a:bodyPr/>
          <a:lstStyle/>
          <a:p>
            <a:r>
              <a:rPr lang="en-US" dirty="0"/>
              <a:t>Theorizing</a:t>
            </a:r>
          </a:p>
        </p:txBody>
      </p:sp>
      <p:sp>
        <p:nvSpPr>
          <p:cNvPr id="3" name="Inhaltsplatzhalter 2">
            <a:extLst>
              <a:ext uri="{FF2B5EF4-FFF2-40B4-BE49-F238E27FC236}">
                <a16:creationId xmlns:a16="http://schemas.microsoft.com/office/drawing/2014/main" id="{F2745460-05C2-4FEF-AA88-F9F51F796122}"/>
              </a:ext>
            </a:extLst>
          </p:cNvPr>
          <p:cNvSpPr>
            <a:spLocks noGrp="1"/>
          </p:cNvSpPr>
          <p:nvPr>
            <p:ph sz="quarter" idx="12"/>
          </p:nvPr>
        </p:nvSpPr>
        <p:spPr/>
        <p:txBody>
          <a:bodyPr/>
          <a:lstStyle/>
          <a:p>
            <a:endParaRPr lang="en-US"/>
          </a:p>
        </p:txBody>
      </p:sp>
      <p:pic>
        <p:nvPicPr>
          <p:cNvPr id="15362" name="Picture 2"/>
          <p:cNvPicPr>
            <a:picLocks noChangeAspect="1" noChangeArrowheads="1"/>
          </p:cNvPicPr>
          <p:nvPr/>
        </p:nvPicPr>
        <p:blipFill>
          <a:blip r:embed="rId6" cstate="print"/>
          <a:srcRect/>
          <a:stretch>
            <a:fillRect/>
          </a:stretch>
        </p:blipFill>
        <p:spPr bwMode="auto">
          <a:xfrm>
            <a:off x="4672012" y="2161553"/>
            <a:ext cx="2847975" cy="3559969"/>
          </a:xfrm>
          <a:prstGeom prst="rect">
            <a:avLst/>
          </a:prstGeom>
          <a:noFill/>
          <a:ln w="9525">
            <a:noFill/>
            <a:miter lim="800000"/>
            <a:headEnd/>
            <a:tailEnd/>
          </a:ln>
        </p:spPr>
      </p:pic>
      <p:sp>
        <p:nvSpPr>
          <p:cNvPr id="7" name="Datumsplatzhalter 1">
            <a:extLst>
              <a:ext uri="{FF2B5EF4-FFF2-40B4-BE49-F238E27FC236}">
                <a16:creationId xmlns:a16="http://schemas.microsoft.com/office/drawing/2014/main" id="{D5512A9F-CE58-4349-99A6-5E995D76F602}"/>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D5D85510-4F79-4632-9E59-F56C3CB9A05F}"/>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0BFC785A-FF28-42C7-90D9-6FC71E4D611E}"/>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35</a:t>
            </a:fld>
            <a:endParaRPr lang="de-DE"/>
          </a:p>
        </p:txBody>
      </p:sp>
    </p:spTree>
    <p:extLst>
      <p:ext uri="{BB962C8B-B14F-4D97-AF65-F5344CB8AC3E}">
        <p14:creationId xmlns:p14="http://schemas.microsoft.com/office/powerpoint/2010/main" val="4160882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058EB13D-122B-4EDF-91B2-98830641F0EB}"/>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084" name="think-cell Folie" r:id="rId5" imgW="501" imgH="502" progId="TCLayout.ActiveDocument.1">
                  <p:embed/>
                </p:oleObj>
              </mc:Choice>
              <mc:Fallback>
                <p:oleObj name="think-cell Folie" r:id="rId5" imgW="501" imgH="502" progId="TCLayout.ActiveDocument.1">
                  <p:embed/>
                  <p:pic>
                    <p:nvPicPr>
                      <p:cNvPr id="4" name="Objekt 3" hidden="1">
                        <a:extLst>
                          <a:ext uri="{FF2B5EF4-FFF2-40B4-BE49-F238E27FC236}">
                            <a16:creationId xmlns:a16="http://schemas.microsoft.com/office/drawing/2014/main" id="{058EB13D-122B-4EDF-91B2-98830641F0E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EDED4ECA-073D-404E-B101-E26903B646C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36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44034" name="Content Placeholder 2"/>
          <p:cNvSpPr>
            <a:spLocks noGrp="1"/>
          </p:cNvSpPr>
          <p:nvPr>
            <p:ph sz="quarter" idx="11"/>
          </p:nvPr>
        </p:nvSpPr>
        <p:spPr/>
        <p:txBody>
          <a:bodyPr/>
          <a:lstStyle/>
          <a:p>
            <a:r>
              <a:rPr lang="en-AU" dirty="0"/>
              <a:t>Theory is always an </a:t>
            </a:r>
            <a:r>
              <a:rPr lang="en-AU" b="1" dirty="0"/>
              <a:t>simplification</a:t>
            </a:r>
          </a:p>
          <a:p>
            <a:pPr lvl="1"/>
            <a:r>
              <a:rPr lang="en-AU" dirty="0"/>
              <a:t>it should not be more complex than the phenomenon to be investigated</a:t>
            </a:r>
          </a:p>
          <a:p>
            <a:endParaRPr lang="en-AU" dirty="0"/>
          </a:p>
          <a:p>
            <a:r>
              <a:rPr lang="en-AU" dirty="0"/>
              <a:t>A strong theory is an </a:t>
            </a:r>
            <a:r>
              <a:rPr lang="en-AU" b="1" dirty="0"/>
              <a:t>idealization</a:t>
            </a:r>
          </a:p>
          <a:p>
            <a:pPr lvl="1"/>
            <a:r>
              <a:rPr lang="en-AU" dirty="0"/>
              <a:t>the idea of free competition in markets</a:t>
            </a:r>
          </a:p>
          <a:p>
            <a:pPr lvl="1"/>
            <a:r>
              <a:rPr lang="en-AU" dirty="0"/>
              <a:t>the idea of a rational human decision-making</a:t>
            </a:r>
          </a:p>
        </p:txBody>
      </p:sp>
      <p:sp>
        <p:nvSpPr>
          <p:cNvPr id="44033" name="Title 1"/>
          <p:cNvSpPr>
            <a:spLocks noGrp="1"/>
          </p:cNvSpPr>
          <p:nvPr>
            <p:ph type="title"/>
          </p:nvPr>
        </p:nvSpPr>
        <p:spPr/>
        <p:txBody>
          <a:bodyPr>
            <a:normAutofit fontScale="90000"/>
          </a:bodyPr>
          <a:lstStyle/>
          <a:p>
            <a:r>
              <a:rPr lang="en-AU" dirty="0"/>
              <a:t>The most important Principles about Theorizing</a:t>
            </a:r>
          </a:p>
        </p:txBody>
      </p:sp>
      <p:sp>
        <p:nvSpPr>
          <p:cNvPr id="2" name="Inhaltsplatzhalter 1">
            <a:extLst>
              <a:ext uri="{FF2B5EF4-FFF2-40B4-BE49-F238E27FC236}">
                <a16:creationId xmlns:a16="http://schemas.microsoft.com/office/drawing/2014/main" id="{0708F94E-A327-4A24-9ACD-1647712A9B6B}"/>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A9D66043-738D-4988-87C6-8A215BCCAF63}"/>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55DC39B6-B873-49DA-A410-AE93E978B9C8}"/>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48B599CB-6599-4796-9955-5C183B524B20}"/>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36</a:t>
            </a:fld>
            <a:endParaRPr lang="de-DE"/>
          </a:p>
        </p:txBody>
      </p:sp>
    </p:spTree>
    <p:extLst>
      <p:ext uri="{BB962C8B-B14F-4D97-AF65-F5344CB8AC3E}">
        <p14:creationId xmlns:p14="http://schemas.microsoft.com/office/powerpoint/2010/main" val="143708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03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403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403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03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5786CF56-A89D-429D-881D-479E57098C1B}"/>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108" name="think-cell Folie" r:id="rId5" imgW="501" imgH="502" progId="TCLayout.ActiveDocument.1">
                  <p:embed/>
                </p:oleObj>
              </mc:Choice>
              <mc:Fallback>
                <p:oleObj name="think-cell Folie" r:id="rId5" imgW="501" imgH="502" progId="TCLayout.ActiveDocument.1">
                  <p:embed/>
                  <p:pic>
                    <p:nvPicPr>
                      <p:cNvPr id="8" name="Objekt 7" hidden="1">
                        <a:extLst>
                          <a:ext uri="{FF2B5EF4-FFF2-40B4-BE49-F238E27FC236}">
                            <a16:creationId xmlns:a16="http://schemas.microsoft.com/office/drawing/2014/main" id="{5786CF56-A89D-429D-881D-479E57098C1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AE61140B-AAA5-4F73-88E3-0BA71D362F23}"/>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p:txBody>
          <a:bodyPr/>
          <a:lstStyle/>
          <a:p>
            <a:r>
              <a:rPr lang="en-US" dirty="0"/>
              <a:t>The General Nature of Theorizing </a:t>
            </a:r>
            <a:endParaRPr lang="en-AU" dirty="0"/>
          </a:p>
        </p:txBody>
      </p:sp>
      <p:sp>
        <p:nvSpPr>
          <p:cNvPr id="4" name="Inhaltsplatzhalter 3">
            <a:extLst>
              <a:ext uri="{FF2B5EF4-FFF2-40B4-BE49-F238E27FC236}">
                <a16:creationId xmlns:a16="http://schemas.microsoft.com/office/drawing/2014/main" id="{0A85291B-551B-4DA5-AB98-7EB6E6305CD9}"/>
              </a:ext>
            </a:extLst>
          </p:cNvPr>
          <p:cNvSpPr>
            <a:spLocks noGrp="1"/>
          </p:cNvSpPr>
          <p:nvPr>
            <p:ph sz="quarter" idx="12"/>
          </p:nvPr>
        </p:nvSpPr>
        <p:spPr/>
        <p:txBody>
          <a:bodyPr/>
          <a:lstStyle/>
          <a:p>
            <a:endParaRPr lang="en-US"/>
          </a:p>
        </p:txBody>
      </p:sp>
      <p:pic>
        <p:nvPicPr>
          <p:cNvPr id="7" name="Picture 6"/>
          <p:cNvPicPr/>
          <p:nvPr/>
        </p:nvPicPr>
        <p:blipFill>
          <a:blip r:embed="rId7" cstate="print"/>
          <a:srcRect/>
          <a:stretch>
            <a:fillRect/>
          </a:stretch>
        </p:blipFill>
        <p:spPr bwMode="auto">
          <a:xfrm>
            <a:off x="3306989" y="1722634"/>
            <a:ext cx="5578021" cy="4242318"/>
          </a:xfrm>
          <a:prstGeom prst="rect">
            <a:avLst/>
          </a:prstGeom>
          <a:noFill/>
          <a:ln w="9525">
            <a:noFill/>
            <a:miter lim="800000"/>
            <a:headEnd/>
            <a:tailEnd/>
          </a:ln>
        </p:spPr>
      </p:pic>
      <p:sp>
        <p:nvSpPr>
          <p:cNvPr id="9" name="Datumsplatzhalter 1">
            <a:extLst>
              <a:ext uri="{FF2B5EF4-FFF2-40B4-BE49-F238E27FC236}">
                <a16:creationId xmlns:a16="http://schemas.microsoft.com/office/drawing/2014/main" id="{26097867-CD4F-4C6D-8D6E-7332DD808F1C}"/>
              </a:ext>
            </a:extLst>
          </p:cNvPr>
          <p:cNvSpPr>
            <a:spLocks noGrp="1"/>
          </p:cNvSpPr>
          <p:nvPr>
            <p:ph type="dt" sz="half" idx="2"/>
          </p:nvPr>
        </p:nvSpPr>
        <p:spPr>
          <a:xfrm>
            <a:off x="241299" y="6492875"/>
            <a:ext cx="1620000" cy="228600"/>
          </a:xfrm>
        </p:spPr>
        <p:txBody>
          <a:bodyPr/>
          <a:lstStyle/>
          <a:p>
            <a:endParaRPr lang="de-DE" dirty="0"/>
          </a:p>
        </p:txBody>
      </p:sp>
      <p:sp>
        <p:nvSpPr>
          <p:cNvPr id="10" name="Fußzeilenplatzhalter 2">
            <a:extLst>
              <a:ext uri="{FF2B5EF4-FFF2-40B4-BE49-F238E27FC236}">
                <a16:creationId xmlns:a16="http://schemas.microsoft.com/office/drawing/2014/main" id="{6CD0D1C0-C3EB-4A62-ACD1-94A9E4B7D252}"/>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11" name="Foliennummernplatzhalter 3">
            <a:extLst>
              <a:ext uri="{FF2B5EF4-FFF2-40B4-BE49-F238E27FC236}">
                <a16:creationId xmlns:a16="http://schemas.microsoft.com/office/drawing/2014/main" id="{F0926F28-E1B2-48D9-BCFB-5185E58CD1E5}"/>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37</a:t>
            </a:fld>
            <a:endParaRPr lang="de-DE"/>
          </a:p>
        </p:txBody>
      </p:sp>
    </p:spTree>
    <p:extLst>
      <p:ext uri="{BB962C8B-B14F-4D97-AF65-F5344CB8AC3E}">
        <p14:creationId xmlns:p14="http://schemas.microsoft.com/office/powerpoint/2010/main" val="671340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41E61606-61A4-4119-9A6C-26E192956BE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132" name="think-cell Folie" r:id="rId5" imgW="501" imgH="502" progId="TCLayout.ActiveDocument.1">
                  <p:embed/>
                </p:oleObj>
              </mc:Choice>
              <mc:Fallback>
                <p:oleObj name="think-cell Folie" r:id="rId5" imgW="501" imgH="502" progId="TCLayout.ActiveDocument.1">
                  <p:embed/>
                  <p:pic>
                    <p:nvPicPr>
                      <p:cNvPr id="5" name="Objekt 4" hidden="1">
                        <a:extLst>
                          <a:ext uri="{FF2B5EF4-FFF2-40B4-BE49-F238E27FC236}">
                            <a16:creationId xmlns:a16="http://schemas.microsoft.com/office/drawing/2014/main" id="{41E61606-61A4-4119-9A6C-26E192956BE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92D9872A-2166-4E85-A9D7-671B4DD43BE3}"/>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Content Placeholder 2"/>
          <p:cNvSpPr>
            <a:spLocks noGrp="1"/>
          </p:cNvSpPr>
          <p:nvPr>
            <p:ph sz="quarter" idx="11"/>
          </p:nvPr>
        </p:nvSpPr>
        <p:spPr/>
        <p:txBody>
          <a:bodyPr/>
          <a:lstStyle/>
          <a:p>
            <a:r>
              <a:rPr lang="en-AU" sz="2400" dirty="0"/>
              <a:t>Theorizing is the application or development of theoretical arguments to make sense of a real account (e.g. an observed phenomenon).</a:t>
            </a:r>
          </a:p>
          <a:p>
            <a:endParaRPr lang="en-AU" sz="2400" dirty="0"/>
          </a:p>
          <a:p>
            <a:r>
              <a:rPr lang="en-AU" sz="2400" dirty="0"/>
              <a:t>Can be </a:t>
            </a:r>
            <a:r>
              <a:rPr lang="en-AU" sz="2400" b="1" dirty="0"/>
              <a:t>inductive</a:t>
            </a:r>
            <a:r>
              <a:rPr lang="en-AU" sz="2400" dirty="0"/>
              <a:t>, </a:t>
            </a:r>
            <a:r>
              <a:rPr lang="en-AU" sz="2400" b="1" dirty="0"/>
              <a:t>deductive</a:t>
            </a:r>
            <a:r>
              <a:rPr lang="en-AU" sz="2400" dirty="0"/>
              <a:t> or </a:t>
            </a:r>
            <a:r>
              <a:rPr lang="en-AU" sz="2400" b="1" dirty="0" err="1"/>
              <a:t>abductive</a:t>
            </a:r>
            <a:r>
              <a:rPr lang="en-AU" sz="2400" dirty="0"/>
              <a:t>.</a:t>
            </a:r>
          </a:p>
          <a:p>
            <a:pPr lvl="1"/>
            <a:endParaRPr lang="en-AU" sz="2000" dirty="0"/>
          </a:p>
          <a:p>
            <a:r>
              <a:rPr lang="en-AU" sz="2400" dirty="0"/>
              <a:t>Can be dependent on data analysis, creative thinking, inspiration, or good luck.	</a:t>
            </a:r>
          </a:p>
        </p:txBody>
      </p:sp>
      <p:sp>
        <p:nvSpPr>
          <p:cNvPr id="48129" name="Title 1"/>
          <p:cNvSpPr>
            <a:spLocks noGrp="1"/>
          </p:cNvSpPr>
          <p:nvPr>
            <p:ph type="title"/>
          </p:nvPr>
        </p:nvSpPr>
        <p:spPr/>
        <p:txBody>
          <a:bodyPr/>
          <a:lstStyle/>
          <a:p>
            <a:r>
              <a:rPr lang="en-AU" dirty="0"/>
              <a:t>Theorizing – Basic Principles</a:t>
            </a:r>
          </a:p>
        </p:txBody>
      </p:sp>
      <p:sp>
        <p:nvSpPr>
          <p:cNvPr id="2" name="Inhaltsplatzhalter 1">
            <a:extLst>
              <a:ext uri="{FF2B5EF4-FFF2-40B4-BE49-F238E27FC236}">
                <a16:creationId xmlns:a16="http://schemas.microsoft.com/office/drawing/2014/main" id="{C7DA7D5F-FF39-4EB3-BCCD-774D9036FADF}"/>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089B723B-CAA1-4B8F-82B1-03072A67F71F}"/>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210D6E1E-D410-4423-B818-EF341FEBCDC4}"/>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9C1EF54E-A366-402E-9B44-A9278CC17B0F}"/>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38</a:t>
            </a:fld>
            <a:endParaRPr lang="de-DE"/>
          </a:p>
        </p:txBody>
      </p:sp>
    </p:spTree>
    <p:extLst>
      <p:ext uri="{BB962C8B-B14F-4D97-AF65-F5344CB8AC3E}">
        <p14:creationId xmlns:p14="http://schemas.microsoft.com/office/powerpoint/2010/main" val="293563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E1ACF735-F7AC-4429-8961-1241BCD7815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156" name="think-cell Folie" r:id="rId5" imgW="501" imgH="502" progId="TCLayout.ActiveDocument.1">
                  <p:embed/>
                </p:oleObj>
              </mc:Choice>
              <mc:Fallback>
                <p:oleObj name="think-cell Folie" r:id="rId5" imgW="501" imgH="502" progId="TCLayout.ActiveDocument.1">
                  <p:embed/>
                  <p:pic>
                    <p:nvPicPr>
                      <p:cNvPr id="7" name="Objekt 6" hidden="1">
                        <a:extLst>
                          <a:ext uri="{FF2B5EF4-FFF2-40B4-BE49-F238E27FC236}">
                            <a16:creationId xmlns:a16="http://schemas.microsoft.com/office/drawing/2014/main" id="{E1ACF735-F7AC-4429-8961-1241BCD7815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99CB7C11-F529-437A-8891-1EA9C34169CC}"/>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Content Placeholder 2"/>
          <p:cNvSpPr>
            <a:spLocks noGrp="1"/>
          </p:cNvSpPr>
          <p:nvPr>
            <p:ph sz="quarter" idx="11"/>
          </p:nvPr>
        </p:nvSpPr>
        <p:spPr/>
        <p:txBody>
          <a:bodyPr/>
          <a:lstStyle/>
          <a:p>
            <a:r>
              <a:rPr lang="en-AU" sz="2400" dirty="0"/>
              <a:t>Start with an observation.</a:t>
            </a:r>
          </a:p>
          <a:p>
            <a:pPr lvl="1"/>
            <a:r>
              <a:rPr lang="en-AU" sz="2000" dirty="0"/>
              <a:t>For example, think about being in college. You're in class, and the guy next to you - who is obviously a football player - says an unbelievably dumb thing in class. </a:t>
            </a:r>
            <a:r>
              <a:rPr lang="en-AU" sz="2000" b="1" dirty="0"/>
              <a:t>So you ask yourself: Why? </a:t>
            </a:r>
          </a:p>
          <a:p>
            <a:r>
              <a:rPr lang="en-AU" sz="2400" i="1" dirty="0"/>
              <a:t>Football players are dumb.</a:t>
            </a:r>
          </a:p>
          <a:p>
            <a:r>
              <a:rPr lang="en-US" sz="2400" dirty="0"/>
              <a:t>This is a theory.</a:t>
            </a:r>
          </a:p>
          <a:p>
            <a:r>
              <a:rPr lang="en-AU" sz="2400" dirty="0"/>
              <a:t>It is not a very good one, but it is a start. What would make it better?</a:t>
            </a:r>
          </a:p>
        </p:txBody>
      </p:sp>
      <p:sp>
        <p:nvSpPr>
          <p:cNvPr id="2" name="Title 1"/>
          <p:cNvSpPr>
            <a:spLocks noGrp="1"/>
          </p:cNvSpPr>
          <p:nvPr>
            <p:ph type="title"/>
          </p:nvPr>
        </p:nvSpPr>
        <p:spPr/>
        <p:txBody>
          <a:bodyPr/>
          <a:lstStyle/>
          <a:p>
            <a:r>
              <a:rPr lang="en-US" dirty="0"/>
              <a:t>How To Theorize – an Example</a:t>
            </a:r>
            <a:endParaRPr lang="en-AU" dirty="0"/>
          </a:p>
        </p:txBody>
      </p:sp>
      <p:sp>
        <p:nvSpPr>
          <p:cNvPr id="5" name="Inhaltsplatzhalter 4">
            <a:extLst>
              <a:ext uri="{FF2B5EF4-FFF2-40B4-BE49-F238E27FC236}">
                <a16:creationId xmlns:a16="http://schemas.microsoft.com/office/drawing/2014/main" id="{78B4CC3C-8245-4491-A441-18B7049B2D25}"/>
              </a:ext>
            </a:extLst>
          </p:cNvPr>
          <p:cNvSpPr>
            <a:spLocks noGrp="1"/>
          </p:cNvSpPr>
          <p:nvPr>
            <p:ph sz="quarter" idx="12"/>
          </p:nvPr>
        </p:nvSpPr>
        <p:spPr/>
        <p:txBody>
          <a:bodyPr/>
          <a:lstStyle/>
          <a:p>
            <a:endParaRPr lang="en-US"/>
          </a:p>
        </p:txBody>
      </p:sp>
      <p:sp>
        <p:nvSpPr>
          <p:cNvPr id="4" name="Rectangle 3"/>
          <p:cNvSpPr/>
          <p:nvPr/>
        </p:nvSpPr>
        <p:spPr>
          <a:xfrm>
            <a:off x="5200650" y="5146299"/>
            <a:ext cx="4572000" cy="830997"/>
          </a:xfrm>
          <a:prstGeom prst="rect">
            <a:avLst/>
          </a:prstGeom>
        </p:spPr>
        <p:txBody>
          <a:bodyPr>
            <a:spAutoFit/>
          </a:bodyPr>
          <a:lstStyle/>
          <a:p>
            <a:r>
              <a:rPr lang="en-AU" sz="1600" dirty="0"/>
              <a:t>This material draws liberally from Lave &amp; March,</a:t>
            </a:r>
            <a:br>
              <a:rPr lang="en-AU" sz="1600" dirty="0"/>
            </a:br>
            <a:r>
              <a:rPr lang="en-AU" sz="1600" i="1" dirty="0"/>
              <a:t>An Introduction to Models in the Social Science</a:t>
            </a:r>
            <a:br>
              <a:rPr lang="en-AU" sz="1600" i="1" dirty="0"/>
            </a:br>
            <a:r>
              <a:rPr lang="en-AU" sz="1600" dirty="0"/>
              <a:t>(some changes have been made)</a:t>
            </a:r>
          </a:p>
        </p:txBody>
      </p:sp>
      <p:sp>
        <p:nvSpPr>
          <p:cNvPr id="8" name="Datumsplatzhalter 1">
            <a:extLst>
              <a:ext uri="{FF2B5EF4-FFF2-40B4-BE49-F238E27FC236}">
                <a16:creationId xmlns:a16="http://schemas.microsoft.com/office/drawing/2014/main" id="{44A447DA-1372-46F5-9297-73765FE605CA}"/>
              </a:ext>
            </a:extLst>
          </p:cNvPr>
          <p:cNvSpPr>
            <a:spLocks noGrp="1"/>
          </p:cNvSpPr>
          <p:nvPr>
            <p:ph type="dt" sz="half" idx="2"/>
          </p:nvPr>
        </p:nvSpPr>
        <p:spPr>
          <a:xfrm>
            <a:off x="241299" y="6492875"/>
            <a:ext cx="1620000" cy="228600"/>
          </a:xfrm>
        </p:spPr>
        <p:txBody>
          <a:bodyPr/>
          <a:lstStyle/>
          <a:p>
            <a:endParaRPr lang="de-DE" dirty="0"/>
          </a:p>
        </p:txBody>
      </p:sp>
      <p:sp>
        <p:nvSpPr>
          <p:cNvPr id="9" name="Fußzeilenplatzhalter 2">
            <a:extLst>
              <a:ext uri="{FF2B5EF4-FFF2-40B4-BE49-F238E27FC236}">
                <a16:creationId xmlns:a16="http://schemas.microsoft.com/office/drawing/2014/main" id="{598D4137-5070-4506-928F-7ECB7DB50ED2}"/>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10" name="Foliennummernplatzhalter 3">
            <a:extLst>
              <a:ext uri="{FF2B5EF4-FFF2-40B4-BE49-F238E27FC236}">
                <a16:creationId xmlns:a16="http://schemas.microsoft.com/office/drawing/2014/main" id="{DB6202E3-1232-43C2-8B89-97F0762EFE05}"/>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39</a:t>
            </a:fld>
            <a:endParaRPr lang="de-DE"/>
          </a:p>
        </p:txBody>
      </p:sp>
    </p:spTree>
    <p:extLst>
      <p:ext uri="{BB962C8B-B14F-4D97-AF65-F5344CB8AC3E}">
        <p14:creationId xmlns:p14="http://schemas.microsoft.com/office/powerpoint/2010/main" val="3786506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D4269FEF-78C6-4642-AFC5-E48BDAC0414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0180" name="think-cell Folie" r:id="rId5" imgW="501" imgH="502" progId="TCLayout.ActiveDocument.1">
                  <p:embed/>
                </p:oleObj>
              </mc:Choice>
              <mc:Fallback>
                <p:oleObj name="think-cell Folie" r:id="rId5" imgW="501" imgH="502" progId="TCLayout.ActiveDocument.1">
                  <p:embed/>
                  <p:pic>
                    <p:nvPicPr>
                      <p:cNvPr id="6" name="Objekt 5" hidden="1">
                        <a:extLst>
                          <a:ext uri="{FF2B5EF4-FFF2-40B4-BE49-F238E27FC236}">
                            <a16:creationId xmlns:a16="http://schemas.microsoft.com/office/drawing/2014/main" id="{D4269FEF-78C6-4642-AFC5-E48BDAC0414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a:extLst>
              <a:ext uri="{FF2B5EF4-FFF2-40B4-BE49-F238E27FC236}">
                <a16:creationId xmlns:a16="http://schemas.microsoft.com/office/drawing/2014/main" id="{1970D655-043A-41FC-A886-E6461871C95C}"/>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Content Placeholder 2"/>
          <p:cNvSpPr>
            <a:spLocks noGrp="1"/>
          </p:cNvSpPr>
          <p:nvPr>
            <p:ph sz="quarter" idx="11"/>
          </p:nvPr>
        </p:nvSpPr>
        <p:spPr/>
        <p:txBody>
          <a:bodyPr>
            <a:normAutofit lnSpcReduction="10000"/>
          </a:bodyPr>
          <a:lstStyle/>
          <a:p>
            <a:r>
              <a:rPr lang="en-AU" sz="2000" dirty="0"/>
              <a:t>One thing would be to make it a little more </a:t>
            </a:r>
            <a:r>
              <a:rPr lang="en-AU" sz="2000" b="1" dirty="0"/>
              <a:t>general</a:t>
            </a:r>
            <a:r>
              <a:rPr lang="en-AU" sz="2000" dirty="0"/>
              <a:t>. Theories that are too narrow and specific are not very interesting, even if they are correct. </a:t>
            </a:r>
          </a:p>
          <a:p>
            <a:endParaRPr lang="en-AU" sz="2000" dirty="0"/>
          </a:p>
          <a:p>
            <a:r>
              <a:rPr lang="en-AU" sz="2000" dirty="0"/>
              <a:t>Theories should be about </a:t>
            </a:r>
            <a:r>
              <a:rPr lang="en-AU" sz="2000" b="1" dirty="0"/>
              <a:t>classes of things </a:t>
            </a:r>
            <a:r>
              <a:rPr lang="en-AU" sz="2000" dirty="0"/>
              <a:t>(Volkswagen cars), not the </a:t>
            </a:r>
            <a:r>
              <a:rPr lang="en-AU" sz="2000" u="sng" dirty="0"/>
              <a:t>things</a:t>
            </a:r>
            <a:r>
              <a:rPr lang="en-AU" sz="2000" dirty="0"/>
              <a:t> (my New Beetle) themselves. If we abstract further, we can find more general </a:t>
            </a:r>
            <a:r>
              <a:rPr lang="en-AU" sz="2000" b="1" dirty="0"/>
              <a:t>kinds of classes </a:t>
            </a:r>
            <a:r>
              <a:rPr lang="en-AU" sz="2000" dirty="0"/>
              <a:t>(cars in general) than specific </a:t>
            </a:r>
            <a:r>
              <a:rPr lang="en-AU" sz="2000" u="sng" dirty="0"/>
              <a:t>types of classes</a:t>
            </a:r>
            <a:r>
              <a:rPr lang="en-AU" sz="2000" dirty="0"/>
              <a:t> (only Volkswagen cars). </a:t>
            </a:r>
          </a:p>
          <a:p>
            <a:endParaRPr lang="en-AU" sz="2000" dirty="0"/>
          </a:p>
          <a:p>
            <a:r>
              <a:rPr lang="en-AU" sz="2000" dirty="0"/>
              <a:t>So, we could say:</a:t>
            </a:r>
          </a:p>
          <a:p>
            <a:endParaRPr lang="en-AU" sz="2000" dirty="0"/>
          </a:p>
          <a:p>
            <a:r>
              <a:rPr lang="en-AU" sz="2000" i="1" dirty="0"/>
              <a:t>Athletes are dumb.</a:t>
            </a:r>
          </a:p>
        </p:txBody>
      </p:sp>
      <p:sp>
        <p:nvSpPr>
          <p:cNvPr id="2" name="Title 1"/>
          <p:cNvSpPr>
            <a:spLocks noGrp="1"/>
          </p:cNvSpPr>
          <p:nvPr>
            <p:ph type="title"/>
          </p:nvPr>
        </p:nvSpPr>
        <p:spPr/>
        <p:txBody>
          <a:bodyPr/>
          <a:lstStyle/>
          <a:p>
            <a:r>
              <a:rPr lang="en-US" dirty="0"/>
              <a:t>Generalization and Explanation</a:t>
            </a:r>
            <a:endParaRPr lang="en-AU" dirty="0"/>
          </a:p>
        </p:txBody>
      </p:sp>
      <p:sp>
        <p:nvSpPr>
          <p:cNvPr id="4" name="Inhaltsplatzhalter 3">
            <a:extLst>
              <a:ext uri="{FF2B5EF4-FFF2-40B4-BE49-F238E27FC236}">
                <a16:creationId xmlns:a16="http://schemas.microsoft.com/office/drawing/2014/main" id="{A5812090-F03E-44F4-AF23-E85F1F6DAA4F}"/>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8BB4409D-5AE5-408A-8E6A-64B6ACB9EAFC}"/>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E70A84DF-E59A-4567-B128-8B4ED3EAB64A}"/>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E45A463C-66FD-4F34-93BF-09F51134CFC4}"/>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40</a:t>
            </a:fld>
            <a:endParaRPr lang="de-DE"/>
          </a:p>
        </p:txBody>
      </p:sp>
    </p:spTree>
    <p:extLst>
      <p:ext uri="{BB962C8B-B14F-4D97-AF65-F5344CB8AC3E}">
        <p14:creationId xmlns:p14="http://schemas.microsoft.com/office/powerpoint/2010/main" val="201617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A4FD26D4-83DE-432A-855B-9F72338BE91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04" name="think-cell Folie" r:id="rId5" imgW="501" imgH="502" progId="TCLayout.ActiveDocument.1">
                  <p:embed/>
                </p:oleObj>
              </mc:Choice>
              <mc:Fallback>
                <p:oleObj name="think-cell Folie" r:id="rId5" imgW="501" imgH="502" progId="TCLayout.ActiveDocument.1">
                  <p:embed/>
                  <p:pic>
                    <p:nvPicPr>
                      <p:cNvPr id="6" name="Objekt 5" hidden="1">
                        <a:extLst>
                          <a:ext uri="{FF2B5EF4-FFF2-40B4-BE49-F238E27FC236}">
                            <a16:creationId xmlns:a16="http://schemas.microsoft.com/office/drawing/2014/main" id="{A4FD26D4-83DE-432A-855B-9F72338BE91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a:extLst>
              <a:ext uri="{FF2B5EF4-FFF2-40B4-BE49-F238E27FC236}">
                <a16:creationId xmlns:a16="http://schemas.microsoft.com/office/drawing/2014/main" id="{F7791BE1-6435-43C5-8AF2-0A38CBAE377B}"/>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Content Placeholder 2"/>
          <p:cNvSpPr>
            <a:spLocks noGrp="1"/>
          </p:cNvSpPr>
          <p:nvPr>
            <p:ph sz="quarter" idx="11"/>
          </p:nvPr>
        </p:nvSpPr>
        <p:spPr/>
        <p:txBody>
          <a:bodyPr/>
          <a:lstStyle/>
          <a:p>
            <a:r>
              <a:rPr lang="en-AU" sz="2000" i="1" dirty="0"/>
              <a:t>Athletes are dumb.</a:t>
            </a:r>
          </a:p>
          <a:p>
            <a:endParaRPr lang="en-AU" sz="2000" dirty="0"/>
          </a:p>
          <a:p>
            <a:r>
              <a:rPr lang="en-AU" sz="2000" dirty="0"/>
              <a:t>This statement is about a class of people (athletes) rather than a specific type of athlete (a football player). That’s more general. That’s good.</a:t>
            </a:r>
          </a:p>
          <a:p>
            <a:endParaRPr lang="en-AU" sz="2000" dirty="0"/>
          </a:p>
          <a:p>
            <a:r>
              <a:rPr lang="en-AU" sz="2000" dirty="0"/>
              <a:t>But the theory still has </a:t>
            </a:r>
            <a:r>
              <a:rPr lang="en-AU" sz="2000" b="1" dirty="0"/>
              <a:t>no sense of process</a:t>
            </a:r>
            <a:r>
              <a:rPr lang="en-AU" sz="2000" dirty="0"/>
              <a:t>, of </a:t>
            </a:r>
            <a:r>
              <a:rPr lang="en-AU" sz="2000" b="1" dirty="0"/>
              <a:t>explanation</a:t>
            </a:r>
            <a:r>
              <a:rPr lang="en-AU" sz="2000" dirty="0"/>
              <a:t>. It says, athletes have this </a:t>
            </a:r>
            <a:r>
              <a:rPr lang="en-AU" sz="2000" u="sng" dirty="0"/>
              <a:t>property</a:t>
            </a:r>
            <a:r>
              <a:rPr lang="en-AU" sz="2000" dirty="0"/>
              <a:t> of being dumb, and that's why they ask dumb questions. Dumb begets dumb. That’s descriptive (how) but not explanatory (why).</a:t>
            </a:r>
          </a:p>
        </p:txBody>
      </p:sp>
      <p:sp>
        <p:nvSpPr>
          <p:cNvPr id="2" name="Title 1"/>
          <p:cNvSpPr>
            <a:spLocks noGrp="1"/>
          </p:cNvSpPr>
          <p:nvPr>
            <p:ph type="title"/>
          </p:nvPr>
        </p:nvSpPr>
        <p:spPr/>
        <p:txBody>
          <a:bodyPr/>
          <a:lstStyle/>
          <a:p>
            <a:r>
              <a:rPr lang="en-US" dirty="0"/>
              <a:t>Generalization and Explanation</a:t>
            </a:r>
            <a:endParaRPr lang="en-AU" dirty="0"/>
          </a:p>
        </p:txBody>
      </p:sp>
      <p:sp>
        <p:nvSpPr>
          <p:cNvPr id="4" name="Inhaltsplatzhalter 3">
            <a:extLst>
              <a:ext uri="{FF2B5EF4-FFF2-40B4-BE49-F238E27FC236}">
                <a16:creationId xmlns:a16="http://schemas.microsoft.com/office/drawing/2014/main" id="{87311AF3-4D1A-492F-9624-231AD5714A88}"/>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7F903C2C-54C4-4095-8E7A-924729C21AB4}"/>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E5055572-F89D-495C-A0EF-2E2DF6B89A2C}"/>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0112B34F-68E7-4682-9DB7-A0C4DD08B896}"/>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41</a:t>
            </a:fld>
            <a:endParaRPr lang="de-DE"/>
          </a:p>
        </p:txBody>
      </p:sp>
    </p:spTree>
    <p:extLst>
      <p:ext uri="{BB962C8B-B14F-4D97-AF65-F5344CB8AC3E}">
        <p14:creationId xmlns:p14="http://schemas.microsoft.com/office/powerpoint/2010/main" val="256381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C0EE7425-7F18-4CD5-969A-73309868E9C7}"/>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228" name="think-cell Folie" r:id="rId5" imgW="501" imgH="502" progId="TCLayout.ActiveDocument.1">
                  <p:embed/>
                </p:oleObj>
              </mc:Choice>
              <mc:Fallback>
                <p:oleObj name="think-cell Folie" r:id="rId5" imgW="501" imgH="502" progId="TCLayout.ActiveDocument.1">
                  <p:embed/>
                  <p:pic>
                    <p:nvPicPr>
                      <p:cNvPr id="6" name="Objekt 5" hidden="1">
                        <a:extLst>
                          <a:ext uri="{FF2B5EF4-FFF2-40B4-BE49-F238E27FC236}">
                            <a16:creationId xmlns:a16="http://schemas.microsoft.com/office/drawing/2014/main" id="{C0EE7425-7F18-4CD5-969A-73309868E9C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a:extLst>
              <a:ext uri="{FF2B5EF4-FFF2-40B4-BE49-F238E27FC236}">
                <a16:creationId xmlns:a16="http://schemas.microsoft.com/office/drawing/2014/main" id="{9C8C2FC2-66C7-4FE1-A707-E0E8307CE35A}"/>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Content Placeholder 2"/>
          <p:cNvSpPr>
            <a:spLocks noGrp="1"/>
          </p:cNvSpPr>
          <p:nvPr>
            <p:ph sz="quarter" idx="11"/>
          </p:nvPr>
        </p:nvSpPr>
        <p:spPr/>
        <p:txBody>
          <a:bodyPr>
            <a:normAutofit/>
          </a:bodyPr>
          <a:lstStyle/>
          <a:p>
            <a:r>
              <a:rPr lang="en-AU" sz="2000" dirty="0"/>
              <a:t>There is also </a:t>
            </a:r>
            <a:r>
              <a:rPr lang="en-AU" sz="2000" b="1" dirty="0"/>
              <a:t>circularity</a:t>
            </a:r>
            <a:r>
              <a:rPr lang="en-AU" sz="2000" dirty="0"/>
              <a:t> in the example. What do we mean when we say that a person is dumb?</a:t>
            </a:r>
          </a:p>
          <a:p>
            <a:pPr lvl="1"/>
            <a:r>
              <a:rPr lang="en-AU" sz="1600" dirty="0"/>
              <a:t>Practically speaking, it means that they consistently behave dumbly.</a:t>
            </a:r>
          </a:p>
          <a:p>
            <a:pPr lvl="1"/>
            <a:r>
              <a:rPr lang="en-US" sz="1600" dirty="0"/>
              <a:t>Dumbness cannot be observed or measured directly.</a:t>
            </a:r>
            <a:endParaRPr lang="en-AU" sz="1600" dirty="0"/>
          </a:p>
          <a:p>
            <a:pPr lvl="1"/>
            <a:r>
              <a:rPr lang="en-AU" sz="1600" dirty="0"/>
              <a:t>The only way we can know whether people are dumb is by what they say and do. Yet what we are trying to explain is a dumb thing that they said. So in effect we are saying that they say dumb things because they say dumb things. </a:t>
            </a:r>
          </a:p>
          <a:p>
            <a:r>
              <a:rPr lang="en-AU" sz="2000" dirty="0"/>
              <a:t>Circularity prevents theories from being </a:t>
            </a:r>
            <a:r>
              <a:rPr lang="en-AU" sz="2000" b="1" dirty="0"/>
              <a:t>falsifiable</a:t>
            </a:r>
            <a:r>
              <a:rPr lang="en-AU" sz="2000" dirty="0"/>
              <a:t>.</a:t>
            </a:r>
          </a:p>
          <a:p>
            <a:pPr lvl="1"/>
            <a:r>
              <a:rPr lang="en-AU" sz="1600" dirty="0"/>
              <a:t>E.g. Rain Dance Ceremony theory</a:t>
            </a:r>
            <a:r>
              <a:rPr lang="en-AU" sz="1600" i="1" dirty="0"/>
              <a:t>: if you perform the Rain Dance Ceremony and all the participants are pure of heart, it will rain the next day.</a:t>
            </a:r>
          </a:p>
          <a:p>
            <a:r>
              <a:rPr lang="en-AU" sz="2000" dirty="0"/>
              <a:t>This theory is not falsifiable because if you perform the ceremony and it rains, the theory is confirmed. If you perform the ceremony and it doesn't rain, that suggests that one of the participants was not pure of heart, and again the theory is confirmed.</a:t>
            </a:r>
          </a:p>
        </p:txBody>
      </p:sp>
      <p:sp>
        <p:nvSpPr>
          <p:cNvPr id="2" name="Title 1"/>
          <p:cNvSpPr>
            <a:spLocks noGrp="1"/>
          </p:cNvSpPr>
          <p:nvPr>
            <p:ph type="title"/>
          </p:nvPr>
        </p:nvSpPr>
        <p:spPr/>
        <p:txBody>
          <a:bodyPr/>
          <a:lstStyle/>
          <a:p>
            <a:r>
              <a:rPr lang="en-US" dirty="0"/>
              <a:t>Circularity and </a:t>
            </a:r>
            <a:r>
              <a:rPr lang="en-US" dirty="0" err="1"/>
              <a:t>Falsifiability</a:t>
            </a:r>
            <a:endParaRPr lang="en-AU" dirty="0"/>
          </a:p>
        </p:txBody>
      </p:sp>
      <p:sp>
        <p:nvSpPr>
          <p:cNvPr id="4" name="Inhaltsplatzhalter 3">
            <a:extLst>
              <a:ext uri="{FF2B5EF4-FFF2-40B4-BE49-F238E27FC236}">
                <a16:creationId xmlns:a16="http://schemas.microsoft.com/office/drawing/2014/main" id="{E811F65B-D9B4-45E6-A8AE-02A7A8CB1E98}"/>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18EFED1F-57BA-4C96-B929-EFFCE1479305}"/>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307F1816-EAA3-4DB3-AB31-B0288E61CF60}"/>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3D56574E-4302-4ABF-A0FF-A19C25C86470}"/>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42</a:t>
            </a:fld>
            <a:endParaRPr lang="de-DE"/>
          </a:p>
        </p:txBody>
      </p:sp>
    </p:spTree>
    <p:extLst>
      <p:ext uri="{BB962C8B-B14F-4D97-AF65-F5344CB8AC3E}">
        <p14:creationId xmlns:p14="http://schemas.microsoft.com/office/powerpoint/2010/main" val="3802902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3E7857FF-B08E-44DF-879F-12462C81E796}"/>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252" name="think-cell Folie" r:id="rId5" imgW="501" imgH="502" progId="TCLayout.ActiveDocument.1">
                  <p:embed/>
                </p:oleObj>
              </mc:Choice>
              <mc:Fallback>
                <p:oleObj name="think-cell Folie" r:id="rId5" imgW="501" imgH="502" progId="TCLayout.ActiveDocument.1">
                  <p:embed/>
                  <p:pic>
                    <p:nvPicPr>
                      <p:cNvPr id="6" name="Objekt 5" hidden="1">
                        <a:extLst>
                          <a:ext uri="{FF2B5EF4-FFF2-40B4-BE49-F238E27FC236}">
                            <a16:creationId xmlns:a16="http://schemas.microsoft.com/office/drawing/2014/main" id="{3E7857FF-B08E-44DF-879F-12462C81E79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a:extLst>
              <a:ext uri="{FF2B5EF4-FFF2-40B4-BE49-F238E27FC236}">
                <a16:creationId xmlns:a16="http://schemas.microsoft.com/office/drawing/2014/main" id="{8615D69C-C472-48FE-812D-D31EC8547BD1}"/>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Content Placeholder 2"/>
          <p:cNvSpPr>
            <a:spLocks noGrp="1"/>
          </p:cNvSpPr>
          <p:nvPr>
            <p:ph sz="quarter" idx="11"/>
          </p:nvPr>
        </p:nvSpPr>
        <p:spPr/>
        <p:txBody>
          <a:bodyPr>
            <a:normAutofit lnSpcReduction="10000"/>
          </a:bodyPr>
          <a:lstStyle/>
          <a:p>
            <a:r>
              <a:rPr lang="en-AU" sz="2000" dirty="0"/>
              <a:t>A good theory has a sense of </a:t>
            </a:r>
            <a:r>
              <a:rPr lang="en-AU" sz="2000" b="1" dirty="0"/>
              <a:t>process</a:t>
            </a:r>
            <a:r>
              <a:rPr lang="en-AU" sz="2000" dirty="0"/>
              <a:t>. It describes a mechanism by which A makes B happen, like the way the gears in a car transfer the rotation in the engine to a rotation of the tires.</a:t>
            </a:r>
          </a:p>
          <a:p>
            <a:endParaRPr lang="en-AU" sz="2000" dirty="0"/>
          </a:p>
          <a:p>
            <a:r>
              <a:rPr lang="en-AU" sz="2000" dirty="0"/>
              <a:t>Can we build an explanatory process into our athlete theory?</a:t>
            </a:r>
          </a:p>
          <a:p>
            <a:endParaRPr lang="en-AU" sz="2000" dirty="0"/>
          </a:p>
          <a:p>
            <a:r>
              <a:rPr lang="en-AU" sz="2000" dirty="0"/>
              <a:t>A suggestion:</a:t>
            </a:r>
          </a:p>
          <a:p>
            <a:endParaRPr lang="en-AU" sz="2000" dirty="0"/>
          </a:p>
          <a:p>
            <a:r>
              <a:rPr lang="en-AU" sz="2000" i="1" dirty="0"/>
              <a:t>To be a good athlete requires lots of practice time; being smart in class also requires study time. Amount of time is limited, so practicing a sport means less studying which means being less smart in class.</a:t>
            </a:r>
          </a:p>
          <a:p>
            <a:endParaRPr lang="en-AU" sz="2000" dirty="0"/>
          </a:p>
        </p:txBody>
      </p:sp>
      <p:sp>
        <p:nvSpPr>
          <p:cNvPr id="2" name="Title 1"/>
          <p:cNvSpPr>
            <a:spLocks noGrp="1"/>
          </p:cNvSpPr>
          <p:nvPr>
            <p:ph type="title"/>
          </p:nvPr>
        </p:nvSpPr>
        <p:spPr/>
        <p:txBody>
          <a:bodyPr/>
          <a:lstStyle/>
          <a:p>
            <a:r>
              <a:rPr lang="en-US" dirty="0"/>
              <a:t>Explanation and Process</a:t>
            </a:r>
            <a:endParaRPr lang="en-AU" dirty="0"/>
          </a:p>
        </p:txBody>
      </p:sp>
      <p:sp>
        <p:nvSpPr>
          <p:cNvPr id="4" name="Inhaltsplatzhalter 3">
            <a:extLst>
              <a:ext uri="{FF2B5EF4-FFF2-40B4-BE49-F238E27FC236}">
                <a16:creationId xmlns:a16="http://schemas.microsoft.com/office/drawing/2014/main" id="{1A24BBA9-F49B-4B95-9C96-5BE6B1E689EB}"/>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8E35171F-7E6F-4A21-B024-339814B2386A}"/>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2F9FC3E7-9116-4C07-813A-64D9FA782CD3}"/>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DB975510-8C71-47EB-9B46-562627FECDEF}"/>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43</a:t>
            </a:fld>
            <a:endParaRPr lang="de-DE"/>
          </a:p>
        </p:txBody>
      </p:sp>
    </p:spTree>
    <p:extLst>
      <p:ext uri="{BB962C8B-B14F-4D97-AF65-F5344CB8AC3E}">
        <p14:creationId xmlns:p14="http://schemas.microsoft.com/office/powerpoint/2010/main" val="3137434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D0FB0FB-74EF-47D8-95A7-8CCD7D1B05F8}"/>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4276" name="think-cell Folie" r:id="rId5" imgW="501" imgH="502" progId="TCLayout.ActiveDocument.1">
                  <p:embed/>
                </p:oleObj>
              </mc:Choice>
              <mc:Fallback>
                <p:oleObj name="think-cell Folie" r:id="rId5" imgW="501" imgH="502" progId="TCLayout.ActiveDocument.1">
                  <p:embed/>
                  <p:pic>
                    <p:nvPicPr>
                      <p:cNvPr id="6" name="Objekt 5" hidden="1">
                        <a:extLst>
                          <a:ext uri="{FF2B5EF4-FFF2-40B4-BE49-F238E27FC236}">
                            <a16:creationId xmlns:a16="http://schemas.microsoft.com/office/drawing/2014/main" id="{0D0FB0FB-74EF-47D8-95A7-8CCD7D1B05F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a:extLst>
              <a:ext uri="{FF2B5EF4-FFF2-40B4-BE49-F238E27FC236}">
                <a16:creationId xmlns:a16="http://schemas.microsoft.com/office/drawing/2014/main" id="{CEDB1AD2-5DE5-4DB8-8603-F447A85AB09D}"/>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Content Placeholder 2"/>
          <p:cNvSpPr>
            <a:spLocks noGrp="1"/>
          </p:cNvSpPr>
          <p:nvPr>
            <p:ph sz="quarter" idx="11"/>
          </p:nvPr>
        </p:nvSpPr>
        <p:spPr/>
        <p:txBody>
          <a:bodyPr/>
          <a:lstStyle/>
          <a:p>
            <a:r>
              <a:rPr lang="en-AU" sz="2000" dirty="0"/>
              <a:t>The focus of the theory now is a </a:t>
            </a:r>
            <a:r>
              <a:rPr lang="en-AU" sz="2000" b="1" dirty="0"/>
              <a:t>mechanism</a:t>
            </a:r>
            <a:r>
              <a:rPr lang="en-AU" sz="2000" dirty="0"/>
              <a:t>, not an enduring </a:t>
            </a:r>
            <a:r>
              <a:rPr lang="en-AU" sz="2000" b="1" dirty="0"/>
              <a:t>property</a:t>
            </a:r>
            <a:r>
              <a:rPr lang="en-AU" sz="2000" dirty="0"/>
              <a:t> of a class of people (athletes). This means that we can apply the same reasoning to other people and other situations:</a:t>
            </a:r>
          </a:p>
          <a:p>
            <a:r>
              <a:rPr lang="en-AU" sz="2000" i="1" dirty="0"/>
              <a:t>There is limited time in a day, so when a person engages in a very time-consuming activity, such as athletics, it takes away from other very time-consuming activities, such as studying. </a:t>
            </a:r>
          </a:p>
          <a:p>
            <a:r>
              <a:rPr lang="en-AU" sz="2000" dirty="0"/>
              <a:t>An </a:t>
            </a:r>
            <a:r>
              <a:rPr lang="en-AU" sz="2000" b="1" dirty="0"/>
              <a:t>implication</a:t>
            </a:r>
            <a:r>
              <a:rPr lang="en-AU" sz="2000" dirty="0"/>
              <a:t> of this theory is now that we should also observe that good musicians (who practice many hours a day) should also be dumb in class. If we don't find this, the theory is wrong.</a:t>
            </a:r>
          </a:p>
          <a:p>
            <a:r>
              <a:rPr lang="en-AU" sz="2000" dirty="0"/>
              <a:t>A good theory is general enough to generate implications for other groups of people and other contexts, all of which serve as potential tests of the theory. That is, the theory is </a:t>
            </a:r>
            <a:r>
              <a:rPr lang="en-AU" sz="2000" b="1" u="sng" dirty="0"/>
              <a:t>fertile</a:t>
            </a:r>
            <a:r>
              <a:rPr lang="en-AU" sz="2000" dirty="0"/>
              <a:t>. </a:t>
            </a:r>
          </a:p>
        </p:txBody>
      </p:sp>
      <p:sp>
        <p:nvSpPr>
          <p:cNvPr id="2" name="Title 1"/>
          <p:cNvSpPr>
            <a:spLocks noGrp="1"/>
          </p:cNvSpPr>
          <p:nvPr>
            <p:ph type="title"/>
          </p:nvPr>
        </p:nvSpPr>
        <p:spPr/>
        <p:txBody>
          <a:bodyPr/>
          <a:lstStyle/>
          <a:p>
            <a:r>
              <a:rPr lang="en-US" dirty="0"/>
              <a:t>Implications and Fertility</a:t>
            </a:r>
            <a:endParaRPr lang="en-AU" dirty="0"/>
          </a:p>
        </p:txBody>
      </p:sp>
      <p:sp>
        <p:nvSpPr>
          <p:cNvPr id="4" name="Inhaltsplatzhalter 3">
            <a:extLst>
              <a:ext uri="{FF2B5EF4-FFF2-40B4-BE49-F238E27FC236}">
                <a16:creationId xmlns:a16="http://schemas.microsoft.com/office/drawing/2014/main" id="{054BA51D-5533-4B8B-8BE4-9CB8760F4A21}"/>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EE227CF8-A9B7-4E1F-84BF-41CC033AE0FA}"/>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8B9CF5B8-E1D3-4D52-8632-06B0638BE62D}"/>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2CF9E98D-8C2B-439E-B51A-C7ABA6215970}"/>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44</a:t>
            </a:fld>
            <a:endParaRPr lang="de-DE"/>
          </a:p>
        </p:txBody>
      </p:sp>
    </p:spTree>
    <p:extLst>
      <p:ext uri="{BB962C8B-B14F-4D97-AF65-F5344CB8AC3E}">
        <p14:creationId xmlns:p14="http://schemas.microsoft.com/office/powerpoint/2010/main" val="116877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DD96BA35-0169-44AE-9799-8B54F3903E5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5300" name="think-cell Folie" r:id="rId5" imgW="501" imgH="502" progId="TCLayout.ActiveDocument.1">
                  <p:embed/>
                </p:oleObj>
              </mc:Choice>
              <mc:Fallback>
                <p:oleObj name="think-cell Folie" r:id="rId5" imgW="501" imgH="502" progId="TCLayout.ActiveDocument.1">
                  <p:embed/>
                  <p:pic>
                    <p:nvPicPr>
                      <p:cNvPr id="6" name="Objekt 5" hidden="1">
                        <a:extLst>
                          <a:ext uri="{FF2B5EF4-FFF2-40B4-BE49-F238E27FC236}">
                            <a16:creationId xmlns:a16="http://schemas.microsoft.com/office/drawing/2014/main" id="{DD96BA35-0169-44AE-9799-8B54F3903E5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a:extLst>
              <a:ext uri="{FF2B5EF4-FFF2-40B4-BE49-F238E27FC236}">
                <a16:creationId xmlns:a16="http://schemas.microsoft.com/office/drawing/2014/main" id="{65F0EAB3-4CC9-4B85-B535-3CB21D4715B9}"/>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Content Placeholder 2"/>
          <p:cNvSpPr>
            <a:spLocks noGrp="1"/>
          </p:cNvSpPr>
          <p:nvPr>
            <p:ph sz="quarter" idx="11"/>
          </p:nvPr>
        </p:nvSpPr>
        <p:spPr/>
        <p:txBody>
          <a:bodyPr/>
          <a:lstStyle/>
          <a:p>
            <a:r>
              <a:rPr lang="en-AU" sz="2000" dirty="0"/>
              <a:t>We have conceived a potential  explanation of the phenomenon by imagining the observation as the outcome of a (hidden) process.</a:t>
            </a:r>
          </a:p>
          <a:p>
            <a:r>
              <a:rPr lang="en-US" sz="2000" dirty="0"/>
              <a:t>We may call it the </a:t>
            </a:r>
            <a:r>
              <a:rPr lang="en-US" sz="2000" b="1" dirty="0"/>
              <a:t>Limited Time Theory</a:t>
            </a:r>
            <a:r>
              <a:rPr lang="en-US" sz="2000" dirty="0"/>
              <a:t>.</a:t>
            </a:r>
          </a:p>
          <a:p>
            <a:r>
              <a:rPr lang="en-US" sz="2000" dirty="0"/>
              <a:t>Often, we find that this is but one possible explanation:</a:t>
            </a:r>
          </a:p>
          <a:p>
            <a:r>
              <a:rPr lang="en-AU" sz="2000" b="1" dirty="0"/>
              <a:t>Excellence Theory</a:t>
            </a:r>
          </a:p>
          <a:p>
            <a:pPr lvl="1"/>
            <a:r>
              <a:rPr lang="en-AU" sz="1600" i="1" dirty="0"/>
              <a:t>Everyone has a need to excel in one area. Achieving excellence in any one area is enough to satisfy this need. Football players satisfy their need for accomplishment through football, so they are not motivated to be smart in class. </a:t>
            </a:r>
          </a:p>
          <a:p>
            <a:r>
              <a:rPr lang="en-AU" sz="2000" b="1" dirty="0"/>
              <a:t>Jealousy Theory</a:t>
            </a:r>
          </a:p>
          <a:p>
            <a:pPr lvl="1"/>
            <a:r>
              <a:rPr lang="en-AU" sz="1600" i="1" dirty="0"/>
              <a:t>We are jealous of others’ success. When we are jealous, we subconsciously lower our evaluation of that person’s performance in other areas. So we </a:t>
            </a:r>
            <a:r>
              <a:rPr lang="en-AU" sz="1600" i="1" u="sng" dirty="0"/>
              <a:t>think</a:t>
            </a:r>
            <a:r>
              <a:rPr lang="en-AU" sz="1600" i="1" dirty="0"/>
              <a:t> football players ask dumb questions.</a:t>
            </a:r>
            <a:endParaRPr lang="en-AU" sz="2000" i="1" dirty="0"/>
          </a:p>
        </p:txBody>
      </p:sp>
      <p:sp>
        <p:nvSpPr>
          <p:cNvPr id="2" name="Title 1"/>
          <p:cNvSpPr>
            <a:spLocks noGrp="1"/>
          </p:cNvSpPr>
          <p:nvPr>
            <p:ph type="title"/>
          </p:nvPr>
        </p:nvSpPr>
        <p:spPr/>
        <p:txBody>
          <a:bodyPr/>
          <a:lstStyle/>
          <a:p>
            <a:r>
              <a:rPr lang="en-US" dirty="0"/>
              <a:t>Alternative Theories</a:t>
            </a:r>
            <a:endParaRPr lang="en-AU" dirty="0"/>
          </a:p>
        </p:txBody>
      </p:sp>
      <p:sp>
        <p:nvSpPr>
          <p:cNvPr id="4" name="Inhaltsplatzhalter 3">
            <a:extLst>
              <a:ext uri="{FF2B5EF4-FFF2-40B4-BE49-F238E27FC236}">
                <a16:creationId xmlns:a16="http://schemas.microsoft.com/office/drawing/2014/main" id="{C02088D1-6807-4778-9BD7-65A13BADA6DE}"/>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3EF01192-CBA8-46F0-950C-225E97CE2862}"/>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D95EFF3F-59DC-46C1-B101-F1D5A4FD2CD1}"/>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F5492088-294F-4DC6-B42A-41F7C4AD716A}"/>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45</a:t>
            </a:fld>
            <a:endParaRPr lang="de-DE"/>
          </a:p>
        </p:txBody>
      </p:sp>
    </p:spTree>
    <p:extLst>
      <p:ext uri="{BB962C8B-B14F-4D97-AF65-F5344CB8AC3E}">
        <p14:creationId xmlns:p14="http://schemas.microsoft.com/office/powerpoint/2010/main" val="236409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3CDB77AE-4D04-4ECB-92BB-7B999944729D}"/>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6324" name="think-cell Folie" r:id="rId5" imgW="501" imgH="502" progId="TCLayout.ActiveDocument.1">
                  <p:embed/>
                </p:oleObj>
              </mc:Choice>
              <mc:Fallback>
                <p:oleObj name="think-cell Folie" r:id="rId5" imgW="501" imgH="502" progId="TCLayout.ActiveDocument.1">
                  <p:embed/>
                  <p:pic>
                    <p:nvPicPr>
                      <p:cNvPr id="7" name="Objekt 6" hidden="1">
                        <a:extLst>
                          <a:ext uri="{FF2B5EF4-FFF2-40B4-BE49-F238E27FC236}">
                            <a16:creationId xmlns:a16="http://schemas.microsoft.com/office/drawing/2014/main" id="{3CDB77AE-4D04-4ECB-92BB-7B999944729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7C964883-7905-4452-A1D6-F87351603849}"/>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Content Placeholder 2"/>
          <p:cNvSpPr>
            <a:spLocks noGrp="1"/>
          </p:cNvSpPr>
          <p:nvPr>
            <p:ph sz="quarter" idx="11"/>
          </p:nvPr>
        </p:nvSpPr>
        <p:spPr/>
        <p:txBody>
          <a:bodyPr/>
          <a:lstStyle/>
          <a:p>
            <a:r>
              <a:rPr lang="en-AU" sz="2000" dirty="0"/>
              <a:t>We can use the fertility and non-circularity of all these theories to help test and choose among them.</a:t>
            </a:r>
          </a:p>
          <a:p>
            <a:r>
              <a:rPr lang="en-US" sz="2000" dirty="0"/>
              <a:t>We need to study different contexts to see how our theories explain observations:</a:t>
            </a:r>
          </a:p>
          <a:p>
            <a:pPr lvl="1"/>
            <a:r>
              <a:rPr lang="en-US" sz="1600" dirty="0"/>
              <a:t>H</a:t>
            </a:r>
            <a:r>
              <a:rPr lang="en-AU" sz="1600" dirty="0" err="1"/>
              <a:t>ow</a:t>
            </a:r>
            <a:r>
              <a:rPr lang="en-AU" sz="1600" dirty="0"/>
              <a:t> do football players behave (or appear to behave) in class out of season?</a:t>
            </a:r>
          </a:p>
          <a:p>
            <a:pPr lvl="1"/>
            <a:r>
              <a:rPr lang="en-US" sz="1600" dirty="0"/>
              <a:t>Do </a:t>
            </a:r>
            <a:r>
              <a:rPr lang="en-AU" sz="1600" dirty="0"/>
              <a:t>athletes who do not look like athletes – not unusually big (like football) or tall (like basketball) or fat (like sumo wrestling) - appear to ask dumb questions?</a:t>
            </a:r>
          </a:p>
          <a:p>
            <a:r>
              <a:rPr lang="en-US" sz="2000" b="1" dirty="0"/>
              <a:t>Expectations</a:t>
            </a:r>
            <a:r>
              <a:rPr lang="en-US" sz="2000" dirty="0"/>
              <a:t> of our theories:</a:t>
            </a:r>
          </a:p>
          <a:p>
            <a:endParaRPr lang="en-AU" sz="2000" dirty="0"/>
          </a:p>
        </p:txBody>
      </p:sp>
      <p:sp>
        <p:nvSpPr>
          <p:cNvPr id="2" name="Title 1"/>
          <p:cNvSpPr>
            <a:spLocks noGrp="1"/>
          </p:cNvSpPr>
          <p:nvPr>
            <p:ph type="title"/>
          </p:nvPr>
        </p:nvSpPr>
        <p:spPr/>
        <p:txBody>
          <a:bodyPr/>
          <a:lstStyle/>
          <a:p>
            <a:r>
              <a:rPr lang="en-US" dirty="0"/>
              <a:t>Expectations </a:t>
            </a:r>
            <a:r>
              <a:rPr lang="en-US" dirty="0">
                <a:sym typeface="Wingdings" pitchFamily="2" charset="2"/>
              </a:rPr>
              <a:t> Hypotheses</a:t>
            </a:r>
            <a:endParaRPr lang="en-AU" dirty="0"/>
          </a:p>
        </p:txBody>
      </p:sp>
      <p:sp>
        <p:nvSpPr>
          <p:cNvPr id="5" name="Inhaltsplatzhalter 4">
            <a:extLst>
              <a:ext uri="{FF2B5EF4-FFF2-40B4-BE49-F238E27FC236}">
                <a16:creationId xmlns:a16="http://schemas.microsoft.com/office/drawing/2014/main" id="{965A74E3-3E3A-4766-BE8C-E910EBDDFF2B}"/>
              </a:ext>
            </a:extLst>
          </p:cNvPr>
          <p:cNvSpPr>
            <a:spLocks noGrp="1"/>
          </p:cNvSpPr>
          <p:nvPr>
            <p:ph sz="quarter" idx="12"/>
          </p:nvPr>
        </p:nvSpPr>
        <p:spPr/>
        <p:txBody>
          <a:bodyPr/>
          <a:lstStyle/>
          <a:p>
            <a:endParaRPr lang="en-US"/>
          </a:p>
        </p:txBody>
      </p:sp>
      <p:graphicFrame>
        <p:nvGraphicFramePr>
          <p:cNvPr id="4" name="Table 3"/>
          <p:cNvGraphicFramePr>
            <a:graphicFrameLocks noGrp="1"/>
          </p:cNvGraphicFramePr>
          <p:nvPr/>
        </p:nvGraphicFramePr>
        <p:xfrm>
          <a:off x="1933575" y="4533900"/>
          <a:ext cx="9012333" cy="1836219"/>
        </p:xfrm>
        <a:graphic>
          <a:graphicData uri="http://schemas.openxmlformats.org/drawingml/2006/table">
            <a:tbl>
              <a:tblPr>
                <a:tableStyleId>{284E427A-3D55-4303-BF80-6455036E1DE7}</a:tableStyleId>
              </a:tblPr>
              <a:tblGrid>
                <a:gridCol w="5342519">
                  <a:extLst>
                    <a:ext uri="{9D8B030D-6E8A-4147-A177-3AD203B41FA5}">
                      <a16:colId xmlns:a16="http://schemas.microsoft.com/office/drawing/2014/main" val="20000"/>
                    </a:ext>
                  </a:extLst>
                </a:gridCol>
                <a:gridCol w="1459816">
                  <a:extLst>
                    <a:ext uri="{9D8B030D-6E8A-4147-A177-3AD203B41FA5}">
                      <a16:colId xmlns:a16="http://schemas.microsoft.com/office/drawing/2014/main" val="20001"/>
                    </a:ext>
                  </a:extLst>
                </a:gridCol>
                <a:gridCol w="1155688">
                  <a:extLst>
                    <a:ext uri="{9D8B030D-6E8A-4147-A177-3AD203B41FA5}">
                      <a16:colId xmlns:a16="http://schemas.microsoft.com/office/drawing/2014/main" val="20002"/>
                    </a:ext>
                  </a:extLst>
                </a:gridCol>
                <a:gridCol w="1054310">
                  <a:extLst>
                    <a:ext uri="{9D8B030D-6E8A-4147-A177-3AD203B41FA5}">
                      <a16:colId xmlns:a16="http://schemas.microsoft.com/office/drawing/2014/main" val="20003"/>
                    </a:ext>
                  </a:extLst>
                </a:gridCol>
              </a:tblGrid>
              <a:tr h="331354">
                <a:tc>
                  <a:txBody>
                    <a:bodyPr/>
                    <a:lstStyle/>
                    <a:p>
                      <a:pPr algn="ctr"/>
                      <a:r>
                        <a:rPr lang="en-AU" sz="1800" dirty="0"/>
                        <a:t>Question</a:t>
                      </a:r>
                    </a:p>
                  </a:txBody>
                  <a:tcPr anchor="ctr"/>
                </a:tc>
                <a:tc>
                  <a:txBody>
                    <a:bodyPr/>
                    <a:lstStyle/>
                    <a:p>
                      <a:pPr algn="ctr"/>
                      <a:r>
                        <a:rPr lang="en-AU" sz="1800" dirty="0"/>
                        <a:t>Limited Time</a:t>
                      </a:r>
                    </a:p>
                  </a:txBody>
                  <a:tcPr anchor="ctr"/>
                </a:tc>
                <a:tc>
                  <a:txBody>
                    <a:bodyPr/>
                    <a:lstStyle/>
                    <a:p>
                      <a:pPr algn="ctr"/>
                      <a:r>
                        <a:rPr lang="en-AU" sz="1800"/>
                        <a:t>Excellence</a:t>
                      </a:r>
                    </a:p>
                  </a:txBody>
                  <a:tcPr anchor="ctr"/>
                </a:tc>
                <a:tc>
                  <a:txBody>
                    <a:bodyPr/>
                    <a:lstStyle/>
                    <a:p>
                      <a:pPr algn="ctr"/>
                      <a:r>
                        <a:rPr lang="en-AU" sz="1800"/>
                        <a:t>Jealousy</a:t>
                      </a:r>
                    </a:p>
                  </a:txBody>
                  <a:tcPr anchor="ctr"/>
                </a:tc>
                <a:extLst>
                  <a:ext uri="{0D108BD9-81ED-4DB2-BD59-A6C34878D82A}">
                    <a16:rowId xmlns:a16="http://schemas.microsoft.com/office/drawing/2014/main" val="10000"/>
                  </a:ext>
                </a:extLst>
              </a:tr>
              <a:tr h="660641">
                <a:tc>
                  <a:txBody>
                    <a:bodyPr/>
                    <a:lstStyle/>
                    <a:p>
                      <a:pPr algn="ctr"/>
                      <a:r>
                        <a:rPr lang="en-AU" sz="1800" dirty="0"/>
                        <a:t>Football players ask dumb questions out of season? </a:t>
                      </a:r>
                    </a:p>
                  </a:txBody>
                  <a:tcPr anchor="ctr"/>
                </a:tc>
                <a:tc>
                  <a:txBody>
                    <a:bodyPr/>
                    <a:lstStyle/>
                    <a:p>
                      <a:pPr algn="ctr"/>
                      <a:r>
                        <a:rPr lang="en-AU" sz="1800" dirty="0"/>
                        <a:t>No</a:t>
                      </a:r>
                    </a:p>
                  </a:txBody>
                  <a:tcPr anchor="ctr"/>
                </a:tc>
                <a:tc>
                  <a:txBody>
                    <a:bodyPr/>
                    <a:lstStyle/>
                    <a:p>
                      <a:pPr algn="ctr"/>
                      <a:r>
                        <a:rPr lang="en-AU" sz="1800"/>
                        <a:t>Yes</a:t>
                      </a:r>
                    </a:p>
                  </a:txBody>
                  <a:tcPr anchor="ctr"/>
                </a:tc>
                <a:tc>
                  <a:txBody>
                    <a:bodyPr/>
                    <a:lstStyle/>
                    <a:p>
                      <a:pPr algn="ctr"/>
                      <a:r>
                        <a:rPr lang="en-AU" sz="1800"/>
                        <a:t>Yes</a:t>
                      </a:r>
                    </a:p>
                  </a:txBody>
                  <a:tcPr anchor="ctr"/>
                </a:tc>
                <a:extLst>
                  <a:ext uri="{0D108BD9-81ED-4DB2-BD59-A6C34878D82A}">
                    <a16:rowId xmlns:a16="http://schemas.microsoft.com/office/drawing/2014/main" val="10001"/>
                  </a:ext>
                </a:extLst>
              </a:tr>
              <a:tr h="809818">
                <a:tc>
                  <a:txBody>
                    <a:bodyPr/>
                    <a:lstStyle/>
                    <a:p>
                      <a:pPr algn="ctr"/>
                      <a:r>
                        <a:rPr lang="en-AU" sz="1800"/>
                        <a:t>Will athletes who do not look like athletes ask dumb questions?</a:t>
                      </a:r>
                    </a:p>
                  </a:txBody>
                  <a:tcPr anchor="ctr"/>
                </a:tc>
                <a:tc>
                  <a:txBody>
                    <a:bodyPr/>
                    <a:lstStyle/>
                    <a:p>
                      <a:pPr algn="ctr"/>
                      <a:r>
                        <a:rPr lang="en-AU" sz="1800" dirty="0"/>
                        <a:t>Yes</a:t>
                      </a:r>
                    </a:p>
                  </a:txBody>
                  <a:tcPr anchor="ctr"/>
                </a:tc>
                <a:tc>
                  <a:txBody>
                    <a:bodyPr/>
                    <a:lstStyle/>
                    <a:p>
                      <a:pPr algn="ctr"/>
                      <a:r>
                        <a:rPr lang="en-AU" sz="1800" dirty="0"/>
                        <a:t>Yes</a:t>
                      </a:r>
                    </a:p>
                  </a:txBody>
                  <a:tcPr anchor="ctr"/>
                </a:tc>
                <a:tc>
                  <a:txBody>
                    <a:bodyPr/>
                    <a:lstStyle/>
                    <a:p>
                      <a:pPr algn="ctr"/>
                      <a:r>
                        <a:rPr lang="en-AU" sz="1800" dirty="0"/>
                        <a:t>No</a:t>
                      </a:r>
                    </a:p>
                  </a:txBody>
                  <a:tcPr anchor="ctr"/>
                </a:tc>
                <a:extLst>
                  <a:ext uri="{0D108BD9-81ED-4DB2-BD59-A6C34878D82A}">
                    <a16:rowId xmlns:a16="http://schemas.microsoft.com/office/drawing/2014/main" val="10002"/>
                  </a:ext>
                </a:extLst>
              </a:tr>
            </a:tbl>
          </a:graphicData>
        </a:graphic>
      </p:graphicFrame>
      <p:sp>
        <p:nvSpPr>
          <p:cNvPr id="8" name="Datumsplatzhalter 1">
            <a:extLst>
              <a:ext uri="{FF2B5EF4-FFF2-40B4-BE49-F238E27FC236}">
                <a16:creationId xmlns:a16="http://schemas.microsoft.com/office/drawing/2014/main" id="{D01350A1-F040-4A9D-B1F7-3EE535021DE1}"/>
              </a:ext>
            </a:extLst>
          </p:cNvPr>
          <p:cNvSpPr>
            <a:spLocks noGrp="1"/>
          </p:cNvSpPr>
          <p:nvPr>
            <p:ph type="dt" sz="half" idx="2"/>
          </p:nvPr>
        </p:nvSpPr>
        <p:spPr>
          <a:xfrm>
            <a:off x="241299" y="6492875"/>
            <a:ext cx="1620000" cy="228600"/>
          </a:xfrm>
        </p:spPr>
        <p:txBody>
          <a:bodyPr/>
          <a:lstStyle/>
          <a:p>
            <a:endParaRPr lang="de-DE" dirty="0"/>
          </a:p>
        </p:txBody>
      </p:sp>
      <p:sp>
        <p:nvSpPr>
          <p:cNvPr id="9" name="Fußzeilenplatzhalter 2">
            <a:extLst>
              <a:ext uri="{FF2B5EF4-FFF2-40B4-BE49-F238E27FC236}">
                <a16:creationId xmlns:a16="http://schemas.microsoft.com/office/drawing/2014/main" id="{74785333-F87F-4DA0-A710-FF38A1D55648}"/>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10" name="Foliennummernplatzhalter 3">
            <a:extLst>
              <a:ext uri="{FF2B5EF4-FFF2-40B4-BE49-F238E27FC236}">
                <a16:creationId xmlns:a16="http://schemas.microsoft.com/office/drawing/2014/main" id="{0EFB1A91-3C23-41E6-AFFF-132001F06DF4}"/>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46</a:t>
            </a:fld>
            <a:endParaRPr lang="de-DE"/>
          </a:p>
        </p:txBody>
      </p:sp>
    </p:spTree>
    <p:extLst>
      <p:ext uri="{BB962C8B-B14F-4D97-AF65-F5344CB8AC3E}">
        <p14:creationId xmlns:p14="http://schemas.microsoft.com/office/powerpoint/2010/main" val="30635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3772EBC7-F9BD-47DA-A1D0-826E1C9EAA96}"/>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7348" name="think-cell Folie" r:id="rId5" imgW="501" imgH="502" progId="TCLayout.ActiveDocument.1">
                  <p:embed/>
                </p:oleObj>
              </mc:Choice>
              <mc:Fallback>
                <p:oleObj name="think-cell Folie" r:id="rId5" imgW="501" imgH="502" progId="TCLayout.ActiveDocument.1">
                  <p:embed/>
                  <p:pic>
                    <p:nvPicPr>
                      <p:cNvPr id="7" name="Objekt 6" hidden="1">
                        <a:extLst>
                          <a:ext uri="{FF2B5EF4-FFF2-40B4-BE49-F238E27FC236}">
                            <a16:creationId xmlns:a16="http://schemas.microsoft.com/office/drawing/2014/main" id="{3772EBC7-F9BD-47DA-A1D0-826E1C9EAA9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23DD79A2-8405-4FC2-BF05-7AC6D92B4B36}"/>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Content Placeholder 2"/>
          <p:cNvSpPr>
            <a:spLocks noGrp="1"/>
          </p:cNvSpPr>
          <p:nvPr>
            <p:ph sz="quarter" idx="11"/>
          </p:nvPr>
        </p:nvSpPr>
        <p:spPr/>
        <p:txBody>
          <a:bodyPr/>
          <a:lstStyle/>
          <a:p>
            <a:r>
              <a:rPr lang="en-AU" sz="2400" dirty="0"/>
              <a:t>The expectations of our theory lead to testable hypotheses.</a:t>
            </a:r>
          </a:p>
          <a:p>
            <a:endParaRPr lang="en-AU" sz="2400" dirty="0"/>
          </a:p>
          <a:p>
            <a:r>
              <a:rPr lang="en-AU" sz="2400" dirty="0"/>
              <a:t>How do you test these hypotheses?</a:t>
            </a:r>
            <a:endParaRPr lang="en-US" sz="2400" dirty="0"/>
          </a:p>
          <a:p>
            <a:pPr lvl="1"/>
            <a:r>
              <a:rPr lang="en-AU" sz="1800" dirty="0"/>
              <a:t>E.g. in our example?</a:t>
            </a:r>
          </a:p>
        </p:txBody>
      </p:sp>
      <p:sp>
        <p:nvSpPr>
          <p:cNvPr id="2" name="Title 1"/>
          <p:cNvSpPr>
            <a:spLocks noGrp="1"/>
          </p:cNvSpPr>
          <p:nvPr>
            <p:ph type="title"/>
          </p:nvPr>
        </p:nvSpPr>
        <p:spPr/>
        <p:txBody>
          <a:bodyPr/>
          <a:lstStyle/>
          <a:p>
            <a:r>
              <a:rPr lang="en-US" dirty="0"/>
              <a:t>A Critical Stage</a:t>
            </a:r>
            <a:endParaRPr lang="en-AU" dirty="0"/>
          </a:p>
        </p:txBody>
      </p:sp>
      <p:sp>
        <p:nvSpPr>
          <p:cNvPr id="5" name="Inhaltsplatzhalter 4">
            <a:extLst>
              <a:ext uri="{FF2B5EF4-FFF2-40B4-BE49-F238E27FC236}">
                <a16:creationId xmlns:a16="http://schemas.microsoft.com/office/drawing/2014/main" id="{1349DE7D-5377-40F6-BBE6-AEA4D5482408}"/>
              </a:ext>
            </a:extLst>
          </p:cNvPr>
          <p:cNvSpPr>
            <a:spLocks noGrp="1"/>
          </p:cNvSpPr>
          <p:nvPr>
            <p:ph sz="quarter" idx="12"/>
          </p:nvPr>
        </p:nvSpPr>
        <p:spPr/>
        <p:txBody>
          <a:bodyPr/>
          <a:lstStyle/>
          <a:p>
            <a:endParaRPr lang="en-US"/>
          </a:p>
        </p:txBody>
      </p:sp>
      <p:graphicFrame>
        <p:nvGraphicFramePr>
          <p:cNvPr id="4" name="Table 3"/>
          <p:cNvGraphicFramePr>
            <a:graphicFrameLocks noGrp="1"/>
          </p:cNvGraphicFramePr>
          <p:nvPr/>
        </p:nvGraphicFramePr>
        <p:xfrm>
          <a:off x="1933574" y="4533899"/>
          <a:ext cx="8990817" cy="1861521"/>
        </p:xfrm>
        <a:graphic>
          <a:graphicData uri="http://schemas.openxmlformats.org/drawingml/2006/table">
            <a:tbl>
              <a:tblPr>
                <a:tableStyleId>{284E427A-3D55-4303-BF80-6455036E1DE7}</a:tableStyleId>
              </a:tblPr>
              <a:tblGrid>
                <a:gridCol w="5329765">
                  <a:extLst>
                    <a:ext uri="{9D8B030D-6E8A-4147-A177-3AD203B41FA5}">
                      <a16:colId xmlns:a16="http://schemas.microsoft.com/office/drawing/2014/main" val="20000"/>
                    </a:ext>
                  </a:extLst>
                </a:gridCol>
                <a:gridCol w="1456331">
                  <a:extLst>
                    <a:ext uri="{9D8B030D-6E8A-4147-A177-3AD203B41FA5}">
                      <a16:colId xmlns:a16="http://schemas.microsoft.com/office/drawing/2014/main" val="20001"/>
                    </a:ext>
                  </a:extLst>
                </a:gridCol>
                <a:gridCol w="1152928">
                  <a:extLst>
                    <a:ext uri="{9D8B030D-6E8A-4147-A177-3AD203B41FA5}">
                      <a16:colId xmlns:a16="http://schemas.microsoft.com/office/drawing/2014/main" val="20002"/>
                    </a:ext>
                  </a:extLst>
                </a:gridCol>
                <a:gridCol w="1051793">
                  <a:extLst>
                    <a:ext uri="{9D8B030D-6E8A-4147-A177-3AD203B41FA5}">
                      <a16:colId xmlns:a16="http://schemas.microsoft.com/office/drawing/2014/main" val="20003"/>
                    </a:ext>
                  </a:extLst>
                </a:gridCol>
              </a:tblGrid>
              <a:tr h="663171">
                <a:tc>
                  <a:txBody>
                    <a:bodyPr/>
                    <a:lstStyle/>
                    <a:p>
                      <a:pPr algn="ctr"/>
                      <a:r>
                        <a:rPr lang="en-AU" sz="1800" dirty="0"/>
                        <a:t>Question</a:t>
                      </a:r>
                    </a:p>
                  </a:txBody>
                  <a:tcPr anchor="ctr"/>
                </a:tc>
                <a:tc>
                  <a:txBody>
                    <a:bodyPr/>
                    <a:lstStyle/>
                    <a:p>
                      <a:pPr algn="ctr"/>
                      <a:r>
                        <a:rPr lang="en-AU" sz="1800" dirty="0"/>
                        <a:t>Limited Time</a:t>
                      </a:r>
                    </a:p>
                  </a:txBody>
                  <a:tcPr anchor="ctr"/>
                </a:tc>
                <a:tc>
                  <a:txBody>
                    <a:bodyPr/>
                    <a:lstStyle/>
                    <a:p>
                      <a:pPr algn="ctr"/>
                      <a:r>
                        <a:rPr lang="en-AU" sz="1800"/>
                        <a:t>Excellence</a:t>
                      </a:r>
                    </a:p>
                  </a:txBody>
                  <a:tcPr anchor="ctr"/>
                </a:tc>
                <a:tc>
                  <a:txBody>
                    <a:bodyPr/>
                    <a:lstStyle/>
                    <a:p>
                      <a:pPr algn="ctr"/>
                      <a:r>
                        <a:rPr lang="en-AU" sz="1800"/>
                        <a:t>Jealousy</a:t>
                      </a:r>
                    </a:p>
                  </a:txBody>
                  <a:tcPr anchor="ctr"/>
                </a:tc>
                <a:extLst>
                  <a:ext uri="{0D108BD9-81ED-4DB2-BD59-A6C34878D82A}">
                    <a16:rowId xmlns:a16="http://schemas.microsoft.com/office/drawing/2014/main" val="10000"/>
                  </a:ext>
                </a:extLst>
              </a:tr>
              <a:tr h="535179">
                <a:tc>
                  <a:txBody>
                    <a:bodyPr/>
                    <a:lstStyle/>
                    <a:p>
                      <a:pPr algn="ctr"/>
                      <a:r>
                        <a:rPr lang="en-AU" sz="1800"/>
                        <a:t>Football players ask dumb questions out of season? </a:t>
                      </a:r>
                    </a:p>
                  </a:txBody>
                  <a:tcPr anchor="ctr"/>
                </a:tc>
                <a:tc>
                  <a:txBody>
                    <a:bodyPr/>
                    <a:lstStyle/>
                    <a:p>
                      <a:pPr algn="ctr"/>
                      <a:r>
                        <a:rPr lang="en-AU" sz="1800" dirty="0"/>
                        <a:t>No</a:t>
                      </a:r>
                    </a:p>
                  </a:txBody>
                  <a:tcPr anchor="ctr"/>
                </a:tc>
                <a:tc>
                  <a:txBody>
                    <a:bodyPr/>
                    <a:lstStyle/>
                    <a:p>
                      <a:pPr algn="ctr"/>
                      <a:r>
                        <a:rPr lang="en-AU" sz="1800" dirty="0"/>
                        <a:t>Yes</a:t>
                      </a:r>
                    </a:p>
                  </a:txBody>
                  <a:tcPr anchor="ctr"/>
                </a:tc>
                <a:tc>
                  <a:txBody>
                    <a:bodyPr/>
                    <a:lstStyle/>
                    <a:p>
                      <a:pPr algn="ctr"/>
                      <a:r>
                        <a:rPr lang="en-AU" sz="1800"/>
                        <a:t>Yes</a:t>
                      </a:r>
                    </a:p>
                  </a:txBody>
                  <a:tcPr anchor="ctr"/>
                </a:tc>
                <a:extLst>
                  <a:ext uri="{0D108BD9-81ED-4DB2-BD59-A6C34878D82A}">
                    <a16:rowId xmlns:a16="http://schemas.microsoft.com/office/drawing/2014/main" val="10001"/>
                  </a:ext>
                </a:extLst>
              </a:tr>
              <a:tr h="663171">
                <a:tc>
                  <a:txBody>
                    <a:bodyPr/>
                    <a:lstStyle/>
                    <a:p>
                      <a:pPr algn="ctr"/>
                      <a:r>
                        <a:rPr lang="en-AU" sz="1800"/>
                        <a:t>Will athletes who do not look like athletes ask dumb questions?</a:t>
                      </a:r>
                    </a:p>
                  </a:txBody>
                  <a:tcPr anchor="ctr"/>
                </a:tc>
                <a:tc>
                  <a:txBody>
                    <a:bodyPr/>
                    <a:lstStyle/>
                    <a:p>
                      <a:pPr algn="ctr"/>
                      <a:r>
                        <a:rPr lang="en-AU" sz="1800" dirty="0"/>
                        <a:t>Yes</a:t>
                      </a:r>
                    </a:p>
                  </a:txBody>
                  <a:tcPr anchor="ctr"/>
                </a:tc>
                <a:tc>
                  <a:txBody>
                    <a:bodyPr/>
                    <a:lstStyle/>
                    <a:p>
                      <a:pPr algn="ctr"/>
                      <a:r>
                        <a:rPr lang="en-AU" sz="1800" dirty="0"/>
                        <a:t>Yes</a:t>
                      </a:r>
                    </a:p>
                  </a:txBody>
                  <a:tcPr anchor="ctr"/>
                </a:tc>
                <a:tc>
                  <a:txBody>
                    <a:bodyPr/>
                    <a:lstStyle/>
                    <a:p>
                      <a:pPr algn="ctr"/>
                      <a:r>
                        <a:rPr lang="en-AU" sz="1800" dirty="0"/>
                        <a:t>No</a:t>
                      </a:r>
                    </a:p>
                  </a:txBody>
                  <a:tcPr anchor="ctr"/>
                </a:tc>
                <a:extLst>
                  <a:ext uri="{0D108BD9-81ED-4DB2-BD59-A6C34878D82A}">
                    <a16:rowId xmlns:a16="http://schemas.microsoft.com/office/drawing/2014/main" val="10002"/>
                  </a:ext>
                </a:extLst>
              </a:tr>
            </a:tbl>
          </a:graphicData>
        </a:graphic>
      </p:graphicFrame>
      <p:sp>
        <p:nvSpPr>
          <p:cNvPr id="8" name="Datumsplatzhalter 1">
            <a:extLst>
              <a:ext uri="{FF2B5EF4-FFF2-40B4-BE49-F238E27FC236}">
                <a16:creationId xmlns:a16="http://schemas.microsoft.com/office/drawing/2014/main" id="{89F47D21-1A81-451B-8FD3-07516A339405}"/>
              </a:ext>
            </a:extLst>
          </p:cNvPr>
          <p:cNvSpPr>
            <a:spLocks noGrp="1"/>
          </p:cNvSpPr>
          <p:nvPr>
            <p:ph type="dt" sz="half" idx="2"/>
          </p:nvPr>
        </p:nvSpPr>
        <p:spPr>
          <a:xfrm>
            <a:off x="241299" y="6492875"/>
            <a:ext cx="1620000" cy="228600"/>
          </a:xfrm>
        </p:spPr>
        <p:txBody>
          <a:bodyPr/>
          <a:lstStyle/>
          <a:p>
            <a:endParaRPr lang="de-DE" dirty="0"/>
          </a:p>
        </p:txBody>
      </p:sp>
      <p:sp>
        <p:nvSpPr>
          <p:cNvPr id="9" name="Fußzeilenplatzhalter 2">
            <a:extLst>
              <a:ext uri="{FF2B5EF4-FFF2-40B4-BE49-F238E27FC236}">
                <a16:creationId xmlns:a16="http://schemas.microsoft.com/office/drawing/2014/main" id="{CAB840B0-035F-4385-96A4-AC61B228B71E}"/>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10" name="Foliennummernplatzhalter 3">
            <a:extLst>
              <a:ext uri="{FF2B5EF4-FFF2-40B4-BE49-F238E27FC236}">
                <a16:creationId xmlns:a16="http://schemas.microsoft.com/office/drawing/2014/main" id="{5242A565-CB87-4D62-8883-6714E2F0D5F6}"/>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47</a:t>
            </a:fld>
            <a:endParaRPr lang="de-DE"/>
          </a:p>
        </p:txBody>
      </p:sp>
    </p:spTree>
    <p:extLst>
      <p:ext uri="{BB962C8B-B14F-4D97-AF65-F5344CB8AC3E}">
        <p14:creationId xmlns:p14="http://schemas.microsoft.com/office/powerpoint/2010/main" val="294740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BF247ECF-4FC8-4117-A123-61BA50F0FE8F}"/>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8372" name="think-cell Folie" r:id="rId5" imgW="501" imgH="502" progId="TCLayout.ActiveDocument.1">
                  <p:embed/>
                </p:oleObj>
              </mc:Choice>
              <mc:Fallback>
                <p:oleObj name="think-cell Folie" r:id="rId5" imgW="501" imgH="502" progId="TCLayout.ActiveDocument.1">
                  <p:embed/>
                  <p:pic>
                    <p:nvPicPr>
                      <p:cNvPr id="5" name="Objekt 4" hidden="1">
                        <a:extLst>
                          <a:ext uri="{FF2B5EF4-FFF2-40B4-BE49-F238E27FC236}">
                            <a16:creationId xmlns:a16="http://schemas.microsoft.com/office/drawing/2014/main" id="{BF247ECF-4FC8-4117-A123-61BA50F0FE8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F7ED48BF-7358-46DD-81BE-D2D77575BF5B}"/>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Content Placeholder 2"/>
          <p:cNvSpPr>
            <a:spLocks noGrp="1"/>
          </p:cNvSpPr>
          <p:nvPr>
            <p:ph sz="quarter" idx="11"/>
          </p:nvPr>
        </p:nvSpPr>
        <p:spPr/>
        <p:txBody>
          <a:bodyPr/>
          <a:lstStyle/>
          <a:p>
            <a:r>
              <a:rPr lang="en-AU" sz="2000" dirty="0"/>
              <a:t>From Theory to Data</a:t>
            </a:r>
          </a:p>
          <a:p>
            <a:pPr lvl="1"/>
            <a:r>
              <a:rPr lang="en-AU" sz="1800" dirty="0"/>
              <a:t>Typically called the ‘traditional’ scientific process</a:t>
            </a:r>
          </a:p>
          <a:p>
            <a:pPr lvl="1"/>
            <a:r>
              <a:rPr lang="en-AU" sz="1800" dirty="0"/>
              <a:t>You start with a theory</a:t>
            </a:r>
          </a:p>
          <a:p>
            <a:pPr lvl="1"/>
            <a:r>
              <a:rPr lang="en-AU" sz="1800" dirty="0"/>
              <a:t>You develop a modification or an extension of it</a:t>
            </a:r>
          </a:p>
          <a:p>
            <a:pPr lvl="1"/>
            <a:r>
              <a:rPr lang="en-AU" sz="1800" dirty="0"/>
              <a:t>Then you collect data specifically to test/falsify the predictions</a:t>
            </a:r>
          </a:p>
          <a:p>
            <a:pPr lvl="2"/>
            <a:r>
              <a:rPr lang="en-AU" sz="1600" dirty="0"/>
              <a:t>Example: </a:t>
            </a:r>
            <a:r>
              <a:rPr lang="en-AU" sz="1600" i="1" dirty="0"/>
              <a:t>Recker, J., Rosemann, M., Green, P., Indulska, M. (2011): Do Ontological Deficiencies in </a:t>
            </a:r>
            <a:r>
              <a:rPr lang="en-AU" sz="1600" i="1" dirty="0" err="1"/>
              <a:t>Modeling</a:t>
            </a:r>
            <a:r>
              <a:rPr lang="en-AU" sz="1600" i="1" dirty="0"/>
              <a:t> Grammars Matter? Management Information Systems Quarterly, Vol. 35, No. 1, pp. 57-79.</a:t>
            </a:r>
          </a:p>
          <a:p>
            <a:pPr lvl="1"/>
            <a:r>
              <a:rPr lang="en-AU" sz="1800" dirty="0"/>
              <a:t>Typical methods:</a:t>
            </a:r>
          </a:p>
          <a:p>
            <a:pPr lvl="2"/>
            <a:r>
              <a:rPr lang="en-AU" sz="1600" dirty="0"/>
              <a:t>E.g., survey, experiment</a:t>
            </a:r>
          </a:p>
        </p:txBody>
      </p:sp>
      <p:sp>
        <p:nvSpPr>
          <p:cNvPr id="45057" name="Title 1"/>
          <p:cNvSpPr>
            <a:spLocks noGrp="1"/>
          </p:cNvSpPr>
          <p:nvPr>
            <p:ph type="title"/>
          </p:nvPr>
        </p:nvSpPr>
        <p:spPr/>
        <p:txBody>
          <a:bodyPr/>
          <a:lstStyle/>
          <a:p>
            <a:r>
              <a:rPr lang="en-AU" dirty="0"/>
              <a:t>Two Approaches to Theorizing</a:t>
            </a:r>
          </a:p>
        </p:txBody>
      </p:sp>
      <p:sp>
        <p:nvSpPr>
          <p:cNvPr id="2" name="Inhaltsplatzhalter 1">
            <a:extLst>
              <a:ext uri="{FF2B5EF4-FFF2-40B4-BE49-F238E27FC236}">
                <a16:creationId xmlns:a16="http://schemas.microsoft.com/office/drawing/2014/main" id="{0C51F77F-25BD-4DDB-BB01-A384E8CA1113}"/>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F81B81EF-236F-404C-B927-8A32421C9647}"/>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D56BA3EC-F7CC-42F8-BE30-39CC124298A0}"/>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B1293CDE-168D-4483-B00F-72DC03427E38}"/>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48</a:t>
            </a:fld>
            <a:endParaRPr lang="de-DE"/>
          </a:p>
        </p:txBody>
      </p:sp>
    </p:spTree>
    <p:extLst>
      <p:ext uri="{BB962C8B-B14F-4D97-AF65-F5344CB8AC3E}">
        <p14:creationId xmlns:p14="http://schemas.microsoft.com/office/powerpoint/2010/main" val="422750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3F79F17C-7871-44A2-A2FC-B7DE72E91EF8}"/>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9396" name="think-cell Folie" r:id="rId5" imgW="501" imgH="502" progId="TCLayout.ActiveDocument.1">
                  <p:embed/>
                </p:oleObj>
              </mc:Choice>
              <mc:Fallback>
                <p:oleObj name="think-cell Folie" r:id="rId5" imgW="501" imgH="502" progId="TCLayout.ActiveDocument.1">
                  <p:embed/>
                  <p:pic>
                    <p:nvPicPr>
                      <p:cNvPr id="5" name="Objekt 4" hidden="1">
                        <a:extLst>
                          <a:ext uri="{FF2B5EF4-FFF2-40B4-BE49-F238E27FC236}">
                            <a16:creationId xmlns:a16="http://schemas.microsoft.com/office/drawing/2014/main" id="{3F79F17C-7871-44A2-A2FC-B7DE72E91EF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1D56189D-2686-4C7E-86FC-856B048C259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Content Placeholder 2"/>
          <p:cNvSpPr>
            <a:spLocks noGrp="1"/>
          </p:cNvSpPr>
          <p:nvPr>
            <p:ph sz="quarter" idx="11"/>
          </p:nvPr>
        </p:nvSpPr>
        <p:spPr/>
        <p:txBody>
          <a:bodyPr/>
          <a:lstStyle/>
          <a:p>
            <a:r>
              <a:rPr lang="en-AU" sz="2000" dirty="0"/>
              <a:t>From Data to Theory </a:t>
            </a:r>
          </a:p>
          <a:p>
            <a:pPr lvl="1"/>
            <a:r>
              <a:rPr lang="en-AU" sz="1800" dirty="0"/>
              <a:t>Often equated (falsely) with inductive and interpretive research</a:t>
            </a:r>
          </a:p>
          <a:p>
            <a:pPr lvl="1"/>
            <a:r>
              <a:rPr lang="en-AU" sz="1800" dirty="0"/>
              <a:t>You start with data, with a study of something that is ‘really happening’</a:t>
            </a:r>
          </a:p>
          <a:p>
            <a:pPr lvl="1"/>
            <a:r>
              <a:rPr lang="en-AU" sz="1800" dirty="0"/>
              <a:t>You examine whether there is no theory to explain what you observe</a:t>
            </a:r>
          </a:p>
          <a:p>
            <a:pPr lvl="1"/>
            <a:r>
              <a:rPr lang="en-AU" sz="1800" dirty="0"/>
              <a:t>You start developing a novel theoretical account, “grounded” in the data</a:t>
            </a:r>
          </a:p>
          <a:p>
            <a:pPr lvl="2"/>
            <a:r>
              <a:rPr lang="en-AU" sz="1600" dirty="0"/>
              <a:t>Example: </a:t>
            </a:r>
            <a:r>
              <a:rPr lang="en-AU" sz="1600" i="1" dirty="0"/>
              <a:t>Seidel, S., Recker, J., vom Brocke, J. (2013): </a:t>
            </a:r>
            <a:r>
              <a:rPr lang="en-AU" sz="1600" i="1" dirty="0" err="1"/>
              <a:t>Sensemaking</a:t>
            </a:r>
            <a:r>
              <a:rPr lang="en-AU" sz="1600" i="1" dirty="0"/>
              <a:t> and Sustainable Practicing: Functional Affordances of Information Systems in Green Transformations. Management Information Systems Quarterly, Vol. 37, No. 4, pp. 1275-1299.</a:t>
            </a:r>
          </a:p>
          <a:p>
            <a:pPr lvl="1"/>
            <a:r>
              <a:rPr lang="en-AU" sz="1800" dirty="0"/>
              <a:t>Typical methods:</a:t>
            </a:r>
          </a:p>
          <a:p>
            <a:pPr lvl="2"/>
            <a:r>
              <a:rPr lang="en-AU" sz="1600" dirty="0"/>
              <a:t>E.g., </a:t>
            </a:r>
            <a:r>
              <a:rPr lang="en-AU" sz="1600" dirty="0">
                <a:sym typeface="Wingdings" pitchFamily="2" charset="2"/>
              </a:rPr>
              <a:t>case studies, grounded theory</a:t>
            </a:r>
            <a:endParaRPr lang="en-AU" sz="1600" dirty="0"/>
          </a:p>
        </p:txBody>
      </p:sp>
      <p:sp>
        <p:nvSpPr>
          <p:cNvPr id="45057" name="Title 1"/>
          <p:cNvSpPr>
            <a:spLocks noGrp="1"/>
          </p:cNvSpPr>
          <p:nvPr>
            <p:ph type="title"/>
          </p:nvPr>
        </p:nvSpPr>
        <p:spPr/>
        <p:txBody>
          <a:bodyPr/>
          <a:lstStyle/>
          <a:p>
            <a:r>
              <a:rPr lang="en-AU" dirty="0"/>
              <a:t>Two Approaches to Theorizing</a:t>
            </a:r>
          </a:p>
        </p:txBody>
      </p:sp>
      <p:sp>
        <p:nvSpPr>
          <p:cNvPr id="2" name="Inhaltsplatzhalter 1">
            <a:extLst>
              <a:ext uri="{FF2B5EF4-FFF2-40B4-BE49-F238E27FC236}">
                <a16:creationId xmlns:a16="http://schemas.microsoft.com/office/drawing/2014/main" id="{3880B703-E5A6-43E0-9F27-D2BF5C79201A}"/>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4BE840C0-9339-41C0-9B89-C7B22B2C3738}"/>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B281F579-B435-445C-9AC6-5B5D9EAF16F7}"/>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00DE595C-C072-40C9-8CB7-B9B921AC4CDC}"/>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49</a:t>
            </a:fld>
            <a:endParaRPr lang="de-DE"/>
          </a:p>
        </p:txBody>
      </p:sp>
    </p:spTree>
    <p:extLst>
      <p:ext uri="{BB962C8B-B14F-4D97-AF65-F5344CB8AC3E}">
        <p14:creationId xmlns:p14="http://schemas.microsoft.com/office/powerpoint/2010/main" val="1191291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F190FDE1-2C07-4455-81C4-0D674F2396EB}"/>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0420" name="think-cell Folie" r:id="rId5" imgW="501" imgH="502" progId="TCLayout.ActiveDocument.1">
                  <p:embed/>
                </p:oleObj>
              </mc:Choice>
              <mc:Fallback>
                <p:oleObj name="think-cell Folie" r:id="rId5" imgW="501" imgH="502" progId="TCLayout.ActiveDocument.1">
                  <p:embed/>
                  <p:pic>
                    <p:nvPicPr>
                      <p:cNvPr id="5" name="Objekt 4" hidden="1">
                        <a:extLst>
                          <a:ext uri="{FF2B5EF4-FFF2-40B4-BE49-F238E27FC236}">
                            <a16:creationId xmlns:a16="http://schemas.microsoft.com/office/drawing/2014/main" id="{F190FDE1-2C07-4455-81C4-0D674F2396E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359145A0-A063-4A1F-B278-CC372C13C203}"/>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49154" name="Content Placeholder 2"/>
          <p:cNvSpPr>
            <a:spLocks noGrp="1"/>
          </p:cNvSpPr>
          <p:nvPr>
            <p:ph sz="quarter" idx="11"/>
          </p:nvPr>
        </p:nvSpPr>
        <p:spPr/>
        <p:txBody>
          <a:bodyPr/>
          <a:lstStyle/>
          <a:p>
            <a:r>
              <a:rPr lang="en-AU" dirty="0"/>
              <a:t>should be </a:t>
            </a:r>
            <a:r>
              <a:rPr lang="en-AU" b="1" dirty="0"/>
              <a:t>well-argued</a:t>
            </a:r>
          </a:p>
          <a:p>
            <a:pPr lvl="1"/>
            <a:r>
              <a:rPr lang="en-AU" dirty="0"/>
              <a:t>data-inspired or (theoretical/logical) arguments-inspired</a:t>
            </a:r>
          </a:p>
          <a:p>
            <a:r>
              <a:rPr lang="en-AU" dirty="0"/>
              <a:t>should be </a:t>
            </a:r>
            <a:r>
              <a:rPr lang="en-AU" b="1" dirty="0"/>
              <a:t>insightful</a:t>
            </a:r>
          </a:p>
          <a:p>
            <a:r>
              <a:rPr lang="en-AU" dirty="0"/>
              <a:t>challenges existing beliefs and </a:t>
            </a:r>
            <a:r>
              <a:rPr lang="en-AU" b="1" dirty="0"/>
              <a:t>offers a set of new beliefs</a:t>
            </a:r>
            <a:r>
              <a:rPr lang="en-AU" dirty="0"/>
              <a:t>, which</a:t>
            </a:r>
          </a:p>
          <a:p>
            <a:r>
              <a:rPr lang="en-AU" dirty="0"/>
              <a:t>should have (</a:t>
            </a:r>
            <a:r>
              <a:rPr lang="en-AU" b="1" dirty="0"/>
              <a:t>surprising) implications </a:t>
            </a:r>
            <a:r>
              <a:rPr lang="en-AU" dirty="0"/>
              <a:t>that make sense</a:t>
            </a:r>
          </a:p>
        </p:txBody>
      </p:sp>
      <p:sp>
        <p:nvSpPr>
          <p:cNvPr id="49153" name="Title 1"/>
          <p:cNvSpPr>
            <a:spLocks noGrp="1"/>
          </p:cNvSpPr>
          <p:nvPr>
            <p:ph type="title"/>
          </p:nvPr>
        </p:nvSpPr>
        <p:spPr/>
        <p:txBody>
          <a:bodyPr/>
          <a:lstStyle/>
          <a:p>
            <a:r>
              <a:rPr lang="en-US" dirty="0"/>
              <a:t>Practical Suggestions to Theorizing</a:t>
            </a:r>
            <a:endParaRPr lang="en-AU" dirty="0"/>
          </a:p>
        </p:txBody>
      </p:sp>
      <p:sp>
        <p:nvSpPr>
          <p:cNvPr id="2" name="Inhaltsplatzhalter 1">
            <a:extLst>
              <a:ext uri="{FF2B5EF4-FFF2-40B4-BE49-F238E27FC236}">
                <a16:creationId xmlns:a16="http://schemas.microsoft.com/office/drawing/2014/main" id="{1E214DC9-CE85-4A43-BFA7-A3A852C730DA}"/>
              </a:ext>
            </a:extLst>
          </p:cNvPr>
          <p:cNvSpPr>
            <a:spLocks noGrp="1"/>
          </p:cNvSpPr>
          <p:nvPr>
            <p:ph sz="quarter" idx="12"/>
          </p:nvPr>
        </p:nvSpPr>
        <p:spPr/>
        <p:txBody>
          <a:bodyPr/>
          <a:lstStyle/>
          <a:p>
            <a:endParaRPr lang="en-US"/>
          </a:p>
        </p:txBody>
      </p:sp>
      <p:sp>
        <p:nvSpPr>
          <p:cNvPr id="4" name="Rectangle 3"/>
          <p:cNvSpPr/>
          <p:nvPr/>
        </p:nvSpPr>
        <p:spPr>
          <a:xfrm>
            <a:off x="4637089" y="5299076"/>
            <a:ext cx="2794355" cy="646331"/>
          </a:xfrm>
          <a:prstGeom prst="rect">
            <a:avLst/>
          </a:prstGeom>
          <a:solidFill>
            <a:schemeClr val="bg1"/>
          </a:solidFill>
          <a:ln>
            <a:solidFill>
              <a:schemeClr val="accent2"/>
            </a:solidFill>
          </a:ln>
        </p:spPr>
        <p:txBody>
          <a:bodyPr wrap="none">
            <a:spAutoFit/>
          </a:bodyPr>
          <a:lstStyle/>
          <a:p>
            <a:pPr>
              <a:defRPr/>
            </a:pPr>
            <a:r>
              <a:rPr lang="en-AU" sz="3600" dirty="0" err="1">
                <a:solidFill>
                  <a:schemeClr val="accent1">
                    <a:lumMod val="75000"/>
                  </a:schemeClr>
                </a:solidFill>
              </a:rPr>
              <a:t>Sensemaking</a:t>
            </a:r>
            <a:r>
              <a:rPr lang="en-AU" sz="3600" dirty="0">
                <a:solidFill>
                  <a:schemeClr val="accent1">
                    <a:lumMod val="75000"/>
                  </a:schemeClr>
                </a:solidFill>
              </a:rPr>
              <a:t>!</a:t>
            </a:r>
          </a:p>
        </p:txBody>
      </p:sp>
      <p:sp>
        <p:nvSpPr>
          <p:cNvPr id="8" name="Datumsplatzhalter 1">
            <a:extLst>
              <a:ext uri="{FF2B5EF4-FFF2-40B4-BE49-F238E27FC236}">
                <a16:creationId xmlns:a16="http://schemas.microsoft.com/office/drawing/2014/main" id="{5D3E1F28-888D-489F-A4CC-226BFFDEE32B}"/>
              </a:ext>
            </a:extLst>
          </p:cNvPr>
          <p:cNvSpPr>
            <a:spLocks noGrp="1"/>
          </p:cNvSpPr>
          <p:nvPr>
            <p:ph type="dt" sz="half" idx="2"/>
          </p:nvPr>
        </p:nvSpPr>
        <p:spPr>
          <a:xfrm>
            <a:off x="241299" y="6492875"/>
            <a:ext cx="1620000" cy="228600"/>
          </a:xfrm>
        </p:spPr>
        <p:txBody>
          <a:bodyPr/>
          <a:lstStyle/>
          <a:p>
            <a:endParaRPr lang="de-DE" dirty="0"/>
          </a:p>
        </p:txBody>
      </p:sp>
      <p:sp>
        <p:nvSpPr>
          <p:cNvPr id="9" name="Fußzeilenplatzhalter 2">
            <a:extLst>
              <a:ext uri="{FF2B5EF4-FFF2-40B4-BE49-F238E27FC236}">
                <a16:creationId xmlns:a16="http://schemas.microsoft.com/office/drawing/2014/main" id="{BA8ED2E5-586D-4011-A3E7-936E495609CC}"/>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10" name="Foliennummernplatzhalter 3">
            <a:extLst>
              <a:ext uri="{FF2B5EF4-FFF2-40B4-BE49-F238E27FC236}">
                <a16:creationId xmlns:a16="http://schemas.microsoft.com/office/drawing/2014/main" id="{126909C4-2882-4294-B551-22DC16393C94}"/>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50</a:t>
            </a:fld>
            <a:endParaRPr lang="de-DE"/>
          </a:p>
        </p:txBody>
      </p:sp>
    </p:spTree>
    <p:extLst>
      <p:ext uri="{BB962C8B-B14F-4D97-AF65-F5344CB8AC3E}">
        <p14:creationId xmlns:p14="http://schemas.microsoft.com/office/powerpoint/2010/main" val="316919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15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15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915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915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915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uiExpand="1" build="p"/>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3AF592DD-2B2A-4A59-BA01-88570311B959}"/>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44" name="think-cell Folie" r:id="rId5" imgW="501" imgH="502" progId="TCLayout.ActiveDocument.1">
                  <p:embed/>
                </p:oleObj>
              </mc:Choice>
              <mc:Fallback>
                <p:oleObj name="think-cell Folie" r:id="rId5" imgW="501" imgH="502" progId="TCLayout.ActiveDocument.1">
                  <p:embed/>
                  <p:pic>
                    <p:nvPicPr>
                      <p:cNvPr id="4" name="Objekt 3" hidden="1">
                        <a:extLst>
                          <a:ext uri="{FF2B5EF4-FFF2-40B4-BE49-F238E27FC236}">
                            <a16:creationId xmlns:a16="http://schemas.microsoft.com/office/drawing/2014/main" id="{3AF592DD-2B2A-4A59-BA01-88570311B95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8CD90A07-8A5B-4F55-80D8-B39712BEC2B1}"/>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46082" name="Content Placeholder 2"/>
          <p:cNvSpPr>
            <a:spLocks noGrp="1"/>
          </p:cNvSpPr>
          <p:nvPr>
            <p:ph sz="quarter" idx="11"/>
          </p:nvPr>
        </p:nvSpPr>
        <p:spPr/>
        <p:txBody>
          <a:bodyPr/>
          <a:lstStyle/>
          <a:p>
            <a:r>
              <a:rPr lang="en-AU" dirty="0"/>
              <a:t>If you have answer to the following questions:</a:t>
            </a:r>
          </a:p>
          <a:p>
            <a:pPr lvl="1"/>
            <a:r>
              <a:rPr lang="en-AU" dirty="0"/>
              <a:t>Is your account insightful, challenging, perhaps surprising, and – importantly – does it seem to make sense?</a:t>
            </a:r>
          </a:p>
          <a:p>
            <a:pPr lvl="1"/>
            <a:r>
              <a:rPr lang="en-AU" dirty="0"/>
              <a:t>Does it connect disconnected or disconnect connected phenomena?</a:t>
            </a:r>
          </a:p>
          <a:p>
            <a:pPr lvl="1"/>
            <a:r>
              <a:rPr lang="en-AU" dirty="0"/>
              <a:t>Is your account (your arguments) testable (falsifiable)?</a:t>
            </a:r>
          </a:p>
          <a:p>
            <a:pPr lvl="1"/>
            <a:r>
              <a:rPr lang="en-AU" dirty="0"/>
              <a:t>Do you have convincing evidence to support your account?</a:t>
            </a:r>
          </a:p>
        </p:txBody>
      </p:sp>
      <p:sp>
        <p:nvSpPr>
          <p:cNvPr id="46081" name="Title 1"/>
          <p:cNvSpPr>
            <a:spLocks noGrp="1"/>
          </p:cNvSpPr>
          <p:nvPr>
            <p:ph type="title"/>
          </p:nvPr>
        </p:nvSpPr>
        <p:spPr/>
        <p:txBody>
          <a:bodyPr/>
          <a:lstStyle/>
          <a:p>
            <a:r>
              <a:rPr lang="en-AU"/>
              <a:t>How do we know you have a good theory?</a:t>
            </a:r>
          </a:p>
        </p:txBody>
      </p:sp>
      <p:sp>
        <p:nvSpPr>
          <p:cNvPr id="2" name="Inhaltsplatzhalter 1">
            <a:extLst>
              <a:ext uri="{FF2B5EF4-FFF2-40B4-BE49-F238E27FC236}">
                <a16:creationId xmlns:a16="http://schemas.microsoft.com/office/drawing/2014/main" id="{109F5729-AD74-42F7-8E30-3A5AC34FA36B}"/>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BB3EF5FA-F83F-4626-9DEF-3FCB942784CB}"/>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32CE6C42-BB9B-45BE-8834-7AF2D60DBB39}"/>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674AE4E7-58DC-4C6A-A955-06969DEEF1B6}"/>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51</a:t>
            </a:fld>
            <a:endParaRPr lang="de-DE"/>
          </a:p>
        </p:txBody>
      </p:sp>
    </p:spTree>
    <p:extLst>
      <p:ext uri="{BB962C8B-B14F-4D97-AF65-F5344CB8AC3E}">
        <p14:creationId xmlns:p14="http://schemas.microsoft.com/office/powerpoint/2010/main" val="250452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08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08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08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08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B8F60A48-A08E-43AA-ABF2-F0ACF37F3C6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2468" name="think-cell Folie" r:id="rId5" imgW="501" imgH="502" progId="TCLayout.ActiveDocument.1">
                  <p:embed/>
                </p:oleObj>
              </mc:Choice>
              <mc:Fallback>
                <p:oleObj name="think-cell Folie" r:id="rId5" imgW="501" imgH="502" progId="TCLayout.ActiveDocument.1">
                  <p:embed/>
                  <p:pic>
                    <p:nvPicPr>
                      <p:cNvPr id="4" name="Objekt 3" hidden="1">
                        <a:extLst>
                          <a:ext uri="{FF2B5EF4-FFF2-40B4-BE49-F238E27FC236}">
                            <a16:creationId xmlns:a16="http://schemas.microsoft.com/office/drawing/2014/main" id="{B8F60A48-A08E-43AA-ABF2-F0ACF37F3C6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0EBF47DD-FA8E-4DE7-9375-AC4246B6AD1B}"/>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47106" name="Content Placeholder 2"/>
          <p:cNvSpPr>
            <a:spLocks noGrp="1"/>
          </p:cNvSpPr>
          <p:nvPr>
            <p:ph sz="quarter" idx="11"/>
          </p:nvPr>
        </p:nvSpPr>
        <p:spPr/>
        <p:txBody>
          <a:bodyPr/>
          <a:lstStyle/>
          <a:p>
            <a:r>
              <a:rPr lang="en-AU" dirty="0"/>
              <a:t>If you have answer to the following questions:</a:t>
            </a:r>
          </a:p>
          <a:p>
            <a:pPr lvl="1"/>
            <a:r>
              <a:rPr lang="en-AU" dirty="0"/>
              <a:t>Is your account parsimonious?</a:t>
            </a:r>
          </a:p>
          <a:p>
            <a:pPr lvl="1"/>
            <a:r>
              <a:rPr lang="en-AU" dirty="0"/>
              <a:t>Are the arguments logical?</a:t>
            </a:r>
          </a:p>
          <a:p>
            <a:pPr lvl="1"/>
            <a:r>
              <a:rPr lang="en-AU" dirty="0"/>
              <a:t>What can you say about the boundary conditions of the theory?</a:t>
            </a:r>
          </a:p>
          <a:p>
            <a:pPr lvl="1"/>
            <a:r>
              <a:rPr lang="en-AU" dirty="0"/>
              <a:t>What are implications of your theory?</a:t>
            </a:r>
            <a:br>
              <a:rPr lang="en-AU" dirty="0"/>
            </a:br>
            <a:r>
              <a:rPr lang="en-AU" dirty="0"/>
              <a:t>(“if what you say is true then we should see/experience/witness/do the following: …”)</a:t>
            </a:r>
          </a:p>
          <a:p>
            <a:endParaRPr lang="en-AU" dirty="0"/>
          </a:p>
          <a:p>
            <a:endParaRPr lang="en-AU" dirty="0"/>
          </a:p>
        </p:txBody>
      </p:sp>
      <p:sp>
        <p:nvSpPr>
          <p:cNvPr id="47105" name="Title 1"/>
          <p:cNvSpPr>
            <a:spLocks noGrp="1"/>
          </p:cNvSpPr>
          <p:nvPr>
            <p:ph type="title"/>
          </p:nvPr>
        </p:nvSpPr>
        <p:spPr/>
        <p:txBody>
          <a:bodyPr/>
          <a:lstStyle/>
          <a:p>
            <a:r>
              <a:rPr lang="en-AU"/>
              <a:t>How do we know you have a good theory?</a:t>
            </a:r>
          </a:p>
        </p:txBody>
      </p:sp>
      <p:sp>
        <p:nvSpPr>
          <p:cNvPr id="2" name="Inhaltsplatzhalter 1">
            <a:extLst>
              <a:ext uri="{FF2B5EF4-FFF2-40B4-BE49-F238E27FC236}">
                <a16:creationId xmlns:a16="http://schemas.microsoft.com/office/drawing/2014/main" id="{CC346ED3-9CB5-4B34-9C5B-9831B00736F3}"/>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FA842893-27D3-4C74-ACA5-9DB8ED5B8740}"/>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EBC6DCD2-14CD-4710-B651-1812981F73C6}"/>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35176FF6-7B45-46BA-9B1D-8E697A0FF93F}"/>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52</a:t>
            </a:fld>
            <a:endParaRPr lang="de-DE"/>
          </a:p>
        </p:txBody>
      </p:sp>
    </p:spTree>
    <p:extLst>
      <p:ext uri="{BB962C8B-B14F-4D97-AF65-F5344CB8AC3E}">
        <p14:creationId xmlns:p14="http://schemas.microsoft.com/office/powerpoint/2010/main" val="261564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0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10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10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10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C75AE223-B02E-4D98-AF5F-17EE226C3F46}"/>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3492" name="think-cell Folie" r:id="rId5" imgW="501" imgH="502" progId="TCLayout.ActiveDocument.1">
                  <p:embed/>
                </p:oleObj>
              </mc:Choice>
              <mc:Fallback>
                <p:oleObj name="think-cell Folie" r:id="rId5" imgW="501" imgH="502" progId="TCLayout.ActiveDocument.1">
                  <p:embed/>
                  <p:pic>
                    <p:nvPicPr>
                      <p:cNvPr id="6" name="Objekt 5" hidden="1">
                        <a:extLst>
                          <a:ext uri="{FF2B5EF4-FFF2-40B4-BE49-F238E27FC236}">
                            <a16:creationId xmlns:a16="http://schemas.microsoft.com/office/drawing/2014/main" id="{C75AE223-B02E-4D98-AF5F-17EE226C3F4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a:extLst>
              <a:ext uri="{FF2B5EF4-FFF2-40B4-BE49-F238E27FC236}">
                <a16:creationId xmlns:a16="http://schemas.microsoft.com/office/drawing/2014/main" id="{75680B0F-1861-4777-9906-F884B2769B2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p:txBody>
          <a:bodyPr/>
          <a:lstStyle/>
          <a:p>
            <a:r>
              <a:rPr lang="en-AU" dirty="0"/>
              <a:t>Good Theory – Two Contrasting Examples</a:t>
            </a:r>
          </a:p>
        </p:txBody>
      </p:sp>
      <p:sp>
        <p:nvSpPr>
          <p:cNvPr id="4" name="Inhaltsplatzhalter 3">
            <a:extLst>
              <a:ext uri="{FF2B5EF4-FFF2-40B4-BE49-F238E27FC236}">
                <a16:creationId xmlns:a16="http://schemas.microsoft.com/office/drawing/2014/main" id="{196A73D2-0EAF-44F2-BB6E-DEB96E7FE458}"/>
              </a:ext>
            </a:extLst>
          </p:cNvPr>
          <p:cNvSpPr>
            <a:spLocks noGrp="1"/>
          </p:cNvSpPr>
          <p:nvPr>
            <p:ph sz="quarter" idx="12"/>
          </p:nvPr>
        </p:nvSpPr>
        <p:spPr/>
        <p:txBody>
          <a:bodyPr/>
          <a:lstStyle/>
          <a:p>
            <a:endParaRPr lang="en-US"/>
          </a:p>
        </p:txBody>
      </p:sp>
      <p:pic>
        <p:nvPicPr>
          <p:cNvPr id="114690" name="Picture 2"/>
          <p:cNvPicPr>
            <a:picLocks noChangeAspect="1" noChangeArrowheads="1"/>
          </p:cNvPicPr>
          <p:nvPr/>
        </p:nvPicPr>
        <p:blipFill>
          <a:blip r:embed="rId7" cstate="print"/>
          <a:srcRect/>
          <a:stretch>
            <a:fillRect/>
          </a:stretch>
        </p:blipFill>
        <p:spPr bwMode="auto">
          <a:xfrm>
            <a:off x="6475610" y="2429524"/>
            <a:ext cx="5260575" cy="3782113"/>
          </a:xfrm>
          <a:prstGeom prst="rect">
            <a:avLst/>
          </a:prstGeom>
          <a:noFill/>
          <a:ln w="9525">
            <a:noFill/>
            <a:miter lim="800000"/>
            <a:headEnd/>
            <a:tailEnd/>
          </a:ln>
        </p:spPr>
      </p:pic>
      <p:pic>
        <p:nvPicPr>
          <p:cNvPr id="114691" name="Picture 3"/>
          <p:cNvPicPr>
            <a:picLocks noChangeAspect="1" noChangeArrowheads="1"/>
          </p:cNvPicPr>
          <p:nvPr/>
        </p:nvPicPr>
        <p:blipFill>
          <a:blip r:embed="rId8" cstate="print"/>
          <a:srcRect/>
          <a:stretch>
            <a:fillRect/>
          </a:stretch>
        </p:blipFill>
        <p:spPr bwMode="auto">
          <a:xfrm>
            <a:off x="455815" y="2662874"/>
            <a:ext cx="5474049" cy="2226548"/>
          </a:xfrm>
          <a:prstGeom prst="rect">
            <a:avLst/>
          </a:prstGeom>
          <a:noFill/>
          <a:ln w="9525">
            <a:noFill/>
            <a:miter lim="800000"/>
            <a:headEnd/>
            <a:tailEnd/>
          </a:ln>
        </p:spPr>
      </p:pic>
      <p:sp>
        <p:nvSpPr>
          <p:cNvPr id="9" name="Datumsplatzhalter 1">
            <a:extLst>
              <a:ext uri="{FF2B5EF4-FFF2-40B4-BE49-F238E27FC236}">
                <a16:creationId xmlns:a16="http://schemas.microsoft.com/office/drawing/2014/main" id="{A417D6B0-BF32-4445-BB80-D6C37126324B}"/>
              </a:ext>
            </a:extLst>
          </p:cNvPr>
          <p:cNvSpPr>
            <a:spLocks noGrp="1"/>
          </p:cNvSpPr>
          <p:nvPr>
            <p:ph type="dt" sz="half" idx="2"/>
          </p:nvPr>
        </p:nvSpPr>
        <p:spPr>
          <a:xfrm>
            <a:off x="241299" y="6492875"/>
            <a:ext cx="1620000" cy="228600"/>
          </a:xfrm>
        </p:spPr>
        <p:txBody>
          <a:bodyPr/>
          <a:lstStyle/>
          <a:p>
            <a:endParaRPr lang="de-DE" dirty="0"/>
          </a:p>
        </p:txBody>
      </p:sp>
      <p:sp>
        <p:nvSpPr>
          <p:cNvPr id="10" name="Fußzeilenplatzhalter 2">
            <a:extLst>
              <a:ext uri="{FF2B5EF4-FFF2-40B4-BE49-F238E27FC236}">
                <a16:creationId xmlns:a16="http://schemas.microsoft.com/office/drawing/2014/main" id="{B48328D1-1AFF-4AD2-A168-E35728F65C0A}"/>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11" name="Foliennummernplatzhalter 3">
            <a:extLst>
              <a:ext uri="{FF2B5EF4-FFF2-40B4-BE49-F238E27FC236}">
                <a16:creationId xmlns:a16="http://schemas.microsoft.com/office/drawing/2014/main" id="{80A345DB-18AA-4054-89CF-FD0C9325D7A1}"/>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53</a:t>
            </a:fld>
            <a:endParaRPr lang="de-DE"/>
          </a:p>
        </p:txBody>
      </p:sp>
    </p:spTree>
    <p:extLst>
      <p:ext uri="{BB962C8B-B14F-4D97-AF65-F5344CB8AC3E}">
        <p14:creationId xmlns:p14="http://schemas.microsoft.com/office/powerpoint/2010/main" val="414422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6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46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91440109-D3A6-456F-B635-AE7543DF2FD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4516" name="think-cell Folie" r:id="rId5" imgW="501" imgH="502" progId="TCLayout.ActiveDocument.1">
                  <p:embed/>
                </p:oleObj>
              </mc:Choice>
              <mc:Fallback>
                <p:oleObj name="think-cell Folie" r:id="rId5" imgW="501" imgH="502" progId="TCLayout.ActiveDocument.1">
                  <p:embed/>
                  <p:pic>
                    <p:nvPicPr>
                      <p:cNvPr id="6" name="Objekt 5" hidden="1">
                        <a:extLst>
                          <a:ext uri="{FF2B5EF4-FFF2-40B4-BE49-F238E27FC236}">
                            <a16:creationId xmlns:a16="http://schemas.microsoft.com/office/drawing/2014/main" id="{91440109-D3A6-456F-B635-AE7543DF2FD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E373E37D-BB33-4D35-873F-FB5B7C7C74E9}"/>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1026" name="Picture 2"/>
          <p:cNvPicPr>
            <a:picLocks noGrp="1" noChangeAspect="1" noChangeArrowheads="1"/>
          </p:cNvPicPr>
          <p:nvPr>
            <p:ph sz="quarter" idx="11"/>
          </p:nvPr>
        </p:nvPicPr>
        <p:blipFill>
          <a:blip r:embed="rId7" cstate="print"/>
          <a:stretch>
            <a:fillRect/>
          </a:stretch>
        </p:blipFill>
        <p:spPr bwMode="auto">
          <a:xfrm>
            <a:off x="3556438" y="1775949"/>
            <a:ext cx="6420425" cy="4135378"/>
          </a:xfrm>
          <a:prstGeom prst="rect">
            <a:avLst/>
          </a:prstGeom>
          <a:noFill/>
          <a:ln w="9525">
            <a:noFill/>
            <a:miter lim="800000"/>
            <a:headEnd/>
            <a:tailEnd/>
          </a:ln>
        </p:spPr>
      </p:pic>
      <p:sp>
        <p:nvSpPr>
          <p:cNvPr id="2" name="Title 1"/>
          <p:cNvSpPr>
            <a:spLocks noGrp="1"/>
          </p:cNvSpPr>
          <p:nvPr>
            <p:ph type="title"/>
          </p:nvPr>
        </p:nvSpPr>
        <p:spPr/>
        <p:txBody>
          <a:bodyPr/>
          <a:lstStyle/>
          <a:p>
            <a:r>
              <a:rPr lang="en-AU" dirty="0"/>
              <a:t>How do we evaluate theories?</a:t>
            </a:r>
          </a:p>
        </p:txBody>
      </p:sp>
      <p:sp>
        <p:nvSpPr>
          <p:cNvPr id="3" name="Inhaltsplatzhalter 2">
            <a:extLst>
              <a:ext uri="{FF2B5EF4-FFF2-40B4-BE49-F238E27FC236}">
                <a16:creationId xmlns:a16="http://schemas.microsoft.com/office/drawing/2014/main" id="{BB2121D9-38C4-442B-AC6D-0CB243C051CC}"/>
              </a:ext>
            </a:extLst>
          </p:cNvPr>
          <p:cNvSpPr>
            <a:spLocks noGrp="1"/>
          </p:cNvSpPr>
          <p:nvPr>
            <p:ph sz="quarter" idx="12"/>
          </p:nvPr>
        </p:nvSpPr>
        <p:spPr/>
        <p:txBody>
          <a:bodyPr/>
          <a:lstStyle/>
          <a:p>
            <a:endParaRPr lang="en-US"/>
          </a:p>
        </p:txBody>
      </p:sp>
      <p:sp>
        <p:nvSpPr>
          <p:cNvPr id="5" name="Rectangle 4"/>
          <p:cNvSpPr/>
          <p:nvPr/>
        </p:nvSpPr>
        <p:spPr>
          <a:xfrm>
            <a:off x="1341121" y="5909713"/>
            <a:ext cx="7837714" cy="584775"/>
          </a:xfrm>
          <a:prstGeom prst="rect">
            <a:avLst/>
          </a:prstGeom>
        </p:spPr>
        <p:txBody>
          <a:bodyPr wrap="square">
            <a:spAutoFit/>
          </a:bodyPr>
          <a:lstStyle/>
          <a:p>
            <a:r>
              <a:rPr lang="en-AU" sz="1600" dirty="0"/>
              <a:t>Weber, R. "Evaluating and Developing Theories in the Information Systems Discipline," </a:t>
            </a:r>
            <a:r>
              <a:rPr lang="en-AU" sz="1600" i="1" dirty="0"/>
              <a:t>Journal of the Association for Information Systems (13:1) 2012, pp 1-30.</a:t>
            </a:r>
          </a:p>
        </p:txBody>
      </p:sp>
      <p:sp>
        <p:nvSpPr>
          <p:cNvPr id="8" name="Datumsplatzhalter 1">
            <a:extLst>
              <a:ext uri="{FF2B5EF4-FFF2-40B4-BE49-F238E27FC236}">
                <a16:creationId xmlns:a16="http://schemas.microsoft.com/office/drawing/2014/main" id="{C471ADAB-8F1D-4225-88F1-09E34EF1415D}"/>
              </a:ext>
            </a:extLst>
          </p:cNvPr>
          <p:cNvSpPr>
            <a:spLocks noGrp="1"/>
          </p:cNvSpPr>
          <p:nvPr>
            <p:ph type="dt" sz="half" idx="2"/>
          </p:nvPr>
        </p:nvSpPr>
        <p:spPr>
          <a:xfrm>
            <a:off x="241299" y="6492875"/>
            <a:ext cx="1620000" cy="228600"/>
          </a:xfrm>
        </p:spPr>
        <p:txBody>
          <a:bodyPr/>
          <a:lstStyle/>
          <a:p>
            <a:endParaRPr lang="de-DE" dirty="0"/>
          </a:p>
        </p:txBody>
      </p:sp>
      <p:sp>
        <p:nvSpPr>
          <p:cNvPr id="9" name="Fußzeilenplatzhalter 2">
            <a:extLst>
              <a:ext uri="{FF2B5EF4-FFF2-40B4-BE49-F238E27FC236}">
                <a16:creationId xmlns:a16="http://schemas.microsoft.com/office/drawing/2014/main" id="{4C1A9197-62C0-48E1-93E3-7BE5A26C67EE}"/>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10" name="Foliennummernplatzhalter 3">
            <a:extLst>
              <a:ext uri="{FF2B5EF4-FFF2-40B4-BE49-F238E27FC236}">
                <a16:creationId xmlns:a16="http://schemas.microsoft.com/office/drawing/2014/main" id="{E89C4D12-9C31-494B-B499-0FD34E62C20D}"/>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54</a:t>
            </a:fld>
            <a:endParaRPr lang="de-DE"/>
          </a:p>
        </p:txBody>
      </p:sp>
    </p:spTree>
    <p:extLst>
      <p:ext uri="{BB962C8B-B14F-4D97-AF65-F5344CB8AC3E}">
        <p14:creationId xmlns:p14="http://schemas.microsoft.com/office/powerpoint/2010/main" val="22394773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CB0554CA-6A90-489E-9B61-AE7AC1B12F60}"/>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5540" name="think-cell Folie" r:id="rId5" imgW="501" imgH="502" progId="TCLayout.ActiveDocument.1">
                  <p:embed/>
                </p:oleObj>
              </mc:Choice>
              <mc:Fallback>
                <p:oleObj name="think-cell Folie" r:id="rId5" imgW="501" imgH="502" progId="TCLayout.ActiveDocument.1">
                  <p:embed/>
                  <p:pic>
                    <p:nvPicPr>
                      <p:cNvPr id="5" name="Objekt 4" hidden="1">
                        <a:extLst>
                          <a:ext uri="{FF2B5EF4-FFF2-40B4-BE49-F238E27FC236}">
                            <a16:creationId xmlns:a16="http://schemas.microsoft.com/office/drawing/2014/main" id="{CB0554CA-6A90-489E-9B61-AE7AC1B12F6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33AB23EA-7534-4A01-9B0F-CB964520771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 name="Content Placeholder 5"/>
          <p:cNvSpPr>
            <a:spLocks noGrp="1"/>
          </p:cNvSpPr>
          <p:nvPr>
            <p:ph sz="quarter" idx="11"/>
          </p:nvPr>
        </p:nvSpPr>
        <p:spPr/>
        <p:txBody>
          <a:bodyPr/>
          <a:lstStyle/>
          <a:p>
            <a:r>
              <a:rPr lang="en-AU" b="1" dirty="0"/>
              <a:t>Advance</a:t>
            </a:r>
            <a:r>
              <a:rPr lang="en-AU" dirty="0"/>
              <a:t>: the further development or re-development of an existing theory</a:t>
            </a:r>
          </a:p>
          <a:p>
            <a:pPr lvl="1"/>
            <a:r>
              <a:rPr lang="en-AU" b="1" dirty="0"/>
              <a:t>Intension</a:t>
            </a:r>
            <a:r>
              <a:rPr lang="en-AU" dirty="0"/>
              <a:t>: clarification/development of the set of concepts a theory uses to derive its explanation</a:t>
            </a:r>
          </a:p>
          <a:p>
            <a:pPr lvl="1"/>
            <a:r>
              <a:rPr lang="en-AU" b="1" dirty="0"/>
              <a:t>Extension</a:t>
            </a:r>
            <a:r>
              <a:rPr lang="en-AU" dirty="0"/>
              <a:t>: further development to the set of phenomena that a theory explains</a:t>
            </a:r>
          </a:p>
          <a:p>
            <a:pPr lvl="1"/>
            <a:r>
              <a:rPr lang="en-AU" b="1" dirty="0"/>
              <a:t>IE</a:t>
            </a:r>
            <a:r>
              <a:rPr lang="en-AU" dirty="0"/>
              <a:t>: both intension and extension</a:t>
            </a:r>
          </a:p>
          <a:p>
            <a:endParaRPr lang="en-AU" dirty="0"/>
          </a:p>
          <a:p>
            <a:endParaRPr lang="en-AU" dirty="0"/>
          </a:p>
        </p:txBody>
      </p:sp>
      <p:sp>
        <p:nvSpPr>
          <p:cNvPr id="2" name="Title 1"/>
          <p:cNvSpPr>
            <a:spLocks noGrp="1"/>
          </p:cNvSpPr>
          <p:nvPr>
            <p:ph type="title"/>
          </p:nvPr>
        </p:nvSpPr>
        <p:spPr/>
        <p:txBody>
          <a:bodyPr/>
          <a:lstStyle/>
          <a:p>
            <a:r>
              <a:rPr lang="en-AU" dirty="0"/>
              <a:t>How do we advance theory?</a:t>
            </a:r>
          </a:p>
        </p:txBody>
      </p:sp>
      <p:sp>
        <p:nvSpPr>
          <p:cNvPr id="3" name="Inhaltsplatzhalter 2">
            <a:extLst>
              <a:ext uri="{FF2B5EF4-FFF2-40B4-BE49-F238E27FC236}">
                <a16:creationId xmlns:a16="http://schemas.microsoft.com/office/drawing/2014/main" id="{9463DBBE-FD2D-4FB3-A1CB-5A0300308E94}"/>
              </a:ext>
            </a:extLst>
          </p:cNvPr>
          <p:cNvSpPr>
            <a:spLocks noGrp="1"/>
          </p:cNvSpPr>
          <p:nvPr>
            <p:ph sz="quarter" idx="12"/>
          </p:nvPr>
        </p:nvSpPr>
        <p:spPr/>
        <p:txBody>
          <a:bodyPr/>
          <a:lstStyle/>
          <a:p>
            <a:endParaRPr lang="en-US"/>
          </a:p>
        </p:txBody>
      </p:sp>
      <p:sp>
        <p:nvSpPr>
          <p:cNvPr id="9" name="Rectangle 8"/>
          <p:cNvSpPr/>
          <p:nvPr/>
        </p:nvSpPr>
        <p:spPr>
          <a:xfrm>
            <a:off x="1792514" y="5135680"/>
            <a:ext cx="8846458" cy="646331"/>
          </a:xfrm>
          <a:prstGeom prst="rect">
            <a:avLst/>
          </a:prstGeom>
        </p:spPr>
        <p:txBody>
          <a:bodyPr wrap="square">
            <a:spAutoFit/>
          </a:bodyPr>
          <a:lstStyle/>
          <a:p>
            <a:r>
              <a:rPr lang="en-US" dirty="0"/>
              <a:t>Kaplan, A. </a:t>
            </a:r>
            <a:r>
              <a:rPr lang="en-US" i="1" dirty="0"/>
              <a:t>The Conduct of Inquiry: Methodology for Behavioral Science Transaction Publishers, Piscataway, New Jersey, 1998.</a:t>
            </a:r>
          </a:p>
        </p:txBody>
      </p:sp>
      <p:sp>
        <p:nvSpPr>
          <p:cNvPr id="8" name="Datumsplatzhalter 1">
            <a:extLst>
              <a:ext uri="{FF2B5EF4-FFF2-40B4-BE49-F238E27FC236}">
                <a16:creationId xmlns:a16="http://schemas.microsoft.com/office/drawing/2014/main" id="{45F87EA8-55A6-41D2-B1C1-79E31AAD996A}"/>
              </a:ext>
            </a:extLst>
          </p:cNvPr>
          <p:cNvSpPr>
            <a:spLocks noGrp="1"/>
          </p:cNvSpPr>
          <p:nvPr>
            <p:ph type="dt" sz="half" idx="2"/>
          </p:nvPr>
        </p:nvSpPr>
        <p:spPr>
          <a:xfrm>
            <a:off x="241299" y="6492875"/>
            <a:ext cx="1620000" cy="228600"/>
          </a:xfrm>
        </p:spPr>
        <p:txBody>
          <a:bodyPr/>
          <a:lstStyle/>
          <a:p>
            <a:endParaRPr lang="de-DE" dirty="0"/>
          </a:p>
        </p:txBody>
      </p:sp>
      <p:sp>
        <p:nvSpPr>
          <p:cNvPr id="10" name="Fußzeilenplatzhalter 2">
            <a:extLst>
              <a:ext uri="{FF2B5EF4-FFF2-40B4-BE49-F238E27FC236}">
                <a16:creationId xmlns:a16="http://schemas.microsoft.com/office/drawing/2014/main" id="{E0951F37-302D-4653-822F-62E529A2B648}"/>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11" name="Foliennummernplatzhalter 3">
            <a:extLst>
              <a:ext uri="{FF2B5EF4-FFF2-40B4-BE49-F238E27FC236}">
                <a16:creationId xmlns:a16="http://schemas.microsoft.com/office/drawing/2014/main" id="{A0965600-54E6-418B-A5FE-8FFB7B1EC1A6}"/>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55</a:t>
            </a:fld>
            <a:endParaRPr lang="de-DE"/>
          </a:p>
        </p:txBody>
      </p:sp>
    </p:spTree>
    <p:extLst>
      <p:ext uri="{BB962C8B-B14F-4D97-AF65-F5344CB8AC3E}">
        <p14:creationId xmlns:p14="http://schemas.microsoft.com/office/powerpoint/2010/main" val="3061969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7575D933-929C-468D-952E-64237171F5C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6564" name="think-cell Folie" r:id="rId5" imgW="501" imgH="502" progId="TCLayout.ActiveDocument.1">
                  <p:embed/>
                </p:oleObj>
              </mc:Choice>
              <mc:Fallback>
                <p:oleObj name="think-cell Folie" r:id="rId5" imgW="501" imgH="502" progId="TCLayout.ActiveDocument.1">
                  <p:embed/>
                  <p:pic>
                    <p:nvPicPr>
                      <p:cNvPr id="4" name="Objekt 3" hidden="1">
                        <a:extLst>
                          <a:ext uri="{FF2B5EF4-FFF2-40B4-BE49-F238E27FC236}">
                            <a16:creationId xmlns:a16="http://schemas.microsoft.com/office/drawing/2014/main" id="{7575D933-929C-468D-952E-64237171F5C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55FC6F86-7B19-49FC-9299-EABDA876DC8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52226" name="Content Placeholder 2"/>
          <p:cNvSpPr>
            <a:spLocks noGrp="1"/>
          </p:cNvSpPr>
          <p:nvPr>
            <p:ph sz="quarter" idx="11"/>
          </p:nvPr>
        </p:nvSpPr>
        <p:spPr/>
        <p:txBody>
          <a:bodyPr/>
          <a:lstStyle/>
          <a:p>
            <a:r>
              <a:rPr lang="en-AU" sz="2400" dirty="0"/>
              <a:t>Theories Used in IS Research (wiki page)</a:t>
            </a:r>
          </a:p>
          <a:p>
            <a:pPr lvl="1"/>
            <a:r>
              <a:rPr lang="en-AU" sz="2000" dirty="0">
                <a:hlinkClick r:id="rId7"/>
              </a:rPr>
              <a:t>http://www.fsc.yorku.ca/york/istheory/wiki/index.php/Main_Page</a:t>
            </a:r>
            <a:endParaRPr lang="en-AU" sz="2000" dirty="0"/>
          </a:p>
          <a:p>
            <a:pPr lvl="1"/>
            <a:endParaRPr lang="en-AU" sz="2000" dirty="0"/>
          </a:p>
          <a:p>
            <a:r>
              <a:rPr lang="en-AU" sz="2400" dirty="0"/>
              <a:t>INN</a:t>
            </a:r>
          </a:p>
          <a:p>
            <a:pPr lvl="1"/>
            <a:r>
              <a:rPr lang="en-AU" sz="2000" dirty="0">
                <a:hlinkClick r:id="rId8"/>
              </a:rPr>
              <a:t>http://inn.theorizeit.org/</a:t>
            </a:r>
            <a:endParaRPr lang="en-AU" sz="2000" dirty="0"/>
          </a:p>
          <a:p>
            <a:pPr lvl="1"/>
            <a:endParaRPr lang="en-AU" sz="2000" dirty="0"/>
          </a:p>
          <a:p>
            <a:endParaRPr lang="en-AU" sz="2400" dirty="0"/>
          </a:p>
        </p:txBody>
      </p:sp>
      <p:sp>
        <p:nvSpPr>
          <p:cNvPr id="52225" name="Title 1"/>
          <p:cNvSpPr>
            <a:spLocks noGrp="1"/>
          </p:cNvSpPr>
          <p:nvPr>
            <p:ph type="title"/>
          </p:nvPr>
        </p:nvSpPr>
        <p:spPr/>
        <p:txBody>
          <a:bodyPr/>
          <a:lstStyle/>
          <a:p>
            <a:r>
              <a:rPr lang="en-AU"/>
              <a:t>Where can I get help?</a:t>
            </a:r>
          </a:p>
        </p:txBody>
      </p:sp>
      <p:sp>
        <p:nvSpPr>
          <p:cNvPr id="2" name="Inhaltsplatzhalter 1">
            <a:extLst>
              <a:ext uri="{FF2B5EF4-FFF2-40B4-BE49-F238E27FC236}">
                <a16:creationId xmlns:a16="http://schemas.microsoft.com/office/drawing/2014/main" id="{35186C68-DF9D-481A-B86E-7FB8EF74BEF5}"/>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32589EA7-F4C2-4B50-A885-4A168CA2F813}"/>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489D2729-869E-4ECF-8430-A03C9987A3C0}"/>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6E8D41D1-6EDE-4548-B631-56565A72E398}"/>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56</a:t>
            </a:fld>
            <a:endParaRPr lang="de-DE"/>
          </a:p>
        </p:txBody>
      </p:sp>
    </p:spTree>
    <p:extLst>
      <p:ext uri="{BB962C8B-B14F-4D97-AF65-F5344CB8AC3E}">
        <p14:creationId xmlns:p14="http://schemas.microsoft.com/office/powerpoint/2010/main" val="1431487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FE0A9B18-84D1-49E2-8532-0D32267EAA1F}"/>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7588" name="think-cell Folie" r:id="rId5" imgW="501" imgH="502" progId="TCLayout.ActiveDocument.1">
                  <p:embed/>
                </p:oleObj>
              </mc:Choice>
              <mc:Fallback>
                <p:oleObj name="think-cell Folie" r:id="rId5" imgW="501" imgH="502" progId="TCLayout.ActiveDocument.1">
                  <p:embed/>
                  <p:pic>
                    <p:nvPicPr>
                      <p:cNvPr id="4" name="Objekt 3" hidden="1">
                        <a:extLst>
                          <a:ext uri="{FF2B5EF4-FFF2-40B4-BE49-F238E27FC236}">
                            <a16:creationId xmlns:a16="http://schemas.microsoft.com/office/drawing/2014/main" id="{FE0A9B18-84D1-49E2-8532-0D32267EAA1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0850CDF3-7D63-4E98-A1D2-E7C245986D90}"/>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58371" name="Picture 3"/>
          <p:cNvPicPr>
            <a:picLocks noGrp="1" noChangeAspect="1" noChangeArrowheads="1"/>
          </p:cNvPicPr>
          <p:nvPr>
            <p:ph sz="quarter" idx="11"/>
          </p:nvPr>
        </p:nvPicPr>
        <p:blipFill>
          <a:blip r:embed="rId7" cstate="print"/>
          <a:stretch>
            <a:fillRect/>
          </a:stretch>
        </p:blipFill>
        <p:spPr>
          <a:xfrm>
            <a:off x="2846244" y="1998663"/>
            <a:ext cx="6885275" cy="4337050"/>
          </a:xfrm>
        </p:spPr>
      </p:pic>
      <p:sp>
        <p:nvSpPr>
          <p:cNvPr id="58370" name="Rectangle 2"/>
          <p:cNvSpPr>
            <a:spLocks noGrp="1" noChangeArrowheads="1"/>
          </p:cNvSpPr>
          <p:nvPr>
            <p:ph type="title"/>
          </p:nvPr>
        </p:nvSpPr>
        <p:spPr/>
        <p:txBody>
          <a:bodyPr>
            <a:normAutofit/>
          </a:bodyPr>
          <a:lstStyle/>
          <a:p>
            <a:r>
              <a:rPr lang="en-AU" dirty="0"/>
              <a:t>Example Wiki Page - Cognitive Fit Theory</a:t>
            </a:r>
          </a:p>
        </p:txBody>
      </p:sp>
      <p:sp>
        <p:nvSpPr>
          <p:cNvPr id="2" name="Inhaltsplatzhalter 1">
            <a:extLst>
              <a:ext uri="{FF2B5EF4-FFF2-40B4-BE49-F238E27FC236}">
                <a16:creationId xmlns:a16="http://schemas.microsoft.com/office/drawing/2014/main" id="{F9A043FA-DACD-46C9-B86E-C288A8D57DDC}"/>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D841FAAA-18B9-46A9-98F1-CC1DC5398EC0}"/>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8D1849B8-7877-4E4F-961D-47021A4FD28E}"/>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43B1C8F9-5D08-46BC-A66B-1610BA101AEE}"/>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57</a:t>
            </a:fld>
            <a:endParaRPr lang="de-DE"/>
          </a:p>
        </p:txBody>
      </p:sp>
    </p:spTree>
    <p:extLst>
      <p:ext uri="{BB962C8B-B14F-4D97-AF65-F5344CB8AC3E}">
        <p14:creationId xmlns:p14="http://schemas.microsoft.com/office/powerpoint/2010/main" val="3527427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325817A4-06BC-4E5C-848E-AFB576C3937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8612" name="think-cell Folie" r:id="rId6" imgW="501" imgH="502" progId="TCLayout.ActiveDocument.1">
                  <p:embed/>
                </p:oleObj>
              </mc:Choice>
              <mc:Fallback>
                <p:oleObj name="think-cell Folie" r:id="rId6" imgW="501" imgH="502" progId="TCLayout.ActiveDocument.1">
                  <p:embed/>
                  <p:pic>
                    <p:nvPicPr>
                      <p:cNvPr id="4" name="Objekt 3" hidden="1">
                        <a:extLst>
                          <a:ext uri="{FF2B5EF4-FFF2-40B4-BE49-F238E27FC236}">
                            <a16:creationId xmlns:a16="http://schemas.microsoft.com/office/drawing/2014/main" id="{325817A4-06BC-4E5C-848E-AFB576C3937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3DDDDCDF-DD8F-467E-84EF-5D8BC179080D}"/>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AU"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53250" name="Content Placeholder 2"/>
          <p:cNvSpPr>
            <a:spLocks noGrp="1"/>
          </p:cNvSpPr>
          <p:nvPr>
            <p:ph sz="quarter" idx="11"/>
          </p:nvPr>
        </p:nvSpPr>
        <p:spPr/>
        <p:txBody>
          <a:bodyPr>
            <a:normAutofit/>
          </a:bodyPr>
          <a:lstStyle/>
          <a:p>
            <a:r>
              <a:rPr lang="en-AU" sz="1600" dirty="0"/>
              <a:t>Gregor, S. "</a:t>
            </a:r>
            <a:r>
              <a:rPr lang="en-AU" sz="1600" b="1" dirty="0"/>
              <a:t>The Nature of Theory in Information Syste</a:t>
            </a:r>
            <a:r>
              <a:rPr lang="en-AU" sz="1600" dirty="0"/>
              <a:t>ms," </a:t>
            </a:r>
            <a:r>
              <a:rPr lang="en-AU" sz="1600" i="1" dirty="0"/>
              <a:t>MIS Quarterly (30:3) 2006, pp 611-642.</a:t>
            </a:r>
          </a:p>
          <a:p>
            <a:r>
              <a:rPr lang="en-AU" sz="1600" dirty="0"/>
              <a:t>Weber, R. "</a:t>
            </a:r>
            <a:r>
              <a:rPr lang="en-AU" sz="1600" b="1" dirty="0"/>
              <a:t>Editor's Comments: Theoretically Speaking</a:t>
            </a:r>
            <a:r>
              <a:rPr lang="en-AU" sz="1600" dirty="0"/>
              <a:t>," </a:t>
            </a:r>
            <a:r>
              <a:rPr lang="en-AU" sz="1600" i="1" dirty="0"/>
              <a:t>MIS Quarterly (27:3) 2003, pp iii-xii.</a:t>
            </a:r>
          </a:p>
          <a:p>
            <a:r>
              <a:rPr lang="en-AU" sz="1600" dirty="0" err="1"/>
              <a:t>Whetten</a:t>
            </a:r>
            <a:r>
              <a:rPr lang="en-AU" sz="1600" dirty="0"/>
              <a:t>, D.A. "</a:t>
            </a:r>
            <a:r>
              <a:rPr lang="en-AU" sz="1600" b="1" dirty="0"/>
              <a:t>What Constitutes a Theoretical Contribution?</a:t>
            </a:r>
            <a:r>
              <a:rPr lang="en-AU" sz="1600" dirty="0"/>
              <a:t>," </a:t>
            </a:r>
            <a:r>
              <a:rPr lang="en-AU" sz="1600" i="1" dirty="0"/>
              <a:t>Academy of Management Review (14:4) 1989, pp 490-495.</a:t>
            </a:r>
          </a:p>
          <a:p>
            <a:r>
              <a:rPr lang="en-AU" sz="1600" dirty="0"/>
              <a:t>van de </a:t>
            </a:r>
            <a:r>
              <a:rPr lang="en-AU" sz="1600" dirty="0" err="1"/>
              <a:t>Ven</a:t>
            </a:r>
            <a:r>
              <a:rPr lang="en-AU" sz="1600" dirty="0"/>
              <a:t>, A. "</a:t>
            </a:r>
            <a:r>
              <a:rPr lang="en-AU" sz="1600" b="1" dirty="0"/>
              <a:t>Nothing Is Quite So Practical as a Good Theory</a:t>
            </a:r>
            <a:r>
              <a:rPr lang="en-AU" sz="1600" dirty="0"/>
              <a:t>," </a:t>
            </a:r>
            <a:r>
              <a:rPr lang="en-AU" sz="1600" i="1" dirty="0"/>
              <a:t>Academy of Management Review (14:4) 1989, pp 486-489.</a:t>
            </a:r>
          </a:p>
          <a:p>
            <a:r>
              <a:rPr lang="en-AU" sz="1600" dirty="0" err="1"/>
              <a:t>Weick</a:t>
            </a:r>
            <a:r>
              <a:rPr lang="en-AU" sz="1600" dirty="0"/>
              <a:t>, K.E. "</a:t>
            </a:r>
            <a:r>
              <a:rPr lang="en-AU" sz="1600" b="1" dirty="0"/>
              <a:t>Theory Construction as Disciplined Imagination</a:t>
            </a:r>
            <a:r>
              <a:rPr lang="en-AU" sz="1600" dirty="0"/>
              <a:t>," </a:t>
            </a:r>
            <a:r>
              <a:rPr lang="en-AU" sz="1600" i="1" dirty="0"/>
              <a:t>Academy of Management Review (14:4) 1989, pp 516-531.</a:t>
            </a:r>
          </a:p>
          <a:p>
            <a:r>
              <a:rPr lang="en-AU" sz="1600" dirty="0" err="1"/>
              <a:t>Weick</a:t>
            </a:r>
            <a:r>
              <a:rPr lang="en-AU" sz="1600" dirty="0"/>
              <a:t>, K.E. </a:t>
            </a:r>
            <a:r>
              <a:rPr lang="en-AU" sz="1600" b="1" dirty="0"/>
              <a:t>"What Theory is Not, Theorizing Is,"</a:t>
            </a:r>
            <a:r>
              <a:rPr lang="en-AU" sz="1600" i="1" dirty="0"/>
              <a:t> Administrative Science Quarterly (40:3) 1995, pp 385-390.</a:t>
            </a:r>
          </a:p>
          <a:p>
            <a:r>
              <a:rPr lang="en-US" sz="1600" dirty="0"/>
              <a:t>Weber, R. (2012). "</a:t>
            </a:r>
            <a:r>
              <a:rPr lang="en-US" sz="1600" b="1" dirty="0"/>
              <a:t>Evaluating and Developing Theories in the Information Systems Discipline</a:t>
            </a:r>
            <a:r>
              <a:rPr lang="en-US" sz="1600" dirty="0"/>
              <a:t>", Journal of the Association for Information Systems</a:t>
            </a:r>
            <a:r>
              <a:rPr lang="en-US" sz="1600" i="1" dirty="0"/>
              <a:t> (13)1, pp. 1-30</a:t>
            </a:r>
          </a:p>
          <a:p>
            <a:endParaRPr lang="en-AU" sz="1600" dirty="0"/>
          </a:p>
        </p:txBody>
      </p:sp>
      <p:sp>
        <p:nvSpPr>
          <p:cNvPr id="53249" name="Title 1"/>
          <p:cNvSpPr>
            <a:spLocks noGrp="1"/>
          </p:cNvSpPr>
          <p:nvPr>
            <p:ph type="title"/>
          </p:nvPr>
        </p:nvSpPr>
        <p:spPr/>
        <p:txBody>
          <a:bodyPr/>
          <a:lstStyle/>
          <a:p>
            <a:r>
              <a:rPr lang="en-AU" dirty="0"/>
              <a:t>Relevant readings (selection)</a:t>
            </a:r>
          </a:p>
        </p:txBody>
      </p:sp>
      <p:sp>
        <p:nvSpPr>
          <p:cNvPr id="2" name="Inhaltsplatzhalter 1">
            <a:extLst>
              <a:ext uri="{FF2B5EF4-FFF2-40B4-BE49-F238E27FC236}">
                <a16:creationId xmlns:a16="http://schemas.microsoft.com/office/drawing/2014/main" id="{164A24CE-95A3-4EF9-8B1A-E5FAC76810E9}"/>
              </a:ext>
            </a:extLst>
          </p:cNvPr>
          <p:cNvSpPr>
            <a:spLocks noGrp="1"/>
          </p:cNvSpPr>
          <p:nvPr>
            <p:ph sz="quarter" idx="12"/>
          </p:nvPr>
        </p:nvSpPr>
        <p:spPr/>
        <p:txBody>
          <a:bodyPr/>
          <a:lstStyle/>
          <a:p>
            <a:endParaRPr lang="en-US"/>
          </a:p>
        </p:txBody>
      </p:sp>
      <p:sp>
        <p:nvSpPr>
          <p:cNvPr id="7" name="Datumsplatzhalter 1">
            <a:extLst>
              <a:ext uri="{FF2B5EF4-FFF2-40B4-BE49-F238E27FC236}">
                <a16:creationId xmlns:a16="http://schemas.microsoft.com/office/drawing/2014/main" id="{46D22117-E603-442D-BDC1-9F57180C5DE5}"/>
              </a:ext>
            </a:extLst>
          </p:cNvPr>
          <p:cNvSpPr>
            <a:spLocks noGrp="1"/>
          </p:cNvSpPr>
          <p:nvPr>
            <p:ph type="dt" sz="half" idx="2"/>
          </p:nvPr>
        </p:nvSpPr>
        <p:spPr>
          <a:xfrm>
            <a:off x="241299" y="6492875"/>
            <a:ext cx="1620000" cy="228600"/>
          </a:xfrm>
        </p:spPr>
        <p:txBody>
          <a:bodyPr/>
          <a:lstStyle/>
          <a:p>
            <a:endParaRPr lang="de-DE" dirty="0"/>
          </a:p>
        </p:txBody>
      </p:sp>
      <p:sp>
        <p:nvSpPr>
          <p:cNvPr id="8" name="Fußzeilenplatzhalter 2">
            <a:extLst>
              <a:ext uri="{FF2B5EF4-FFF2-40B4-BE49-F238E27FC236}">
                <a16:creationId xmlns:a16="http://schemas.microsoft.com/office/drawing/2014/main" id="{A6871615-CB3C-452D-9915-5F7C104143BD}"/>
              </a:ext>
            </a:extLst>
          </p:cNvPr>
          <p:cNvSpPr>
            <a:spLocks noGrp="1"/>
          </p:cNvSpPr>
          <p:nvPr>
            <p:ph type="ftr" sz="quarter" idx="3"/>
          </p:nvPr>
        </p:nvSpPr>
        <p:spPr>
          <a:xfrm>
            <a:off x="2136000" y="6492873"/>
            <a:ext cx="7920000" cy="228601"/>
          </a:xfrm>
        </p:spPr>
        <p:txBody>
          <a:bodyPr/>
          <a:lstStyle/>
          <a:p>
            <a:r>
              <a:rPr lang="en-US" dirty="0"/>
              <a:t>Teaching Notes: Scientific Research in Information Systems  ~ © Copyright 2012 Jan Recker. All Rights Reserved. ~</a:t>
            </a:r>
            <a:endParaRPr lang="de-DE" dirty="0"/>
          </a:p>
        </p:txBody>
      </p:sp>
      <p:sp>
        <p:nvSpPr>
          <p:cNvPr id="9" name="Foliennummernplatzhalter 3">
            <a:extLst>
              <a:ext uri="{FF2B5EF4-FFF2-40B4-BE49-F238E27FC236}">
                <a16:creationId xmlns:a16="http://schemas.microsoft.com/office/drawing/2014/main" id="{D55046FD-F9FB-4428-9B53-818773334FAF}"/>
              </a:ext>
            </a:extLst>
          </p:cNvPr>
          <p:cNvSpPr>
            <a:spLocks noGrp="1"/>
          </p:cNvSpPr>
          <p:nvPr>
            <p:ph type="sldNum" sz="quarter" idx="4"/>
          </p:nvPr>
        </p:nvSpPr>
        <p:spPr>
          <a:xfrm>
            <a:off x="10330700" y="6492874"/>
            <a:ext cx="1619999" cy="228601"/>
          </a:xfrm>
        </p:spPr>
        <p:txBody>
          <a:bodyPr/>
          <a:lstStyle/>
          <a:p>
            <a:fld id="{48195EE2-BBDB-4836-A200-C62792C76FA9}" type="slidenum">
              <a:rPr lang="de-DE" smtClean="0"/>
              <a:pPr/>
              <a:t>58</a:t>
            </a:fld>
            <a:endParaRPr lang="de-DE"/>
          </a:p>
        </p:txBody>
      </p:sp>
    </p:spTree>
    <p:extLst>
      <p:ext uri="{BB962C8B-B14F-4D97-AF65-F5344CB8AC3E}">
        <p14:creationId xmlns:p14="http://schemas.microsoft.com/office/powerpoint/2010/main" val="21850589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1AB2B60F-8B7A-40C2-A355-0CF22993A873}"/>
              </a:ext>
            </a:extLst>
          </p:cNvPr>
          <p:cNvGraphicFramePr>
            <a:graphicFrameLocks noChangeAspect="1"/>
          </p:cNvGraphicFramePr>
          <p:nvPr>
            <p:custDataLst>
              <p:tags r:id="rId2"/>
            </p:custDataLst>
            <p:extLst>
              <p:ext uri="{D42A27DB-BD31-4B8C-83A1-F6EECF244321}">
                <p14:modId xmlns:p14="http://schemas.microsoft.com/office/powerpoint/2010/main" val="13754467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99" name="think-cell Folie" r:id="rId6" imgW="501" imgH="502" progId="TCLayout.ActiveDocument.1">
                  <p:embed/>
                </p:oleObj>
              </mc:Choice>
              <mc:Fallback>
                <p:oleObj name="think-cell Folie" r:id="rId6" imgW="501" imgH="502"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627D85DF-9747-4272-B42E-FFFD15D845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6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0" name="Titel 5">
            <a:extLst>
              <a:ext uri="{FF2B5EF4-FFF2-40B4-BE49-F238E27FC236}">
                <a16:creationId xmlns:a16="http://schemas.microsoft.com/office/drawing/2014/main" id="{9E369CF6-096C-4D74-BBC5-8CF63CC73195}"/>
              </a:ext>
            </a:extLst>
          </p:cNvPr>
          <p:cNvSpPr>
            <a:spLocks noGrp="1"/>
          </p:cNvSpPr>
          <p:nvPr>
            <p:ph type="title"/>
          </p:nvPr>
        </p:nvSpPr>
        <p:spPr/>
        <p:txBody>
          <a:bodyPr vert="horz" lIns="91440" tIns="45720" rIns="91440" bIns="45720" rtlCol="0" anchor="ctr">
            <a:noAutofit/>
          </a:bodyPr>
          <a:lstStyle/>
          <a:p>
            <a:r>
              <a:rPr lang="en-US" b="1" dirty="0"/>
              <a:t>End of Chapter 4</a:t>
            </a:r>
            <a:endParaRPr lang="de-DE" sz="2600" b="1" dirty="0"/>
          </a:p>
        </p:txBody>
      </p:sp>
      <p:sp>
        <p:nvSpPr>
          <p:cNvPr id="7" name="Textplatzhalter 6">
            <a:extLst>
              <a:ext uri="{FF2B5EF4-FFF2-40B4-BE49-F238E27FC236}">
                <a16:creationId xmlns:a16="http://schemas.microsoft.com/office/drawing/2014/main" id="{F0696363-32E2-402B-89E5-B77EB7117B55}"/>
              </a:ext>
            </a:extLst>
          </p:cNvPr>
          <p:cNvSpPr>
            <a:spLocks noGrp="1"/>
          </p:cNvSpPr>
          <p:nvPr>
            <p:ph type="body" idx="1"/>
          </p:nvPr>
        </p:nvSpPr>
        <p:spPr/>
        <p:txBody>
          <a:bodyPr/>
          <a:lstStyle/>
          <a:p>
            <a:r>
              <a:rPr lang="en-US" b="1" dirty="0">
                <a:solidFill>
                  <a:schemeClr val="bg1">
                    <a:lumMod val="50000"/>
                  </a:schemeClr>
                </a:solidFill>
              </a:rPr>
              <a:t>© Copyright 2021 Jan Recker. All Rights Reserved.</a:t>
            </a:r>
            <a:endParaRPr lang="de-DE" b="1" dirty="0">
              <a:solidFill>
                <a:schemeClr val="bg1">
                  <a:lumMod val="50000"/>
                </a:schemeClr>
              </a:solidFill>
            </a:endParaRPr>
          </a:p>
          <a:p>
            <a:endParaRPr lang="de-DE" dirty="0"/>
          </a:p>
        </p:txBody>
      </p:sp>
      <p:sp>
        <p:nvSpPr>
          <p:cNvPr id="4" name="Datumsplatzhalter 3">
            <a:extLst>
              <a:ext uri="{FF2B5EF4-FFF2-40B4-BE49-F238E27FC236}">
                <a16:creationId xmlns:a16="http://schemas.microsoft.com/office/drawing/2014/main" id="{62CF1111-586D-4A35-8319-22A68D08F045}"/>
              </a:ext>
            </a:extLst>
          </p:cNvPr>
          <p:cNvSpPr>
            <a:spLocks noGrp="1"/>
          </p:cNvSpPr>
          <p:nvPr>
            <p:ph type="dt" sz="half" idx="2"/>
          </p:nvPr>
        </p:nvSpPr>
        <p:spPr/>
        <p:txBody>
          <a:bodyPr/>
          <a:lstStyle/>
          <a:p>
            <a:fld id="{E4DBF024-74BE-4E78-91F1-FBBF172264C6}" type="datetime1">
              <a:rPr lang="de-DE" smtClean="0"/>
              <a:t>11.02.2022</a:t>
            </a:fld>
            <a:endParaRPr lang="de-DE" dirty="0"/>
          </a:p>
        </p:txBody>
      </p:sp>
      <p:sp>
        <p:nvSpPr>
          <p:cNvPr id="5" name="Fußzeilenplatzhalter 4">
            <a:extLst>
              <a:ext uri="{FF2B5EF4-FFF2-40B4-BE49-F238E27FC236}">
                <a16:creationId xmlns:a16="http://schemas.microsoft.com/office/drawing/2014/main" id="{D941A4DD-3A80-4FD0-B961-A161015CC692}"/>
              </a:ext>
            </a:extLst>
          </p:cNvPr>
          <p:cNvSpPr>
            <a:spLocks noGrp="1"/>
          </p:cNvSpPr>
          <p:nvPr>
            <p:ph type="ftr" sz="quarter" idx="3"/>
          </p:nvPr>
        </p:nvSpPr>
        <p:spPr/>
        <p:txBody>
          <a:bodyPr/>
          <a:lstStyle/>
          <a:p>
            <a:r>
              <a:rPr lang="en-US" dirty="0"/>
              <a:t>Teaching Notes: Scientific Research in Information Systems  ~ © Copyright 2021 Jan Recker. All Rights Reserved. ~</a:t>
            </a:r>
            <a:endParaRPr lang="de-DE" dirty="0"/>
          </a:p>
        </p:txBody>
      </p:sp>
      <p:sp>
        <p:nvSpPr>
          <p:cNvPr id="6" name="Foliennummernplatzhalter 5">
            <a:extLst>
              <a:ext uri="{FF2B5EF4-FFF2-40B4-BE49-F238E27FC236}">
                <a16:creationId xmlns:a16="http://schemas.microsoft.com/office/drawing/2014/main" id="{AE963BEF-E1D9-449E-B4B1-C6A74643A588}"/>
              </a:ext>
            </a:extLst>
          </p:cNvPr>
          <p:cNvSpPr>
            <a:spLocks noGrp="1"/>
          </p:cNvSpPr>
          <p:nvPr>
            <p:ph type="sldNum" sz="quarter" idx="4"/>
          </p:nvPr>
        </p:nvSpPr>
        <p:spPr/>
        <p:txBody>
          <a:bodyPr/>
          <a:lstStyle/>
          <a:p>
            <a:fld id="{48195EE2-BBDB-4836-A200-C62792C76FA9}" type="slidenum">
              <a:rPr lang="de-DE" smtClean="0"/>
              <a:pPr/>
              <a:t>59</a:t>
            </a:fld>
            <a:endParaRPr lang="de-DE" dirty="0"/>
          </a:p>
        </p:txBody>
      </p:sp>
    </p:spTree>
    <p:extLst>
      <p:ext uri="{BB962C8B-B14F-4D97-AF65-F5344CB8AC3E}">
        <p14:creationId xmlns:p14="http://schemas.microsoft.com/office/powerpoint/2010/main" val="30780470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mlouBWpLTLyxG5sYB4mzZ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t9UVsd2KQ7.jJgllyxE36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xFgkMJd0RuarhDLLMclpZ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DfRLZRcnRDeEUvzPeBJ0g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tv6Nm5jmR.a7BbXM.TuXm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IfCAuRk5TQCsD5Y3at1Q7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vB1woeLYRwW4evvttvADq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r.cFUO.CReGt0WrpXQfrA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lMocbQWTQHSZaWDAKd.J2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k.rGs3JQYiRqdBEZwJsh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k.rGs3JQYiRqdBEZwJsh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5dg64SnwQmOfta1gY4wxU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5dg64SnwQmOfta1gY4wxU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bZwNCsytTo.cGGT.iaYTM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NVPTTFDKSs.9FcE.vA_76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jiwBhJmrRgexsmRRVq_4X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EgUL7wfUT4aRwIOVoJfln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SUAV5UVSkKixIJRjaKhB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O3mj7VWHSjaDqKcjxSqzuA"/>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UgjW5S.DTFGHFZItd835X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tXhdA9XpR72lOWU1pSJEr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n.a9rOnYSLWZkpjoHcAing"/>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gH.567IDSDu4J_T37aqM6Q"/>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4O9iIY9VSai3Ne9Ds56qzg"/>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8YRbliZpSP2f1bMMQYX2K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mZpNFsvlRXCWh_yfJboOJQ"/>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KTCWvM3NQf.xT8P2yg0_EQ"/>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cb3P4_ZXSl.z81fqakjM0w"/>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k_w_5Gy2SHqdMSrXvNJCq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LwmzsTq5TWmlNHuu6xT93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k6_QVC74QgSnBOpk8w5ryA"/>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tx6g7oM6RiufWSEB_MPDv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GJv9fQgbT8u95jSmTWlnJA"/>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Z.mh5TUkShuSJ5hvKhAtJ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uQQI_LMsTcyv3yzU4t.g.A"/>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MKWLFIg0SDiuPfQTdZM.7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L13irtUXRg.RpOF60cEZv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JEaDLvrdQIuFz6kBrwqcs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Lv5Ekgg0QgulFjfoVnCzr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zwqszjBiRV.xwXsNeJhNY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zMteg2XhShShKw6b6g0fk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kpC3OL7uTZuH5y0TXH_XRw"/>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ewfGugf9Q2e8kurYwFeafQ"/>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XK53g1HLRgKEzs2yLw2Rv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Wwx5PA9NRdKP0ZC_JrJGz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M4d07tWzTSmgUOPYAOvJ.w"/>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9_2e6N1zQPyp1JaLRahNQA"/>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KIoYt_.wRN2YhhiUj9tFjg"/>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yRS87TpNQ7uyak0IrhC2FQ"/>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5K1yp7hNT76Pj9ULQarYqQ"/>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1iGnP27NQleI5l37BFwqHg"/>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lhLly25DTtq2mYHs4EH_Cg"/>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Qe2YENGNSv6Er9GKws7jHg"/>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Chq8C.CoRHaaymdyqOl2ew"/>
</p:tagLst>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4577</Words>
  <Application>Microsoft Office PowerPoint</Application>
  <PresentationFormat>Breitbild</PresentationFormat>
  <Paragraphs>515</Paragraphs>
  <Slides>59</Slides>
  <Notes>3</Notes>
  <HiddenSlides>1</HiddenSlides>
  <MMClips>0</MMClips>
  <ScaleCrop>false</ScaleCrop>
  <HeadingPairs>
    <vt:vector size="8" baseType="variant">
      <vt:variant>
        <vt:lpstr>Verwendete Schriftarten</vt:lpstr>
      </vt:variant>
      <vt:variant>
        <vt:i4>5</vt:i4>
      </vt:variant>
      <vt:variant>
        <vt:lpstr>Design</vt:lpstr>
      </vt:variant>
      <vt:variant>
        <vt:i4>1</vt:i4>
      </vt:variant>
      <vt:variant>
        <vt:lpstr>Eingebettete OLE-Server</vt:lpstr>
      </vt:variant>
      <vt:variant>
        <vt:i4>1</vt:i4>
      </vt:variant>
      <vt:variant>
        <vt:lpstr>Folientitel</vt:lpstr>
      </vt:variant>
      <vt:variant>
        <vt:i4>59</vt:i4>
      </vt:variant>
    </vt:vector>
  </HeadingPairs>
  <TitlesOfParts>
    <vt:vector size="66" baseType="lpstr">
      <vt:lpstr>ＭＳ Ｐゴシック</vt:lpstr>
      <vt:lpstr>Arial</vt:lpstr>
      <vt:lpstr>Calibri</vt:lpstr>
      <vt:lpstr>TheSans UHH</vt:lpstr>
      <vt:lpstr>Wingdings</vt:lpstr>
      <vt:lpstr>Office</vt:lpstr>
      <vt:lpstr>think-cell Folie</vt:lpstr>
      <vt:lpstr>Scientific Research in Information Systems: A Beginner’s Guide (2nd edition)</vt:lpstr>
      <vt:lpstr>Copyright Notice &amp; Citation</vt:lpstr>
      <vt:lpstr>Overview</vt:lpstr>
      <vt:lpstr>Chapter 4: Theorising</vt:lpstr>
      <vt:lpstr>What is Theory?</vt:lpstr>
      <vt:lpstr>What is Theory?</vt:lpstr>
      <vt:lpstr>What is Theory?</vt:lpstr>
      <vt:lpstr>What is Theory?</vt:lpstr>
      <vt:lpstr>What is Theory?</vt:lpstr>
      <vt:lpstr>PowerPoint-Präsentation</vt:lpstr>
      <vt:lpstr>What is Theory?</vt:lpstr>
      <vt:lpstr>What is Theory?</vt:lpstr>
      <vt:lpstr>What is Theory?</vt:lpstr>
      <vt:lpstr>What is Theory?</vt:lpstr>
      <vt:lpstr>What Theory is Not</vt:lpstr>
      <vt:lpstr>What Theory is Not</vt:lpstr>
      <vt:lpstr>Levels of Theory</vt:lpstr>
      <vt:lpstr>Some Guidelines around Theory Levels</vt:lpstr>
      <vt:lpstr>And in Information Systems?</vt:lpstr>
      <vt:lpstr>Types of Theory</vt:lpstr>
      <vt:lpstr>Examples – Type I Theory</vt:lpstr>
      <vt:lpstr>Examples – Type II Theory</vt:lpstr>
      <vt:lpstr>Examples – Type III Theory</vt:lpstr>
      <vt:lpstr>Examples – Type IV Theory</vt:lpstr>
      <vt:lpstr>Examples – Type V Theory</vt:lpstr>
      <vt:lpstr>What are the building blocks of theory?</vt:lpstr>
      <vt:lpstr>Four building blocks of Theory</vt:lpstr>
      <vt:lpstr>Example: Technology Acceptance Model</vt:lpstr>
      <vt:lpstr>Example: TAM</vt:lpstr>
      <vt:lpstr>Interlude: How can you contribute to theory?</vt:lpstr>
      <vt:lpstr>Exercise</vt:lpstr>
      <vt:lpstr>Nomological Nets</vt:lpstr>
      <vt:lpstr>Nomological Nets</vt:lpstr>
      <vt:lpstr>Nomological Nets</vt:lpstr>
      <vt:lpstr>Theorizing</vt:lpstr>
      <vt:lpstr>The most important Principles about Theorizing</vt:lpstr>
      <vt:lpstr>The General Nature of Theorizing </vt:lpstr>
      <vt:lpstr>Theorizing – Basic Principles</vt:lpstr>
      <vt:lpstr>How To Theorize – an Example</vt:lpstr>
      <vt:lpstr>Generalization and Explanation</vt:lpstr>
      <vt:lpstr>Generalization and Explanation</vt:lpstr>
      <vt:lpstr>Circularity and Falsifiability</vt:lpstr>
      <vt:lpstr>Explanation and Process</vt:lpstr>
      <vt:lpstr>Implications and Fertility</vt:lpstr>
      <vt:lpstr>Alternative Theories</vt:lpstr>
      <vt:lpstr>Expectations  Hypotheses</vt:lpstr>
      <vt:lpstr>A Critical Stage</vt:lpstr>
      <vt:lpstr>Two Approaches to Theorizing</vt:lpstr>
      <vt:lpstr>Two Approaches to Theorizing</vt:lpstr>
      <vt:lpstr>Practical Suggestions to Theorizing</vt:lpstr>
      <vt:lpstr>How do we know you have a good theory?</vt:lpstr>
      <vt:lpstr>How do we know you have a good theory?</vt:lpstr>
      <vt:lpstr>Good Theory – Two Contrasting Examples</vt:lpstr>
      <vt:lpstr>How do we evaluate theories?</vt:lpstr>
      <vt:lpstr>How do we advance theory?</vt:lpstr>
      <vt:lpstr>Where can I get help?</vt:lpstr>
      <vt:lpstr>Example Wiki Page - Cognitive Fit Theory</vt:lpstr>
      <vt:lpstr>Relevant readings (selection)</vt:lpstr>
      <vt:lpstr>End of Chapter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Björn Binzer</dc:creator>
  <cp:lastModifiedBy>ufga001</cp:lastModifiedBy>
  <cp:revision>327</cp:revision>
  <dcterms:created xsi:type="dcterms:W3CDTF">2018-09-11T09:15:56Z</dcterms:created>
  <dcterms:modified xsi:type="dcterms:W3CDTF">2022-02-11T15:23:55Z</dcterms:modified>
</cp:coreProperties>
</file>