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4"/>
  </p:notesMasterIdLst>
  <p:sldIdLst>
    <p:sldId id="268" r:id="rId2"/>
    <p:sldId id="321" r:id="rId3"/>
    <p:sldId id="259" r:id="rId4"/>
    <p:sldId id="320" r:id="rId5"/>
    <p:sldId id="2112" r:id="rId6"/>
    <p:sldId id="2113" r:id="rId7"/>
    <p:sldId id="602" r:id="rId8"/>
    <p:sldId id="603" r:id="rId9"/>
    <p:sldId id="1205" r:id="rId10"/>
    <p:sldId id="1208" r:id="rId11"/>
    <p:sldId id="614" r:id="rId12"/>
    <p:sldId id="1202" r:id="rId13"/>
    <p:sldId id="2114" r:id="rId14"/>
    <p:sldId id="1203" r:id="rId15"/>
    <p:sldId id="662" r:id="rId16"/>
    <p:sldId id="1206" r:id="rId17"/>
    <p:sldId id="1207" r:id="rId18"/>
    <p:sldId id="1209" r:id="rId19"/>
    <p:sldId id="1318" r:id="rId20"/>
    <p:sldId id="1257" r:id="rId21"/>
    <p:sldId id="1331" r:id="rId22"/>
    <p:sldId id="1258" r:id="rId23"/>
    <p:sldId id="1259" r:id="rId24"/>
    <p:sldId id="1260" r:id="rId25"/>
    <p:sldId id="1211" r:id="rId26"/>
    <p:sldId id="1198" r:id="rId27"/>
    <p:sldId id="1210" r:id="rId28"/>
    <p:sldId id="1319" r:id="rId29"/>
    <p:sldId id="1200" r:id="rId30"/>
    <p:sldId id="2116" r:id="rId31"/>
    <p:sldId id="2117" r:id="rId32"/>
    <p:sldId id="1155" r:id="rId33"/>
    <p:sldId id="1254" r:id="rId34"/>
    <p:sldId id="1268" r:id="rId35"/>
    <p:sldId id="1269" r:id="rId36"/>
    <p:sldId id="2123" r:id="rId37"/>
    <p:sldId id="1199" r:id="rId38"/>
    <p:sldId id="1212" r:id="rId39"/>
    <p:sldId id="1213" r:id="rId40"/>
    <p:sldId id="1214" r:id="rId41"/>
    <p:sldId id="1215" r:id="rId42"/>
    <p:sldId id="2124" r:id="rId43"/>
    <p:sldId id="1217" r:id="rId44"/>
    <p:sldId id="1218" r:id="rId45"/>
    <p:sldId id="1219" r:id="rId46"/>
    <p:sldId id="1221" r:id="rId47"/>
    <p:sldId id="1222" r:id="rId48"/>
    <p:sldId id="1223" r:id="rId49"/>
    <p:sldId id="1224" r:id="rId50"/>
    <p:sldId id="1225" r:id="rId51"/>
    <p:sldId id="1226" r:id="rId52"/>
    <p:sldId id="1227" r:id="rId53"/>
    <p:sldId id="1229" r:id="rId54"/>
    <p:sldId id="1231" r:id="rId55"/>
    <p:sldId id="1232" r:id="rId56"/>
    <p:sldId id="1233" r:id="rId57"/>
    <p:sldId id="1234" r:id="rId58"/>
    <p:sldId id="1235" r:id="rId59"/>
    <p:sldId id="1236" r:id="rId60"/>
    <p:sldId id="1237" r:id="rId61"/>
    <p:sldId id="1238" r:id="rId62"/>
    <p:sldId id="1239" r:id="rId63"/>
    <p:sldId id="2125" r:id="rId64"/>
    <p:sldId id="1240" r:id="rId65"/>
    <p:sldId id="1242" r:id="rId66"/>
    <p:sldId id="1243" r:id="rId67"/>
    <p:sldId id="2127" r:id="rId68"/>
    <p:sldId id="2126" r:id="rId69"/>
    <p:sldId id="1245" r:id="rId70"/>
    <p:sldId id="2128" r:id="rId71"/>
    <p:sldId id="1246" r:id="rId72"/>
    <p:sldId id="1247" r:id="rId73"/>
    <p:sldId id="1248" r:id="rId74"/>
    <p:sldId id="1249" r:id="rId75"/>
    <p:sldId id="1251" r:id="rId76"/>
    <p:sldId id="1252" r:id="rId77"/>
    <p:sldId id="1306" r:id="rId78"/>
    <p:sldId id="2129" r:id="rId79"/>
    <p:sldId id="2131" r:id="rId80"/>
    <p:sldId id="2132" r:id="rId81"/>
    <p:sldId id="2133" r:id="rId82"/>
    <p:sldId id="2134" r:id="rId83"/>
    <p:sldId id="2135" r:id="rId84"/>
    <p:sldId id="2136" r:id="rId85"/>
    <p:sldId id="2137" r:id="rId86"/>
    <p:sldId id="2138" r:id="rId87"/>
    <p:sldId id="2139" r:id="rId88"/>
    <p:sldId id="2140" r:id="rId89"/>
    <p:sldId id="2141" r:id="rId90"/>
    <p:sldId id="2142" r:id="rId91"/>
    <p:sldId id="2143" r:id="rId92"/>
    <p:sldId id="317" r:id="rId93"/>
  </p:sldIdLst>
  <p:sldSz cx="12192000" cy="6858000"/>
  <p:notesSz cx="6858000" cy="9144000"/>
  <p:custDataLst>
    <p:tags r:id="rId95"/>
  </p:custData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669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B301B821-A1FF-4177-AEE7-76D212191A09}" styleName="Mittlere Formatvorlage 1 - Akz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93D81CF-94F2-401A-BA57-92F5A7B2D0C5}" styleName="Mittlere Formatvorlag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534" autoAdjust="0"/>
    <p:restoredTop sz="94660"/>
  </p:normalViewPr>
  <p:slideViewPr>
    <p:cSldViewPr snapToGrid="0">
      <p:cViewPr varScale="1">
        <p:scale>
          <a:sx n="70" d="100"/>
          <a:sy n="70" d="100"/>
        </p:scale>
        <p:origin x="324"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tags" Target="tags/tag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notesMaster" Target="notesMasters/notesMaster1.xml"/><Relationship Id="rId9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rts/_rels/chart1.xml.rels><?xml version="1.0" encoding="UTF-8" standalone="yes"?>
<Relationships xmlns="http://schemas.openxmlformats.org/package/2006/relationships"><Relationship Id="rId3" Type="http://schemas.openxmlformats.org/officeDocument/2006/relationships/oleObject" Target="file:///C:\Users\janre\Documents\PoPCites.csv"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cap="none" spc="20" baseline="0">
                <a:solidFill>
                  <a:schemeClr val="dk1">
                    <a:lumMod val="50000"/>
                    <a:lumOff val="50000"/>
                  </a:schemeClr>
                </a:solidFill>
                <a:latin typeface="+mn-lt"/>
                <a:ea typeface="+mn-ea"/>
                <a:cs typeface="+mn-cs"/>
              </a:defRPr>
            </a:pPr>
            <a:r>
              <a:rPr lang="de-DE"/>
              <a:t>Citations</a:t>
            </a:r>
          </a:p>
        </c:rich>
      </c:tx>
      <c:overlay val="0"/>
      <c:spPr>
        <a:noFill/>
        <a:ln>
          <a:noFill/>
        </a:ln>
        <a:effectLst/>
      </c:spPr>
      <c:txPr>
        <a:bodyPr rot="0" spcFirstLastPara="1" vertOverflow="ellipsis" vert="horz" wrap="square" anchor="ctr" anchorCtr="1"/>
        <a:lstStyle/>
        <a:p>
          <a:pPr>
            <a:defRPr sz="1400" b="0" i="0" u="none" strike="noStrike" kern="1200" cap="none" spc="20" baseline="0">
              <a:solidFill>
                <a:schemeClr val="dk1">
                  <a:lumMod val="50000"/>
                  <a:lumOff val="50000"/>
                </a:schemeClr>
              </a:solidFill>
              <a:latin typeface="+mn-lt"/>
              <a:ea typeface="+mn-ea"/>
              <a:cs typeface="+mn-cs"/>
            </a:defRPr>
          </a:pPr>
          <a:endParaRPr lang="de-DE"/>
        </a:p>
      </c:txPr>
    </c:title>
    <c:autoTitleDeleted val="0"/>
    <c:plotArea>
      <c:layout/>
      <c:scatterChart>
        <c:scatterStyle val="lineMarker"/>
        <c:varyColors val="0"/>
        <c:ser>
          <c:idx val="0"/>
          <c:order val="0"/>
          <c:spPr>
            <a:ln w="25400" cap="flat" cmpd="sng" algn="ctr">
              <a:noFill/>
              <a:prstDash val="sysDot"/>
              <a:round/>
            </a:ln>
            <a:effectLst/>
          </c:spPr>
          <c:marker>
            <c:symbol val="circle"/>
            <c:size val="5"/>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9525" cap="flat" cmpd="sng" algn="ctr">
                <a:solidFill>
                  <a:schemeClr val="accent1">
                    <a:shade val="95000"/>
                  </a:schemeClr>
                </a:solidFill>
                <a:round/>
              </a:ln>
              <a:effectLst/>
            </c:spPr>
          </c:marker>
          <c:yVal>
            <c:numRef>
              <c:f>Sheet2!$B$2:$B$384</c:f>
              <c:numCache>
                <c:formatCode>General</c:formatCode>
                <c:ptCount val="383"/>
                <c:pt idx="0">
                  <c:v>587</c:v>
                </c:pt>
                <c:pt idx="1">
                  <c:v>555</c:v>
                </c:pt>
                <c:pt idx="2">
                  <c:v>521</c:v>
                </c:pt>
                <c:pt idx="3">
                  <c:v>501</c:v>
                </c:pt>
                <c:pt idx="4">
                  <c:v>452</c:v>
                </c:pt>
                <c:pt idx="5">
                  <c:v>402</c:v>
                </c:pt>
                <c:pt idx="6">
                  <c:v>349</c:v>
                </c:pt>
                <c:pt idx="7">
                  <c:v>337</c:v>
                </c:pt>
                <c:pt idx="8">
                  <c:v>326</c:v>
                </c:pt>
                <c:pt idx="9">
                  <c:v>294</c:v>
                </c:pt>
                <c:pt idx="10">
                  <c:v>249</c:v>
                </c:pt>
                <c:pt idx="11">
                  <c:v>238</c:v>
                </c:pt>
                <c:pt idx="12">
                  <c:v>224</c:v>
                </c:pt>
                <c:pt idx="13">
                  <c:v>221</c:v>
                </c:pt>
                <c:pt idx="14">
                  <c:v>217</c:v>
                </c:pt>
                <c:pt idx="15">
                  <c:v>197</c:v>
                </c:pt>
                <c:pt idx="16">
                  <c:v>196</c:v>
                </c:pt>
                <c:pt idx="17">
                  <c:v>185</c:v>
                </c:pt>
                <c:pt idx="18">
                  <c:v>185</c:v>
                </c:pt>
                <c:pt idx="19">
                  <c:v>177</c:v>
                </c:pt>
                <c:pt idx="20">
                  <c:v>154</c:v>
                </c:pt>
                <c:pt idx="21">
                  <c:v>152</c:v>
                </c:pt>
                <c:pt idx="22">
                  <c:v>137</c:v>
                </c:pt>
                <c:pt idx="23">
                  <c:v>136</c:v>
                </c:pt>
                <c:pt idx="24">
                  <c:v>129</c:v>
                </c:pt>
                <c:pt idx="25">
                  <c:v>129</c:v>
                </c:pt>
                <c:pt idx="26">
                  <c:v>128</c:v>
                </c:pt>
                <c:pt idx="27">
                  <c:v>123</c:v>
                </c:pt>
                <c:pt idx="28">
                  <c:v>120</c:v>
                </c:pt>
                <c:pt idx="29">
                  <c:v>115</c:v>
                </c:pt>
                <c:pt idx="30">
                  <c:v>112</c:v>
                </c:pt>
                <c:pt idx="31">
                  <c:v>107</c:v>
                </c:pt>
                <c:pt idx="32">
                  <c:v>106</c:v>
                </c:pt>
                <c:pt idx="33">
                  <c:v>105</c:v>
                </c:pt>
                <c:pt idx="34">
                  <c:v>102</c:v>
                </c:pt>
                <c:pt idx="35">
                  <c:v>101</c:v>
                </c:pt>
                <c:pt idx="36">
                  <c:v>94</c:v>
                </c:pt>
                <c:pt idx="37">
                  <c:v>94</c:v>
                </c:pt>
                <c:pt idx="38">
                  <c:v>92</c:v>
                </c:pt>
                <c:pt idx="39">
                  <c:v>84</c:v>
                </c:pt>
                <c:pt idx="40">
                  <c:v>82</c:v>
                </c:pt>
                <c:pt idx="41">
                  <c:v>82</c:v>
                </c:pt>
                <c:pt idx="42">
                  <c:v>78</c:v>
                </c:pt>
                <c:pt idx="43">
                  <c:v>78</c:v>
                </c:pt>
                <c:pt idx="44">
                  <c:v>78</c:v>
                </c:pt>
                <c:pt idx="45">
                  <c:v>76</c:v>
                </c:pt>
                <c:pt idx="46">
                  <c:v>74</c:v>
                </c:pt>
                <c:pt idx="47">
                  <c:v>73</c:v>
                </c:pt>
                <c:pt idx="48">
                  <c:v>72</c:v>
                </c:pt>
                <c:pt idx="49">
                  <c:v>71</c:v>
                </c:pt>
                <c:pt idx="50">
                  <c:v>71</c:v>
                </c:pt>
                <c:pt idx="51">
                  <c:v>71</c:v>
                </c:pt>
                <c:pt idx="52">
                  <c:v>70</c:v>
                </c:pt>
                <c:pt idx="53">
                  <c:v>68</c:v>
                </c:pt>
                <c:pt idx="54">
                  <c:v>65</c:v>
                </c:pt>
                <c:pt idx="55">
                  <c:v>65</c:v>
                </c:pt>
                <c:pt idx="56">
                  <c:v>62</c:v>
                </c:pt>
                <c:pt idx="57">
                  <c:v>58</c:v>
                </c:pt>
                <c:pt idx="58">
                  <c:v>56</c:v>
                </c:pt>
                <c:pt idx="59">
                  <c:v>56</c:v>
                </c:pt>
                <c:pt idx="60">
                  <c:v>54</c:v>
                </c:pt>
                <c:pt idx="61">
                  <c:v>54</c:v>
                </c:pt>
                <c:pt idx="62">
                  <c:v>53</c:v>
                </c:pt>
                <c:pt idx="63">
                  <c:v>53</c:v>
                </c:pt>
                <c:pt idx="64">
                  <c:v>51</c:v>
                </c:pt>
                <c:pt idx="65">
                  <c:v>49</c:v>
                </c:pt>
                <c:pt idx="66">
                  <c:v>48</c:v>
                </c:pt>
                <c:pt idx="67">
                  <c:v>48</c:v>
                </c:pt>
                <c:pt idx="68">
                  <c:v>48</c:v>
                </c:pt>
                <c:pt idx="69">
                  <c:v>48</c:v>
                </c:pt>
                <c:pt idx="70">
                  <c:v>47</c:v>
                </c:pt>
                <c:pt idx="71">
                  <c:v>47</c:v>
                </c:pt>
                <c:pt idx="72">
                  <c:v>46</c:v>
                </c:pt>
                <c:pt idx="73">
                  <c:v>46</c:v>
                </c:pt>
                <c:pt idx="74">
                  <c:v>46</c:v>
                </c:pt>
                <c:pt idx="75">
                  <c:v>45</c:v>
                </c:pt>
                <c:pt idx="76">
                  <c:v>45</c:v>
                </c:pt>
                <c:pt idx="77">
                  <c:v>45</c:v>
                </c:pt>
                <c:pt idx="78">
                  <c:v>45</c:v>
                </c:pt>
                <c:pt idx="79">
                  <c:v>44</c:v>
                </c:pt>
                <c:pt idx="80">
                  <c:v>43</c:v>
                </c:pt>
                <c:pt idx="81">
                  <c:v>43</c:v>
                </c:pt>
                <c:pt idx="82">
                  <c:v>42</c:v>
                </c:pt>
                <c:pt idx="83">
                  <c:v>42</c:v>
                </c:pt>
                <c:pt idx="84">
                  <c:v>42</c:v>
                </c:pt>
                <c:pt idx="85">
                  <c:v>42</c:v>
                </c:pt>
                <c:pt idx="86">
                  <c:v>41</c:v>
                </c:pt>
                <c:pt idx="87">
                  <c:v>41</c:v>
                </c:pt>
                <c:pt idx="88">
                  <c:v>41</c:v>
                </c:pt>
                <c:pt idx="89">
                  <c:v>40</c:v>
                </c:pt>
                <c:pt idx="90">
                  <c:v>39</c:v>
                </c:pt>
                <c:pt idx="91">
                  <c:v>38</c:v>
                </c:pt>
                <c:pt idx="92">
                  <c:v>38</c:v>
                </c:pt>
                <c:pt idx="93">
                  <c:v>38</c:v>
                </c:pt>
                <c:pt idx="94">
                  <c:v>37</c:v>
                </c:pt>
                <c:pt idx="95">
                  <c:v>36</c:v>
                </c:pt>
                <c:pt idx="96">
                  <c:v>36</c:v>
                </c:pt>
                <c:pt idx="97">
                  <c:v>36</c:v>
                </c:pt>
                <c:pt idx="98">
                  <c:v>36</c:v>
                </c:pt>
                <c:pt idx="99">
                  <c:v>36</c:v>
                </c:pt>
                <c:pt idx="100">
                  <c:v>35</c:v>
                </c:pt>
                <c:pt idx="101">
                  <c:v>35</c:v>
                </c:pt>
                <c:pt idx="102">
                  <c:v>33</c:v>
                </c:pt>
                <c:pt idx="103">
                  <c:v>33</c:v>
                </c:pt>
                <c:pt idx="104">
                  <c:v>32</c:v>
                </c:pt>
                <c:pt idx="105">
                  <c:v>32</c:v>
                </c:pt>
                <c:pt idx="106">
                  <c:v>32</c:v>
                </c:pt>
                <c:pt idx="107">
                  <c:v>31</c:v>
                </c:pt>
                <c:pt idx="108">
                  <c:v>31</c:v>
                </c:pt>
                <c:pt idx="109">
                  <c:v>30</c:v>
                </c:pt>
                <c:pt idx="110">
                  <c:v>30</c:v>
                </c:pt>
                <c:pt idx="111">
                  <c:v>30</c:v>
                </c:pt>
                <c:pt idx="112">
                  <c:v>29</c:v>
                </c:pt>
                <c:pt idx="113">
                  <c:v>28</c:v>
                </c:pt>
                <c:pt idx="114">
                  <c:v>28</c:v>
                </c:pt>
                <c:pt idx="115">
                  <c:v>28</c:v>
                </c:pt>
                <c:pt idx="116">
                  <c:v>27</c:v>
                </c:pt>
                <c:pt idx="117">
                  <c:v>26</c:v>
                </c:pt>
                <c:pt idx="118">
                  <c:v>26</c:v>
                </c:pt>
                <c:pt idx="119">
                  <c:v>25</c:v>
                </c:pt>
                <c:pt idx="120">
                  <c:v>25</c:v>
                </c:pt>
                <c:pt idx="121">
                  <c:v>24</c:v>
                </c:pt>
                <c:pt idx="122">
                  <c:v>24</c:v>
                </c:pt>
                <c:pt idx="123">
                  <c:v>24</c:v>
                </c:pt>
                <c:pt idx="124">
                  <c:v>23</c:v>
                </c:pt>
                <c:pt idx="125">
                  <c:v>23</c:v>
                </c:pt>
                <c:pt idx="126">
                  <c:v>22</c:v>
                </c:pt>
                <c:pt idx="127">
                  <c:v>22</c:v>
                </c:pt>
                <c:pt idx="128">
                  <c:v>22</c:v>
                </c:pt>
                <c:pt idx="129">
                  <c:v>22</c:v>
                </c:pt>
                <c:pt idx="130">
                  <c:v>22</c:v>
                </c:pt>
                <c:pt idx="131">
                  <c:v>21</c:v>
                </c:pt>
                <c:pt idx="132">
                  <c:v>21</c:v>
                </c:pt>
                <c:pt idx="133">
                  <c:v>21</c:v>
                </c:pt>
                <c:pt idx="134">
                  <c:v>21</c:v>
                </c:pt>
                <c:pt idx="135">
                  <c:v>21</c:v>
                </c:pt>
                <c:pt idx="136">
                  <c:v>21</c:v>
                </c:pt>
                <c:pt idx="137">
                  <c:v>21</c:v>
                </c:pt>
                <c:pt idx="138">
                  <c:v>21</c:v>
                </c:pt>
                <c:pt idx="139">
                  <c:v>20</c:v>
                </c:pt>
                <c:pt idx="140">
                  <c:v>20</c:v>
                </c:pt>
                <c:pt idx="141">
                  <c:v>20</c:v>
                </c:pt>
                <c:pt idx="142">
                  <c:v>20</c:v>
                </c:pt>
                <c:pt idx="143">
                  <c:v>19</c:v>
                </c:pt>
                <c:pt idx="144">
                  <c:v>19</c:v>
                </c:pt>
                <c:pt idx="145">
                  <c:v>18</c:v>
                </c:pt>
                <c:pt idx="146">
                  <c:v>18</c:v>
                </c:pt>
                <c:pt idx="147">
                  <c:v>18</c:v>
                </c:pt>
                <c:pt idx="148">
                  <c:v>18</c:v>
                </c:pt>
                <c:pt idx="149">
                  <c:v>18</c:v>
                </c:pt>
                <c:pt idx="150">
                  <c:v>18</c:v>
                </c:pt>
                <c:pt idx="151">
                  <c:v>17</c:v>
                </c:pt>
                <c:pt idx="152">
                  <c:v>17</c:v>
                </c:pt>
                <c:pt idx="153">
                  <c:v>17</c:v>
                </c:pt>
                <c:pt idx="154">
                  <c:v>17</c:v>
                </c:pt>
                <c:pt idx="155">
                  <c:v>17</c:v>
                </c:pt>
                <c:pt idx="156">
                  <c:v>17</c:v>
                </c:pt>
                <c:pt idx="157">
                  <c:v>17</c:v>
                </c:pt>
                <c:pt idx="158">
                  <c:v>17</c:v>
                </c:pt>
                <c:pt idx="159">
                  <c:v>17</c:v>
                </c:pt>
                <c:pt idx="160">
                  <c:v>17</c:v>
                </c:pt>
                <c:pt idx="161">
                  <c:v>17</c:v>
                </c:pt>
                <c:pt idx="162">
                  <c:v>16</c:v>
                </c:pt>
                <c:pt idx="163">
                  <c:v>16</c:v>
                </c:pt>
                <c:pt idx="164">
                  <c:v>16</c:v>
                </c:pt>
                <c:pt idx="165">
                  <c:v>16</c:v>
                </c:pt>
                <c:pt idx="166">
                  <c:v>15</c:v>
                </c:pt>
                <c:pt idx="167">
                  <c:v>15</c:v>
                </c:pt>
                <c:pt idx="168">
                  <c:v>15</c:v>
                </c:pt>
                <c:pt idx="169">
                  <c:v>15</c:v>
                </c:pt>
                <c:pt idx="170">
                  <c:v>15</c:v>
                </c:pt>
                <c:pt idx="171">
                  <c:v>15</c:v>
                </c:pt>
                <c:pt idx="172">
                  <c:v>15</c:v>
                </c:pt>
                <c:pt idx="173">
                  <c:v>15</c:v>
                </c:pt>
                <c:pt idx="174">
                  <c:v>14</c:v>
                </c:pt>
                <c:pt idx="175">
                  <c:v>14</c:v>
                </c:pt>
                <c:pt idx="176">
                  <c:v>14</c:v>
                </c:pt>
                <c:pt idx="177">
                  <c:v>14</c:v>
                </c:pt>
                <c:pt idx="178">
                  <c:v>13</c:v>
                </c:pt>
                <c:pt idx="179">
                  <c:v>13</c:v>
                </c:pt>
                <c:pt idx="180">
                  <c:v>13</c:v>
                </c:pt>
                <c:pt idx="181">
                  <c:v>13</c:v>
                </c:pt>
                <c:pt idx="182">
                  <c:v>13</c:v>
                </c:pt>
                <c:pt idx="183">
                  <c:v>13</c:v>
                </c:pt>
                <c:pt idx="184">
                  <c:v>13</c:v>
                </c:pt>
                <c:pt idx="185">
                  <c:v>12</c:v>
                </c:pt>
                <c:pt idx="186">
                  <c:v>12</c:v>
                </c:pt>
                <c:pt idx="187">
                  <c:v>12</c:v>
                </c:pt>
                <c:pt idx="188">
                  <c:v>11</c:v>
                </c:pt>
                <c:pt idx="189">
                  <c:v>11</c:v>
                </c:pt>
                <c:pt idx="190">
                  <c:v>11</c:v>
                </c:pt>
                <c:pt idx="191">
                  <c:v>10</c:v>
                </c:pt>
                <c:pt idx="192">
                  <c:v>10</c:v>
                </c:pt>
                <c:pt idx="193">
                  <c:v>10</c:v>
                </c:pt>
                <c:pt idx="194">
                  <c:v>10</c:v>
                </c:pt>
                <c:pt idx="195">
                  <c:v>9</c:v>
                </c:pt>
                <c:pt idx="196">
                  <c:v>9</c:v>
                </c:pt>
                <c:pt idx="197">
                  <c:v>9</c:v>
                </c:pt>
                <c:pt idx="198">
                  <c:v>9</c:v>
                </c:pt>
                <c:pt idx="199">
                  <c:v>9</c:v>
                </c:pt>
                <c:pt idx="200">
                  <c:v>9</c:v>
                </c:pt>
                <c:pt idx="201">
                  <c:v>9</c:v>
                </c:pt>
                <c:pt idx="202">
                  <c:v>9</c:v>
                </c:pt>
                <c:pt idx="203">
                  <c:v>9</c:v>
                </c:pt>
                <c:pt idx="204">
                  <c:v>9</c:v>
                </c:pt>
                <c:pt idx="205">
                  <c:v>8</c:v>
                </c:pt>
                <c:pt idx="206">
                  <c:v>8</c:v>
                </c:pt>
                <c:pt idx="207">
                  <c:v>8</c:v>
                </c:pt>
                <c:pt idx="208">
                  <c:v>8</c:v>
                </c:pt>
                <c:pt idx="209">
                  <c:v>8</c:v>
                </c:pt>
                <c:pt idx="210">
                  <c:v>8</c:v>
                </c:pt>
                <c:pt idx="211">
                  <c:v>7</c:v>
                </c:pt>
                <c:pt idx="212">
                  <c:v>7</c:v>
                </c:pt>
                <c:pt idx="213">
                  <c:v>7</c:v>
                </c:pt>
                <c:pt idx="214">
                  <c:v>7</c:v>
                </c:pt>
                <c:pt idx="215">
                  <c:v>7</c:v>
                </c:pt>
                <c:pt idx="216">
                  <c:v>7</c:v>
                </c:pt>
                <c:pt idx="217">
                  <c:v>7</c:v>
                </c:pt>
                <c:pt idx="218">
                  <c:v>6</c:v>
                </c:pt>
                <c:pt idx="219">
                  <c:v>6</c:v>
                </c:pt>
                <c:pt idx="220">
                  <c:v>6</c:v>
                </c:pt>
                <c:pt idx="221">
                  <c:v>6</c:v>
                </c:pt>
                <c:pt idx="222">
                  <c:v>5</c:v>
                </c:pt>
                <c:pt idx="223">
                  <c:v>5</c:v>
                </c:pt>
                <c:pt idx="224">
                  <c:v>5</c:v>
                </c:pt>
                <c:pt idx="225">
                  <c:v>5</c:v>
                </c:pt>
                <c:pt idx="226">
                  <c:v>5</c:v>
                </c:pt>
                <c:pt idx="227">
                  <c:v>5</c:v>
                </c:pt>
                <c:pt idx="228">
                  <c:v>5</c:v>
                </c:pt>
                <c:pt idx="229">
                  <c:v>5</c:v>
                </c:pt>
                <c:pt idx="230">
                  <c:v>5</c:v>
                </c:pt>
                <c:pt idx="231">
                  <c:v>5</c:v>
                </c:pt>
                <c:pt idx="232">
                  <c:v>4</c:v>
                </c:pt>
                <c:pt idx="233">
                  <c:v>4</c:v>
                </c:pt>
                <c:pt idx="234">
                  <c:v>4</c:v>
                </c:pt>
                <c:pt idx="235">
                  <c:v>4</c:v>
                </c:pt>
                <c:pt idx="236">
                  <c:v>4</c:v>
                </c:pt>
                <c:pt idx="237">
                  <c:v>4</c:v>
                </c:pt>
                <c:pt idx="238">
                  <c:v>4</c:v>
                </c:pt>
                <c:pt idx="239">
                  <c:v>4</c:v>
                </c:pt>
                <c:pt idx="240">
                  <c:v>4</c:v>
                </c:pt>
                <c:pt idx="241">
                  <c:v>3</c:v>
                </c:pt>
                <c:pt idx="242">
                  <c:v>3</c:v>
                </c:pt>
                <c:pt idx="243">
                  <c:v>3</c:v>
                </c:pt>
                <c:pt idx="244">
                  <c:v>3</c:v>
                </c:pt>
                <c:pt idx="245">
                  <c:v>3</c:v>
                </c:pt>
                <c:pt idx="246">
                  <c:v>3</c:v>
                </c:pt>
                <c:pt idx="247">
                  <c:v>3</c:v>
                </c:pt>
                <c:pt idx="248">
                  <c:v>3</c:v>
                </c:pt>
                <c:pt idx="249">
                  <c:v>3</c:v>
                </c:pt>
                <c:pt idx="250">
                  <c:v>3</c:v>
                </c:pt>
                <c:pt idx="251">
                  <c:v>3</c:v>
                </c:pt>
                <c:pt idx="252">
                  <c:v>3</c:v>
                </c:pt>
                <c:pt idx="253">
                  <c:v>3</c:v>
                </c:pt>
                <c:pt idx="254">
                  <c:v>3</c:v>
                </c:pt>
                <c:pt idx="255">
                  <c:v>3</c:v>
                </c:pt>
                <c:pt idx="256">
                  <c:v>3</c:v>
                </c:pt>
                <c:pt idx="257">
                  <c:v>2</c:v>
                </c:pt>
                <c:pt idx="258">
                  <c:v>2</c:v>
                </c:pt>
                <c:pt idx="259">
                  <c:v>2</c:v>
                </c:pt>
                <c:pt idx="260">
                  <c:v>2</c:v>
                </c:pt>
                <c:pt idx="261">
                  <c:v>2</c:v>
                </c:pt>
                <c:pt idx="262">
                  <c:v>2</c:v>
                </c:pt>
                <c:pt idx="263">
                  <c:v>2</c:v>
                </c:pt>
                <c:pt idx="264">
                  <c:v>2</c:v>
                </c:pt>
                <c:pt idx="265">
                  <c:v>2</c:v>
                </c:pt>
                <c:pt idx="266">
                  <c:v>2</c:v>
                </c:pt>
                <c:pt idx="267">
                  <c:v>2</c:v>
                </c:pt>
                <c:pt idx="268">
                  <c:v>2</c:v>
                </c:pt>
                <c:pt idx="269">
                  <c:v>2</c:v>
                </c:pt>
                <c:pt idx="270">
                  <c:v>2</c:v>
                </c:pt>
                <c:pt idx="271">
                  <c:v>2</c:v>
                </c:pt>
                <c:pt idx="272">
                  <c:v>2</c:v>
                </c:pt>
                <c:pt idx="273">
                  <c:v>2</c:v>
                </c:pt>
                <c:pt idx="274">
                  <c:v>2</c:v>
                </c:pt>
                <c:pt idx="275">
                  <c:v>2</c:v>
                </c:pt>
                <c:pt idx="276">
                  <c:v>2</c:v>
                </c:pt>
                <c:pt idx="277">
                  <c:v>2</c:v>
                </c:pt>
                <c:pt idx="278">
                  <c:v>2</c:v>
                </c:pt>
                <c:pt idx="279">
                  <c:v>1</c:v>
                </c:pt>
                <c:pt idx="280">
                  <c:v>1</c:v>
                </c:pt>
                <c:pt idx="281">
                  <c:v>1</c:v>
                </c:pt>
                <c:pt idx="282">
                  <c:v>1</c:v>
                </c:pt>
                <c:pt idx="283">
                  <c:v>1</c:v>
                </c:pt>
                <c:pt idx="284">
                  <c:v>1</c:v>
                </c:pt>
                <c:pt idx="285">
                  <c:v>1</c:v>
                </c:pt>
                <c:pt idx="286">
                  <c:v>1</c:v>
                </c:pt>
                <c:pt idx="287">
                  <c:v>1</c:v>
                </c:pt>
                <c:pt idx="288">
                  <c:v>1</c:v>
                </c:pt>
                <c:pt idx="289">
                  <c:v>1</c:v>
                </c:pt>
                <c:pt idx="290">
                  <c:v>1</c:v>
                </c:pt>
                <c:pt idx="291">
                  <c:v>1</c:v>
                </c:pt>
                <c:pt idx="292">
                  <c:v>1</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numCache>
            </c:numRef>
          </c:yVal>
          <c:smooth val="0"/>
          <c:extLst>
            <c:ext xmlns:c16="http://schemas.microsoft.com/office/drawing/2014/chart" uri="{C3380CC4-5D6E-409C-BE32-E72D297353CC}">
              <c16:uniqueId val="{00000000-3DD4-44E7-98DA-FFAFD1828E69}"/>
            </c:ext>
          </c:extLst>
        </c:ser>
        <c:dLbls>
          <c:showLegendKey val="0"/>
          <c:showVal val="0"/>
          <c:showCatName val="0"/>
          <c:showSerName val="0"/>
          <c:showPercent val="0"/>
          <c:showBubbleSize val="0"/>
        </c:dLbls>
        <c:axId val="1166697184"/>
        <c:axId val="1166698016"/>
      </c:scatterChart>
      <c:valAx>
        <c:axId val="1166697184"/>
        <c:scaling>
          <c:orientation val="minMax"/>
        </c:scaling>
        <c:delete val="0"/>
        <c:axPos val="b"/>
        <c:majorGridlines>
          <c:spPr>
            <a:ln w="9525" cap="flat" cmpd="sng" algn="ctr">
              <a:solidFill>
                <a:schemeClr val="dk1">
                  <a:lumMod val="15000"/>
                  <a:lumOff val="85000"/>
                </a:schemeClr>
              </a:solidFill>
              <a:round/>
            </a:ln>
            <a:effectLst/>
          </c:spPr>
        </c:majorGridlines>
        <c:majorTickMark val="none"/>
        <c:minorTickMark val="none"/>
        <c:tickLblPos val="nextTo"/>
        <c:spPr>
          <a:noFill/>
          <a:ln w="9525" cap="rnd">
            <a:solidFill>
              <a:schemeClr val="dk1">
                <a:lumMod val="25000"/>
                <a:lumOff val="75000"/>
              </a:schemeClr>
            </a:solidFill>
            <a:round/>
          </a:ln>
          <a:effectLst/>
        </c:spPr>
        <c:txPr>
          <a:bodyPr rot="-60000000" spcFirstLastPara="1" vertOverflow="ellipsis" vert="horz" wrap="square" anchor="ctr" anchorCtr="1"/>
          <a:lstStyle/>
          <a:p>
            <a:pPr>
              <a:defRPr sz="900" b="0" i="0" u="none" strike="noStrike" kern="1200" spc="0" baseline="0">
                <a:solidFill>
                  <a:schemeClr val="dk1">
                    <a:lumMod val="65000"/>
                    <a:lumOff val="35000"/>
                  </a:schemeClr>
                </a:solidFill>
                <a:latin typeface="+mn-lt"/>
                <a:ea typeface="+mn-ea"/>
                <a:cs typeface="+mn-cs"/>
              </a:defRPr>
            </a:pPr>
            <a:endParaRPr lang="de-DE"/>
          </a:p>
        </c:txPr>
        <c:crossAx val="1166698016"/>
        <c:crosses val="autoZero"/>
        <c:crossBetween val="midCat"/>
      </c:valAx>
      <c:valAx>
        <c:axId val="1166698016"/>
        <c:scaling>
          <c:orientation val="minMax"/>
        </c:scaling>
        <c:delete val="0"/>
        <c:axPos val="l"/>
        <c:majorGridlines>
          <c:spPr>
            <a:ln w="9525" cap="flat" cmpd="sng" algn="ctr">
              <a:solidFill>
                <a:schemeClr val="dk1">
                  <a:lumMod val="15000"/>
                  <a:lumOff val="85000"/>
                </a:schemeClr>
              </a:solidFill>
              <a:round/>
            </a:ln>
            <a:effectLst/>
          </c:spPr>
        </c:majorGridlines>
        <c:numFmt formatCode="General" sourceLinked="1"/>
        <c:majorTickMark val="none"/>
        <c:minorTickMark val="none"/>
        <c:tickLblPos val="nextTo"/>
        <c:spPr>
          <a:noFill/>
          <a:ln w="9525" cap="rnd">
            <a:solidFill>
              <a:schemeClr val="dk1">
                <a:lumMod val="25000"/>
                <a:lumOff val="75000"/>
              </a:schemeClr>
            </a:solidFill>
            <a:round/>
          </a:ln>
          <a:effectLst/>
        </c:spPr>
        <c:txPr>
          <a:bodyPr rot="-60000000" spcFirstLastPara="1" vertOverflow="ellipsis" vert="horz" wrap="square" anchor="ctr" anchorCtr="1"/>
          <a:lstStyle/>
          <a:p>
            <a:pPr>
              <a:defRPr sz="900" b="0" i="0" u="none" strike="noStrike" kern="1200" spc="0" baseline="0">
                <a:solidFill>
                  <a:schemeClr val="dk1">
                    <a:lumMod val="65000"/>
                    <a:lumOff val="35000"/>
                  </a:schemeClr>
                </a:solidFill>
                <a:latin typeface="+mn-lt"/>
                <a:ea typeface="+mn-ea"/>
                <a:cs typeface="+mn-cs"/>
              </a:defRPr>
            </a:pPr>
            <a:endParaRPr lang="de-DE"/>
          </a:p>
        </c:txPr>
        <c:crossAx val="1166697184"/>
        <c:crosses val="autoZero"/>
        <c:crossBetween val="midCat"/>
      </c:valAx>
      <c:spPr>
        <a:gradFill>
          <a:gsLst>
            <a:gs pos="100000">
              <a:schemeClr val="lt1">
                <a:lumMod val="95000"/>
              </a:schemeClr>
            </a:gs>
            <a:gs pos="0">
              <a:schemeClr val="lt1">
                <a:alpha val="0"/>
              </a:schemeClr>
            </a:gs>
          </a:gsLst>
          <a:lin ang="5400000" scaled="0"/>
        </a:grad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lt1"/>
    </a:solidFill>
    <a:ln>
      <a:noFill/>
    </a:ln>
    <a:effectLst/>
  </c:spPr>
  <c:txPr>
    <a:bodyPr/>
    <a:lstStyle/>
    <a:p>
      <a:pPr>
        <a:defRPr/>
      </a:pPr>
      <a:endParaRPr lang="de-D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6">
  <cs:axisTitle>
    <cs:lnRef idx="0"/>
    <cs:fillRef idx="0"/>
    <cs:effectRef idx="0"/>
    <cs:fontRef idx="minor">
      <a:schemeClr val="dk1">
        <a:lumMod val="65000"/>
        <a:lumOff val="35000"/>
      </a:schemeClr>
    </cs:fontRef>
    <cs:defRPr sz="900" kern="1200"/>
  </cs:axisTitle>
  <cs:categoryAxis>
    <cs:lnRef idx="0"/>
    <cs:fillRef idx="0"/>
    <cs:effectRef idx="0"/>
    <cs:fontRef idx="minor">
      <a:schemeClr val="dk1">
        <a:lumMod val="65000"/>
        <a:lumOff val="35000"/>
      </a:schemeClr>
    </cs:fontRef>
    <cs:spPr>
      <a:ln w="9525" cap="rnd">
        <a:solidFill>
          <a:schemeClr val="dk1">
            <a:lumMod val="20000"/>
            <a:lumOff val="80000"/>
          </a:schemeClr>
        </a:solidFill>
        <a:round/>
      </a:ln>
    </cs:spPr>
    <cs:defRPr sz="900" kern="1200"/>
  </cs:categoryAxis>
  <cs:chartArea mods="allowNoLineOverride">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2"/>
    <cs:effectRef idx="1"/>
    <cs:fontRef idx="minor">
      <a:schemeClr val="dk1"/>
    </cs:fontRef>
    <cs:spPr>
      <a:ln w="9525" cap="flat" cmpd="sng" algn="ctr">
        <a:solidFill>
          <a:schemeClr val="phClr">
            <a:alpha val="70000"/>
          </a:schemeClr>
        </a:solidFill>
        <a:prstDash val="sysDot"/>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rnd">
        <a:solidFill>
          <a:schemeClr val="dk1">
            <a:lumMod val="15000"/>
            <a:lumOff val="85000"/>
          </a:schemeClr>
        </a:solidFill>
        <a:round/>
      </a:ln>
    </cs:spPr>
    <cs:defRPr sz="900" kern="1200"/>
  </cs:dataTable>
  <cs:downBar>
    <cs:lnRef idx="0"/>
    <cs:fillRef idx="0"/>
    <cs:effectRef idx="0"/>
    <cs:fontRef idx="minor">
      <a:schemeClr val="dk1"/>
    </cs:fontRef>
    <cs:spPr>
      <a:solidFill>
        <a:schemeClr val="dk1">
          <a:lumMod val="75000"/>
          <a:lumOff val="25000"/>
        </a:schemeClr>
      </a:solidFill>
      <a:ln w="9525" cap="rnd">
        <a:solidFill>
          <a:schemeClr val="dk1">
            <a:lumMod val="65000"/>
            <a:lumOff val="35000"/>
          </a:schemeClr>
        </a:solidFill>
        <a:round/>
      </a:ln>
    </cs:spPr>
  </cs:downBar>
  <cs:dropLine>
    <cs:lnRef idx="0"/>
    <cs:fillRef idx="0"/>
    <cs:effectRef idx="0"/>
    <cs:fontRef idx="minor">
      <a:schemeClr val="dk1"/>
    </cs:fontRef>
    <cs:spPr>
      <a:ln w="9525" cap="rnd">
        <a:solidFill>
          <a:schemeClr val="dk1">
            <a:lumMod val="35000"/>
            <a:lumOff val="65000"/>
          </a:schemeClr>
        </a:solidFill>
        <a:round/>
      </a:ln>
    </cs:spPr>
  </cs:dropLine>
  <cs:errorBar>
    <cs:lnRef idx="0"/>
    <cs:fillRef idx="0"/>
    <cs:effectRef idx="0"/>
    <cs:fontRef idx="minor">
      <a:schemeClr val="dk1"/>
    </cs:fontRef>
    <cs:spPr>
      <a:ln w="9525" cap="rnd">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rnd">
        <a:solidFill>
          <a:schemeClr val="dk1">
            <a:lumMod val="35000"/>
            <a:lumOff val="65000"/>
          </a:schemeClr>
        </a:solidFill>
        <a:round/>
      </a:ln>
    </cs:spPr>
  </cs:hiLoLine>
  <cs:leaderLine>
    <cs:lnRef idx="0"/>
    <cs:fillRef idx="0"/>
    <cs:effectRef idx="0"/>
    <cs:fontRef idx="minor">
      <a:schemeClr val="dk1"/>
    </cs:fontRef>
    <cs:spPr>
      <a:ln w="9525" cap="rnd">
        <a:solidFill>
          <a:schemeClr val="dk1">
            <a:lumMod val="35000"/>
            <a:lumOff val="65000"/>
          </a:schemeClr>
        </a:solidFill>
        <a:round/>
      </a:ln>
    </cs:spPr>
  </cs:leaderLine>
  <cs:legend>
    <cs:lnRef idx="0"/>
    <cs:fillRef idx="0"/>
    <cs:effectRef idx="0"/>
    <cs:fontRef idx="minor">
      <a:schemeClr val="dk1">
        <a:lumMod val="65000"/>
        <a:lumOff val="35000"/>
      </a:schemeClr>
    </cs:fontRef>
    <cs:defRPr sz="900" kern="1200" spc="0" baseline="0"/>
  </cs:legend>
  <cs:plotArea>
    <cs:lnRef idx="0"/>
    <cs:fillRef idx="0"/>
    <cs:effectRef idx="0"/>
    <cs:fontRef idx="minor">
      <a:schemeClr val="dk1"/>
    </cs:fontRef>
    <cs:spPr>
      <a:gradFill>
        <a:gsLst>
          <a:gs pos="100000">
            <a:schemeClr val="lt1">
              <a:lumMod val="95000"/>
            </a:schemeClr>
          </a:gs>
          <a:gs pos="0">
            <a:schemeClr val="lt1">
              <a:alpha val="0"/>
            </a:schemeClr>
          </a:gs>
        </a:gsLst>
        <a:lin ang="5400000" scaled="0"/>
      </a:gradFill>
    </cs:spPr>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rnd">
        <a:solidFill>
          <a:schemeClr val="dk1">
            <a:lumMod val="20000"/>
            <a:lumOff val="80000"/>
          </a:schemeClr>
        </a:solidFill>
        <a:round/>
      </a:ln>
    </cs:spPr>
    <cs:defRPr sz="900" kern="1200"/>
  </cs:seriesAxis>
  <cs:seriesLine>
    <cs:lnRef idx="0"/>
    <cs:fillRef idx="0"/>
    <cs:effectRef idx="0"/>
    <cs:fontRef idx="minor">
      <a:schemeClr val="dk1"/>
    </cs:fontRef>
    <cs:spPr>
      <a:ln w="9525" cap="rnd">
        <a:solidFill>
          <a:schemeClr val="dk1">
            <a:lumMod val="35000"/>
            <a:lumOff val="65000"/>
          </a:schemeClr>
        </a:solidFill>
        <a:round/>
      </a:ln>
    </cs:spPr>
  </cs:seriesLine>
  <cs:title>
    <cs:lnRef idx="0"/>
    <cs:fillRef idx="0"/>
    <cs:effectRef idx="0"/>
    <cs:fontRef idx="minor">
      <a:schemeClr val="dk1">
        <a:lumMod val="50000"/>
        <a:lumOff val="50000"/>
      </a:schemeClr>
    </cs:fontRef>
    <cs:defRPr sz="1400" kern="1200" cap="none" spc="2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cs:spPr>
  </cs:upBar>
  <cs:valueAxis>
    <cs:lnRef idx="0"/>
    <cs:fillRef idx="0"/>
    <cs:effectRef idx="0"/>
    <cs:fontRef idx="minor">
      <a:schemeClr val="dk1">
        <a:lumMod val="65000"/>
        <a:lumOff val="35000"/>
      </a:schemeClr>
    </cs:fontRef>
    <cs:spPr>
      <a:ln w="9525" cap="rnd">
        <a:solidFill>
          <a:schemeClr val="dk1">
            <a:lumMod val="25000"/>
            <a:lumOff val="75000"/>
          </a:schemeClr>
        </a:solidFill>
        <a:round/>
      </a:ln>
    </cs:spPr>
    <cs:defRPr sz="900" kern="1200" spc="0" baseline="0"/>
  </cs:valueAxis>
  <cs:wall>
    <cs:lnRef idx="0"/>
    <cs:fillRef idx="0"/>
    <cs:effectRef idx="0"/>
    <cs:fontRef idx="minor">
      <a:schemeClr val="dk1"/>
    </cs:fontRef>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260227-1DDE-4C8D-891E-F584FCFD9455}" type="datetimeFigureOut">
              <a:rPr lang="de-DE" smtClean="0"/>
              <a:t>11.02.2022</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123794-2616-488B-9319-48DF21E8C47B}" type="slidenum">
              <a:rPr lang="de-DE" smtClean="0"/>
              <a:t>‹Nr.›</a:t>
            </a:fld>
            <a:endParaRPr lang="de-DE"/>
          </a:p>
        </p:txBody>
      </p:sp>
    </p:spTree>
    <p:extLst>
      <p:ext uri="{BB962C8B-B14F-4D97-AF65-F5344CB8AC3E}">
        <p14:creationId xmlns:p14="http://schemas.microsoft.com/office/powerpoint/2010/main" val="8348338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63A05C20-7475-41DC-B3D5-0C81260E2AAF}" type="slidenum">
              <a:rPr lang="en-AU">
                <a:solidFill>
                  <a:prstClr val="black"/>
                </a:solidFill>
              </a:rPr>
              <a:pPr>
                <a:defRPr/>
              </a:pPr>
              <a:t>29</a:t>
            </a:fld>
            <a:endParaRPr lang="en-AU">
              <a:solidFill>
                <a:prstClr val="black"/>
              </a:solidFill>
            </a:endParaRPr>
          </a:p>
        </p:txBody>
      </p:sp>
      <p:sp>
        <p:nvSpPr>
          <p:cNvPr id="37890" name="Rectangle 2"/>
          <p:cNvSpPr>
            <a:spLocks noGrp="1" noRot="1" noChangeAspect="1" noChangeArrowheads="1" noTextEdit="1"/>
          </p:cNvSpPr>
          <p:nvPr>
            <p:ph type="sldImg"/>
          </p:nvPr>
        </p:nvSpPr>
        <p:spPr>
          <a:xfrm>
            <a:off x="139700" y="768350"/>
            <a:ext cx="6819900" cy="3836988"/>
          </a:xfrm>
          <a:ln/>
        </p:spPr>
      </p:sp>
      <p:sp>
        <p:nvSpPr>
          <p:cNvPr id="37891" name="Rectangle 3"/>
          <p:cNvSpPr>
            <a:spLocks noGrp="1" noChangeArrowheads="1"/>
          </p:cNvSpPr>
          <p:nvPr>
            <p:ph type="body" idx="1"/>
          </p:nvPr>
        </p:nvSpPr>
        <p:spPr>
          <a:noFill/>
          <a:ln/>
        </p:spPr>
        <p:txBody>
          <a:bodyPr/>
          <a:lstStyle/>
          <a:p>
            <a:endParaRPr lang="en-AU">
              <a:latin typeface="Arial" charset="0"/>
              <a:ea typeface="ＭＳ Ｐゴシック"/>
            </a:endParaRPr>
          </a:p>
        </p:txBody>
      </p:sp>
    </p:spTree>
    <p:extLst>
      <p:ext uri="{BB962C8B-B14F-4D97-AF65-F5344CB8AC3E}">
        <p14:creationId xmlns:p14="http://schemas.microsoft.com/office/powerpoint/2010/main" val="18896975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0E6E9B79-E27B-4A04-9D4B-5DADAFC6FFC1}" type="slidenum">
              <a:rPr lang="en-US"/>
              <a:pPr>
                <a:defRPr/>
              </a:pPr>
              <a:t>41</a:t>
            </a:fld>
            <a:endParaRPr lang="en-US"/>
          </a:p>
        </p:txBody>
      </p:sp>
      <p:sp>
        <p:nvSpPr>
          <p:cNvPr id="44034" name="Rectangle 2"/>
          <p:cNvSpPr>
            <a:spLocks noGrp="1" noRot="1" noChangeAspect="1" noChangeArrowheads="1" noTextEdit="1"/>
          </p:cNvSpPr>
          <p:nvPr>
            <p:ph type="sldImg"/>
          </p:nvPr>
        </p:nvSpPr>
        <p:spPr>
          <a:xfrm>
            <a:off x="139700" y="768350"/>
            <a:ext cx="6819900" cy="3836988"/>
          </a:xfrm>
          <a:ln/>
        </p:spPr>
      </p:sp>
      <p:sp>
        <p:nvSpPr>
          <p:cNvPr id="44035" name="Rectangle 3"/>
          <p:cNvSpPr>
            <a:spLocks noGrp="1" noChangeArrowheads="1"/>
          </p:cNvSpPr>
          <p:nvPr>
            <p:ph type="body" idx="1"/>
          </p:nvPr>
        </p:nvSpPr>
        <p:spPr>
          <a:xfrm>
            <a:off x="946151" y="4860925"/>
            <a:ext cx="5206999" cy="4605338"/>
          </a:xfrm>
          <a:noFill/>
          <a:ln/>
        </p:spPr>
        <p:txBody>
          <a:bodyPr/>
          <a:lstStyle/>
          <a:p>
            <a:endParaRPr lang="en-AU">
              <a:latin typeface="Arial" charset="0"/>
              <a:ea typeface="ＭＳ Ｐゴシック"/>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6123794-2616-488B-9319-48DF21E8C47B}" type="slidenum">
              <a:rPr lang="de-DE" smtClean="0"/>
              <a:t>92</a:t>
            </a:fld>
            <a:endParaRPr lang="de-DE"/>
          </a:p>
        </p:txBody>
      </p:sp>
    </p:spTree>
    <p:extLst>
      <p:ext uri="{BB962C8B-B14F-4D97-AF65-F5344CB8AC3E}">
        <p14:creationId xmlns:p14="http://schemas.microsoft.com/office/powerpoint/2010/main" val="35170672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23" name="Rechteck 22">
            <a:extLst>
              <a:ext uri="{FF2B5EF4-FFF2-40B4-BE49-F238E27FC236}">
                <a16:creationId xmlns:a16="http://schemas.microsoft.com/office/drawing/2014/main" id="{C6B592AF-3EF4-4D95-8D2E-32F76C12E8BC}"/>
              </a:ext>
            </a:extLst>
          </p:cNvPr>
          <p:cNvSpPr/>
          <p:nvPr userDrawn="1"/>
        </p:nvSpPr>
        <p:spPr bwMode="auto">
          <a:xfrm>
            <a:off x="169818" y="-1"/>
            <a:ext cx="1260000" cy="6857993"/>
          </a:xfrm>
          <a:prstGeom prst="rect">
            <a:avLst/>
          </a:prstGeom>
          <a:solidFill>
            <a:srgbClr val="002060">
              <a:alpha val="40000"/>
            </a:srgb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0" i="0" u="none" strike="noStrike" cap="none" normalizeH="0" baseline="0">
              <a:ln>
                <a:noFill/>
              </a:ln>
              <a:solidFill>
                <a:schemeClr val="tx1"/>
              </a:solidFill>
              <a:effectLst/>
              <a:latin typeface="Arial" pitchFamily="34" charset="0"/>
              <a:ea typeface="ＭＳ Ｐゴシック" pitchFamily="-110" charset="-128"/>
            </a:endParaRPr>
          </a:p>
        </p:txBody>
      </p:sp>
      <p:sp>
        <p:nvSpPr>
          <p:cNvPr id="2" name="Titel 1">
            <a:extLst>
              <a:ext uri="{FF2B5EF4-FFF2-40B4-BE49-F238E27FC236}">
                <a16:creationId xmlns:a16="http://schemas.microsoft.com/office/drawing/2014/main" id="{FADA3A20-D81A-4C2F-B581-D5FAC6E52E90}"/>
              </a:ext>
            </a:extLst>
          </p:cNvPr>
          <p:cNvSpPr>
            <a:spLocks noGrp="1"/>
          </p:cNvSpPr>
          <p:nvPr>
            <p:ph type="ctrTitle"/>
          </p:nvPr>
        </p:nvSpPr>
        <p:spPr>
          <a:xfrm>
            <a:off x="1861299" y="1940626"/>
            <a:ext cx="9144000" cy="2108860"/>
          </a:xfrm>
          <a:prstGeom prst="rect">
            <a:avLst/>
          </a:prstGeom>
        </p:spPr>
        <p:txBody>
          <a:bodyPr anchor="ctr"/>
          <a:lstStyle>
            <a:lvl1pPr algn="l">
              <a:defRPr sz="6000" b="1"/>
            </a:lvl1pPr>
          </a:lstStyle>
          <a:p>
            <a:r>
              <a:rPr lang="de-DE" dirty="0"/>
              <a:t>Mastertitelformat bearbeiten</a:t>
            </a:r>
          </a:p>
        </p:txBody>
      </p:sp>
      <p:sp>
        <p:nvSpPr>
          <p:cNvPr id="3" name="Untertitel 2">
            <a:extLst>
              <a:ext uri="{FF2B5EF4-FFF2-40B4-BE49-F238E27FC236}">
                <a16:creationId xmlns:a16="http://schemas.microsoft.com/office/drawing/2014/main" id="{CFC700CD-DBB5-4566-B9F1-9DF8CC729FA7}"/>
              </a:ext>
            </a:extLst>
          </p:cNvPr>
          <p:cNvSpPr>
            <a:spLocks noGrp="1"/>
          </p:cNvSpPr>
          <p:nvPr>
            <p:ph type="subTitle" idx="1"/>
          </p:nvPr>
        </p:nvSpPr>
        <p:spPr>
          <a:xfrm>
            <a:off x="1861299" y="5334685"/>
            <a:ext cx="9144000" cy="654197"/>
          </a:xfrm>
        </p:spPr>
        <p:txBody>
          <a:bodyPr anchor="ctr"/>
          <a:lstStyle>
            <a:lvl1pPr marL="0" indent="0" algn="l">
              <a:buNone/>
              <a:defRPr sz="2400" b="1" i="1">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Master-Untertitelformat bearbeiten</a:t>
            </a:r>
          </a:p>
        </p:txBody>
      </p:sp>
      <p:sp>
        <p:nvSpPr>
          <p:cNvPr id="16" name="Datumsplatzhalter 3">
            <a:extLst>
              <a:ext uri="{FF2B5EF4-FFF2-40B4-BE49-F238E27FC236}">
                <a16:creationId xmlns:a16="http://schemas.microsoft.com/office/drawing/2014/main" id="{F12D1871-47A1-4934-88B4-7B4A8231A261}"/>
              </a:ext>
            </a:extLst>
          </p:cNvPr>
          <p:cNvSpPr>
            <a:spLocks noGrp="1"/>
          </p:cNvSpPr>
          <p:nvPr>
            <p:ph type="dt" sz="half" idx="2"/>
          </p:nvPr>
        </p:nvSpPr>
        <p:spPr>
          <a:xfrm>
            <a:off x="241299" y="6492875"/>
            <a:ext cx="1620000" cy="228600"/>
          </a:xfrm>
          <a:prstGeom prst="rect">
            <a:avLst/>
          </a:prstGeom>
        </p:spPr>
        <p:txBody>
          <a:bodyPr vert="horz" lIns="91440" tIns="45720" rIns="91440" bIns="45720" rtlCol="0" anchor="ctr"/>
          <a:lstStyle>
            <a:lvl1pPr algn="l">
              <a:defRPr sz="1050" b="1">
                <a:solidFill>
                  <a:schemeClr val="tx1"/>
                </a:solidFill>
                <a:latin typeface="Arial" panose="020B0604020202020204" pitchFamily="34" charset="0"/>
                <a:cs typeface="Arial" panose="020B0604020202020204" pitchFamily="34" charset="0"/>
              </a:defRPr>
            </a:lvl1pPr>
          </a:lstStyle>
          <a:p>
            <a:endParaRPr lang="de-DE" dirty="0"/>
          </a:p>
        </p:txBody>
      </p:sp>
      <p:sp>
        <p:nvSpPr>
          <p:cNvPr id="17" name="Fußzeilenplatzhalter 4">
            <a:extLst>
              <a:ext uri="{FF2B5EF4-FFF2-40B4-BE49-F238E27FC236}">
                <a16:creationId xmlns:a16="http://schemas.microsoft.com/office/drawing/2014/main" id="{2B6EA2B8-860D-48C2-9063-0184665EE36F}"/>
              </a:ext>
            </a:extLst>
          </p:cNvPr>
          <p:cNvSpPr>
            <a:spLocks noGrp="1"/>
          </p:cNvSpPr>
          <p:nvPr>
            <p:ph type="ftr" sz="quarter" idx="3"/>
          </p:nvPr>
        </p:nvSpPr>
        <p:spPr>
          <a:xfrm>
            <a:off x="2136000" y="6492873"/>
            <a:ext cx="7920000" cy="228601"/>
          </a:xfrm>
          <a:prstGeom prst="rect">
            <a:avLst/>
          </a:prstGeom>
        </p:spPr>
        <p:txBody>
          <a:bodyPr vert="horz" lIns="91440" tIns="45720" rIns="91440" bIns="45720" rtlCol="0" anchor="ctr"/>
          <a:lstStyle>
            <a:lvl1pPr algn="ctr">
              <a:defRPr sz="1050" b="0">
                <a:solidFill>
                  <a:schemeClr val="tx1"/>
                </a:solidFill>
                <a:latin typeface="Arial" panose="020B0604020202020204" pitchFamily="34" charset="0"/>
                <a:cs typeface="Arial" panose="020B0604020202020204" pitchFamily="34" charset="0"/>
              </a:defRPr>
            </a:lvl1pPr>
          </a:lstStyle>
          <a:p>
            <a:r>
              <a:rPr lang="en-US" dirty="0"/>
              <a:t>Teaching Notes: Scientific Research in Information Systems (2</a:t>
            </a:r>
            <a:r>
              <a:rPr lang="en-US" baseline="30000" dirty="0"/>
              <a:t>nd</a:t>
            </a:r>
            <a:r>
              <a:rPr lang="en-US" dirty="0"/>
              <a:t> edition) ~ © Copyright 2021 Jan Recker. All Rights Reserved. ~</a:t>
            </a:r>
            <a:endParaRPr lang="de-DE" dirty="0"/>
          </a:p>
        </p:txBody>
      </p:sp>
      <p:sp>
        <p:nvSpPr>
          <p:cNvPr id="18" name="Foliennummernplatzhalter 5">
            <a:extLst>
              <a:ext uri="{FF2B5EF4-FFF2-40B4-BE49-F238E27FC236}">
                <a16:creationId xmlns:a16="http://schemas.microsoft.com/office/drawing/2014/main" id="{A72B0A40-B062-4844-9B53-CA9F20F7C92F}"/>
              </a:ext>
            </a:extLst>
          </p:cNvPr>
          <p:cNvSpPr>
            <a:spLocks noGrp="1"/>
          </p:cNvSpPr>
          <p:nvPr>
            <p:ph type="sldNum" sz="quarter" idx="4"/>
          </p:nvPr>
        </p:nvSpPr>
        <p:spPr>
          <a:xfrm>
            <a:off x="10330700" y="6492874"/>
            <a:ext cx="1619999" cy="228601"/>
          </a:xfrm>
          <a:prstGeom prst="rect">
            <a:avLst/>
          </a:prstGeom>
        </p:spPr>
        <p:txBody>
          <a:bodyPr vert="horz" lIns="91440" tIns="45720" rIns="91440" bIns="45720" rtlCol="0" anchor="ctr"/>
          <a:lstStyle>
            <a:lvl1pPr algn="r">
              <a:defRPr sz="1050" b="0">
                <a:solidFill>
                  <a:schemeClr val="tx1"/>
                </a:solidFill>
                <a:latin typeface="Arial" panose="020B0604020202020204" pitchFamily="34" charset="0"/>
                <a:cs typeface="Arial" panose="020B0604020202020204" pitchFamily="34" charset="0"/>
              </a:defRPr>
            </a:lvl1pPr>
          </a:lstStyle>
          <a:p>
            <a:fld id="{48195EE2-BBDB-4836-A200-C62792C76FA9}" type="slidenum">
              <a:rPr lang="de-DE" smtClean="0"/>
              <a:pPr/>
              <a:t>‹Nr.›</a:t>
            </a:fld>
            <a:endParaRPr lang="de-DE" dirty="0"/>
          </a:p>
        </p:txBody>
      </p:sp>
      <p:sp>
        <p:nvSpPr>
          <p:cNvPr id="19" name="Rechteck 18">
            <a:extLst>
              <a:ext uri="{FF2B5EF4-FFF2-40B4-BE49-F238E27FC236}">
                <a16:creationId xmlns:a16="http://schemas.microsoft.com/office/drawing/2014/main" id="{D1B986CD-09A6-4BC9-A1FB-A742803D36E4}"/>
              </a:ext>
            </a:extLst>
          </p:cNvPr>
          <p:cNvSpPr/>
          <p:nvPr userDrawn="1"/>
        </p:nvSpPr>
        <p:spPr bwMode="auto">
          <a:xfrm>
            <a:off x="-1" y="390048"/>
            <a:ext cx="12191999" cy="1235075"/>
          </a:xfrm>
          <a:prstGeom prst="rect">
            <a:avLst/>
          </a:prstGeom>
          <a:solidFill>
            <a:schemeClr val="accent1">
              <a:lumMod val="20000"/>
              <a:lumOff val="80000"/>
            </a:scheme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0" i="0" u="none" strike="noStrike" cap="none" normalizeH="0" baseline="0">
              <a:ln>
                <a:noFill/>
              </a:ln>
              <a:solidFill>
                <a:schemeClr val="tx1"/>
              </a:solidFill>
              <a:effectLst/>
              <a:latin typeface="Arial" pitchFamily="34" charset="0"/>
              <a:ea typeface="ＭＳ Ｐゴシック" pitchFamily="-110" charset="-128"/>
            </a:endParaRPr>
          </a:p>
        </p:txBody>
      </p:sp>
      <p:sp>
        <p:nvSpPr>
          <p:cNvPr id="20" name="Rechteck 19">
            <a:extLst>
              <a:ext uri="{FF2B5EF4-FFF2-40B4-BE49-F238E27FC236}">
                <a16:creationId xmlns:a16="http://schemas.microsoft.com/office/drawing/2014/main" id="{C48C85F2-4B96-438A-8C5B-D9F316903029}"/>
              </a:ext>
            </a:extLst>
          </p:cNvPr>
          <p:cNvSpPr/>
          <p:nvPr userDrawn="1"/>
        </p:nvSpPr>
        <p:spPr bwMode="auto">
          <a:xfrm>
            <a:off x="169818" y="390046"/>
            <a:ext cx="1260000" cy="1235077"/>
          </a:xfrm>
          <a:prstGeom prst="rect">
            <a:avLst/>
          </a:prstGeom>
          <a:solidFill>
            <a:schemeClr val="tx2">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0" i="0" u="none" strike="noStrike" cap="none" normalizeH="0" baseline="0">
              <a:ln>
                <a:noFill/>
              </a:ln>
              <a:solidFill>
                <a:schemeClr val="tx1"/>
              </a:solidFill>
              <a:effectLst/>
              <a:latin typeface="Arial" pitchFamily="34" charset="0"/>
              <a:ea typeface="ＭＳ Ｐゴシック" pitchFamily="-110" charset="-128"/>
            </a:endParaRPr>
          </a:p>
        </p:txBody>
      </p:sp>
      <p:cxnSp>
        <p:nvCxnSpPr>
          <p:cNvPr id="21" name="Gerader Verbinder 20">
            <a:extLst>
              <a:ext uri="{FF2B5EF4-FFF2-40B4-BE49-F238E27FC236}">
                <a16:creationId xmlns:a16="http://schemas.microsoft.com/office/drawing/2014/main" id="{1F5AC436-4495-4812-8BEC-647984BDB6A1}"/>
              </a:ext>
            </a:extLst>
          </p:cNvPr>
          <p:cNvCxnSpPr>
            <a:cxnSpLocks/>
          </p:cNvCxnSpPr>
          <p:nvPr userDrawn="1"/>
        </p:nvCxnSpPr>
        <p:spPr>
          <a:xfrm>
            <a:off x="0" y="1625124"/>
            <a:ext cx="12192000" cy="0"/>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7" name="Inhaltsplatzhalter 6">
            <a:extLst>
              <a:ext uri="{FF2B5EF4-FFF2-40B4-BE49-F238E27FC236}">
                <a16:creationId xmlns:a16="http://schemas.microsoft.com/office/drawing/2014/main" id="{5C2B361F-961D-463F-A490-164BE908DCD1}"/>
              </a:ext>
            </a:extLst>
          </p:cNvPr>
          <p:cNvSpPr>
            <a:spLocks noGrp="1"/>
          </p:cNvSpPr>
          <p:nvPr>
            <p:ph sz="quarter" idx="10"/>
          </p:nvPr>
        </p:nvSpPr>
        <p:spPr>
          <a:xfrm>
            <a:off x="3428502" y="4364987"/>
            <a:ext cx="6009594" cy="654197"/>
          </a:xfrm>
        </p:spPr>
        <p:txBody>
          <a:bodyPr vert="horz" lIns="91440" tIns="45720" rIns="91440" bIns="45720" rtlCol="0" anchor="ctr">
            <a:normAutofit/>
          </a:bodyPr>
          <a:lstStyle>
            <a:lvl1pPr algn="ctr">
              <a:defRPr lang="de-DE" sz="3200" b="1" dirty="0" smtClean="0"/>
            </a:lvl1pPr>
          </a:lstStyle>
          <a:p>
            <a:pPr marL="0" lvl="0" indent="0">
              <a:buNone/>
            </a:pPr>
            <a:r>
              <a:rPr lang="de-DE" dirty="0"/>
              <a:t>Mastertextformat bearbeiten</a:t>
            </a:r>
          </a:p>
        </p:txBody>
      </p:sp>
    </p:spTree>
    <p:extLst>
      <p:ext uri="{BB962C8B-B14F-4D97-AF65-F5344CB8AC3E}">
        <p14:creationId xmlns:p14="http://schemas.microsoft.com/office/powerpoint/2010/main" val="15927193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10" name="Rechteck 9">
            <a:extLst>
              <a:ext uri="{FF2B5EF4-FFF2-40B4-BE49-F238E27FC236}">
                <a16:creationId xmlns:a16="http://schemas.microsoft.com/office/drawing/2014/main" id="{9F9FC2E7-02BB-4E27-AF35-A68F40DC7A2B}"/>
              </a:ext>
            </a:extLst>
          </p:cNvPr>
          <p:cNvSpPr/>
          <p:nvPr userDrawn="1"/>
        </p:nvSpPr>
        <p:spPr bwMode="auto">
          <a:xfrm>
            <a:off x="-1" y="365124"/>
            <a:ext cx="12191999" cy="1260000"/>
          </a:xfrm>
          <a:prstGeom prst="rect">
            <a:avLst/>
          </a:prstGeom>
          <a:solidFill>
            <a:schemeClr val="accent1">
              <a:lumMod val="20000"/>
              <a:lumOff val="80000"/>
            </a:scheme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0" i="0" u="none" strike="noStrike" cap="none" normalizeH="0" baseline="0">
              <a:ln>
                <a:noFill/>
              </a:ln>
              <a:solidFill>
                <a:schemeClr val="tx1"/>
              </a:solidFill>
              <a:effectLst/>
              <a:latin typeface="Arial" pitchFamily="34" charset="0"/>
              <a:ea typeface="ＭＳ Ｐゴシック" pitchFamily="-110" charset="-128"/>
            </a:endParaRPr>
          </a:p>
        </p:txBody>
      </p:sp>
      <p:sp>
        <p:nvSpPr>
          <p:cNvPr id="12" name="Rechteck 11">
            <a:extLst>
              <a:ext uri="{FF2B5EF4-FFF2-40B4-BE49-F238E27FC236}">
                <a16:creationId xmlns:a16="http://schemas.microsoft.com/office/drawing/2014/main" id="{5B49B422-F709-4988-A074-2C5590B6E780}"/>
              </a:ext>
            </a:extLst>
          </p:cNvPr>
          <p:cNvSpPr/>
          <p:nvPr userDrawn="1"/>
        </p:nvSpPr>
        <p:spPr bwMode="auto">
          <a:xfrm>
            <a:off x="169818" y="365124"/>
            <a:ext cx="1260000" cy="1260000"/>
          </a:xfrm>
          <a:prstGeom prst="rect">
            <a:avLst/>
          </a:prstGeom>
          <a:solidFill>
            <a:schemeClr val="tx2">
              <a:lumMod val="40000"/>
              <a:lumOff val="60000"/>
            </a:scheme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0" i="0" u="none" strike="noStrike" cap="none" normalizeH="0" baseline="0">
              <a:ln>
                <a:noFill/>
              </a:ln>
              <a:solidFill>
                <a:schemeClr val="tx1"/>
              </a:solidFill>
              <a:effectLst/>
              <a:latin typeface="Arial" pitchFamily="34" charset="0"/>
              <a:ea typeface="ＭＳ Ｐゴシック" pitchFamily="-110" charset="-128"/>
            </a:endParaRPr>
          </a:p>
        </p:txBody>
      </p:sp>
      <p:sp>
        <p:nvSpPr>
          <p:cNvPr id="17" name="Inhaltsplatzhalter 3">
            <a:extLst>
              <a:ext uri="{FF2B5EF4-FFF2-40B4-BE49-F238E27FC236}">
                <a16:creationId xmlns:a16="http://schemas.microsoft.com/office/drawing/2014/main" id="{F950414B-8306-43D4-9A9A-C9CAE4072D84}"/>
              </a:ext>
            </a:extLst>
          </p:cNvPr>
          <p:cNvSpPr>
            <a:spLocks noGrp="1"/>
          </p:cNvSpPr>
          <p:nvPr>
            <p:ph sz="quarter" idx="11"/>
          </p:nvPr>
        </p:nvSpPr>
        <p:spPr>
          <a:xfrm>
            <a:off x="627017" y="1998616"/>
            <a:ext cx="11323683" cy="4337097"/>
          </a:xfrm>
        </p:spPr>
        <p:txBody>
          <a:bodyPr/>
          <a:lstStyle>
            <a:lvl1pPr marL="270000" indent="-270000">
              <a:lnSpc>
                <a:spcPct val="90000"/>
              </a:lnSpc>
              <a:spcBef>
                <a:spcPts val="1800"/>
              </a:spcBef>
              <a:spcAft>
                <a:spcPts val="300"/>
              </a:spcAft>
              <a:buFont typeface="Wingdings" panose="05000000000000000000" pitchFamily="2" charset="2"/>
              <a:buChar char="§"/>
              <a:defRPr sz="2400"/>
            </a:lvl1pPr>
            <a:lvl2pPr marL="685800" indent="-270000">
              <a:spcBef>
                <a:spcPts val="300"/>
              </a:spcBef>
              <a:spcAft>
                <a:spcPts val="300"/>
              </a:spcAft>
              <a:buFont typeface="Wingdings" panose="05000000000000000000" pitchFamily="2" charset="2"/>
              <a:buChar char="§"/>
              <a:defRPr sz="2200"/>
            </a:lvl2pPr>
            <a:lvl3pPr marL="1143000" indent="-270000">
              <a:spcBef>
                <a:spcPts val="300"/>
              </a:spcBef>
              <a:spcAft>
                <a:spcPts val="600"/>
              </a:spcAft>
              <a:buFont typeface="Wingdings" panose="05000000000000000000" pitchFamily="2" charset="2"/>
              <a:buChar char="§"/>
              <a:defRPr/>
            </a:lvl3pPr>
            <a:lvl4pPr marL="1600200" indent="-270000">
              <a:spcBef>
                <a:spcPts val="0"/>
              </a:spcBef>
              <a:spcAft>
                <a:spcPts val="600"/>
              </a:spcAft>
              <a:buFont typeface="Wingdings" panose="05000000000000000000" pitchFamily="2" charset="2"/>
              <a:buChar char="§"/>
              <a:defRPr/>
            </a:lvl4pPr>
            <a:lvl5pPr marL="2057400" indent="-270000">
              <a:spcBef>
                <a:spcPts val="0"/>
              </a:spcBef>
              <a:spcAft>
                <a:spcPts val="600"/>
              </a:spcAft>
              <a:buFont typeface="Wingdings" panose="05000000000000000000" pitchFamily="2" charset="2"/>
              <a:buChar cha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cxnSp>
        <p:nvCxnSpPr>
          <p:cNvPr id="15" name="Gerader Verbinder 14">
            <a:extLst>
              <a:ext uri="{FF2B5EF4-FFF2-40B4-BE49-F238E27FC236}">
                <a16:creationId xmlns:a16="http://schemas.microsoft.com/office/drawing/2014/main" id="{E1AB3F79-B538-40E1-B0D6-537295416E35}"/>
              </a:ext>
            </a:extLst>
          </p:cNvPr>
          <p:cNvCxnSpPr>
            <a:cxnSpLocks/>
          </p:cNvCxnSpPr>
          <p:nvPr userDrawn="1"/>
        </p:nvCxnSpPr>
        <p:spPr>
          <a:xfrm>
            <a:off x="0" y="1625124"/>
            <a:ext cx="12192000" cy="0"/>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11" name="Titel 11">
            <a:extLst>
              <a:ext uri="{FF2B5EF4-FFF2-40B4-BE49-F238E27FC236}">
                <a16:creationId xmlns:a16="http://schemas.microsoft.com/office/drawing/2014/main" id="{884B122A-D463-49D8-B467-E8B9A9FE66D9}"/>
              </a:ext>
            </a:extLst>
          </p:cNvPr>
          <p:cNvSpPr>
            <a:spLocks noGrp="1"/>
          </p:cNvSpPr>
          <p:nvPr>
            <p:ph type="title"/>
          </p:nvPr>
        </p:nvSpPr>
        <p:spPr>
          <a:xfrm>
            <a:off x="1599636" y="365123"/>
            <a:ext cx="10592363" cy="868407"/>
          </a:xfrm>
          <a:prstGeom prst="rect">
            <a:avLst/>
          </a:prstGeom>
        </p:spPr>
        <p:txBody>
          <a:bodyPr anchor="ctr">
            <a:normAutofit/>
          </a:bodyPr>
          <a:lstStyle>
            <a:lvl1pPr>
              <a:lnSpc>
                <a:spcPct val="100000"/>
              </a:lnSpc>
              <a:defRPr sz="4000" b="1"/>
            </a:lvl1pPr>
          </a:lstStyle>
          <a:p>
            <a:r>
              <a:rPr lang="de-DE" dirty="0"/>
              <a:t>Mastertitelformat</a:t>
            </a:r>
            <a:endParaRPr lang="de-DE" sz="2600" b="0" dirty="0"/>
          </a:p>
        </p:txBody>
      </p:sp>
      <p:sp>
        <p:nvSpPr>
          <p:cNvPr id="21" name="Datumsplatzhalter 3">
            <a:extLst>
              <a:ext uri="{FF2B5EF4-FFF2-40B4-BE49-F238E27FC236}">
                <a16:creationId xmlns:a16="http://schemas.microsoft.com/office/drawing/2014/main" id="{3FCD4C5A-37F2-4837-9510-092FFE04D0A8}"/>
              </a:ext>
            </a:extLst>
          </p:cNvPr>
          <p:cNvSpPr>
            <a:spLocks noGrp="1"/>
          </p:cNvSpPr>
          <p:nvPr>
            <p:ph type="dt" sz="half" idx="2"/>
          </p:nvPr>
        </p:nvSpPr>
        <p:spPr>
          <a:xfrm>
            <a:off x="241299" y="6492875"/>
            <a:ext cx="1620000" cy="228600"/>
          </a:xfrm>
          <a:prstGeom prst="rect">
            <a:avLst/>
          </a:prstGeom>
        </p:spPr>
        <p:txBody>
          <a:bodyPr vert="horz" lIns="91440" tIns="45720" rIns="91440" bIns="45720" rtlCol="0" anchor="ctr"/>
          <a:lstStyle>
            <a:lvl1pPr algn="l">
              <a:defRPr sz="1050">
                <a:solidFill>
                  <a:schemeClr val="tx1">
                    <a:tint val="75000"/>
                  </a:schemeClr>
                </a:solidFill>
                <a:latin typeface="Arial" panose="020B0604020202020204" pitchFamily="34" charset="0"/>
                <a:cs typeface="Arial" panose="020B0604020202020204" pitchFamily="34" charset="0"/>
              </a:defRPr>
            </a:lvl1pPr>
          </a:lstStyle>
          <a:p>
            <a:endParaRPr lang="de-DE" dirty="0"/>
          </a:p>
        </p:txBody>
      </p:sp>
      <p:sp>
        <p:nvSpPr>
          <p:cNvPr id="22" name="Fußzeilenplatzhalter 4">
            <a:extLst>
              <a:ext uri="{FF2B5EF4-FFF2-40B4-BE49-F238E27FC236}">
                <a16:creationId xmlns:a16="http://schemas.microsoft.com/office/drawing/2014/main" id="{DF6A4948-5F29-45C7-8622-B83C953FE871}"/>
              </a:ext>
            </a:extLst>
          </p:cNvPr>
          <p:cNvSpPr>
            <a:spLocks noGrp="1"/>
          </p:cNvSpPr>
          <p:nvPr>
            <p:ph type="ftr" sz="quarter" idx="3"/>
          </p:nvPr>
        </p:nvSpPr>
        <p:spPr>
          <a:xfrm>
            <a:off x="2136000" y="6492873"/>
            <a:ext cx="7920000" cy="228601"/>
          </a:xfrm>
          <a:prstGeom prst="rect">
            <a:avLst/>
          </a:prstGeom>
        </p:spPr>
        <p:txBody>
          <a:bodyPr vert="horz" lIns="91440" tIns="45720" rIns="91440" bIns="45720" rtlCol="0" anchor="ctr"/>
          <a:lstStyle>
            <a:lvl1pPr algn="ctr">
              <a:defRPr sz="1050" b="0">
                <a:solidFill>
                  <a:schemeClr val="tx1">
                    <a:tint val="75000"/>
                  </a:schemeClr>
                </a:solidFill>
                <a:latin typeface="Arial" panose="020B0604020202020204" pitchFamily="34" charset="0"/>
                <a:cs typeface="Arial" panose="020B0604020202020204" pitchFamily="34" charset="0"/>
              </a:defRPr>
            </a:lvl1pPr>
          </a:lstStyle>
          <a:p>
            <a:r>
              <a:rPr lang="en-US" dirty="0"/>
              <a:t>Teaching Notes: Scientific Research in Information Systems (2</a:t>
            </a:r>
            <a:r>
              <a:rPr lang="en-US" baseline="30000" dirty="0"/>
              <a:t>nd</a:t>
            </a:r>
            <a:r>
              <a:rPr lang="en-US" dirty="0"/>
              <a:t> edition) ~ © Copyright 2021 Jan Recker. All Rights Reserved. ~</a:t>
            </a:r>
            <a:endParaRPr lang="de-DE" dirty="0"/>
          </a:p>
        </p:txBody>
      </p:sp>
      <p:sp>
        <p:nvSpPr>
          <p:cNvPr id="23" name="Foliennummernplatzhalter 5">
            <a:extLst>
              <a:ext uri="{FF2B5EF4-FFF2-40B4-BE49-F238E27FC236}">
                <a16:creationId xmlns:a16="http://schemas.microsoft.com/office/drawing/2014/main" id="{8B6C9457-1637-463B-A5C2-27097177FB37}"/>
              </a:ext>
            </a:extLst>
          </p:cNvPr>
          <p:cNvSpPr>
            <a:spLocks noGrp="1"/>
          </p:cNvSpPr>
          <p:nvPr>
            <p:ph type="sldNum" sz="quarter" idx="4"/>
          </p:nvPr>
        </p:nvSpPr>
        <p:spPr>
          <a:xfrm>
            <a:off x="10330700" y="6492874"/>
            <a:ext cx="1619999" cy="228601"/>
          </a:xfrm>
          <a:prstGeom prst="rect">
            <a:avLst/>
          </a:prstGeom>
        </p:spPr>
        <p:txBody>
          <a:bodyPr vert="horz" lIns="91440" tIns="45720" rIns="91440" bIns="45720" rtlCol="0" anchor="ctr"/>
          <a:lstStyle>
            <a:lvl1pPr algn="r">
              <a:defRPr sz="1050">
                <a:solidFill>
                  <a:schemeClr val="tx1">
                    <a:tint val="75000"/>
                  </a:schemeClr>
                </a:solidFill>
                <a:latin typeface="Arial" panose="020B0604020202020204" pitchFamily="34" charset="0"/>
                <a:cs typeface="Arial" panose="020B0604020202020204" pitchFamily="34" charset="0"/>
              </a:defRPr>
            </a:lvl1pPr>
          </a:lstStyle>
          <a:p>
            <a:fld id="{48195EE2-BBDB-4836-A200-C62792C76FA9}" type="slidenum">
              <a:rPr lang="de-DE" smtClean="0"/>
              <a:pPr/>
              <a:t>‹Nr.›</a:t>
            </a:fld>
            <a:endParaRPr lang="de-DE" dirty="0"/>
          </a:p>
        </p:txBody>
      </p:sp>
      <p:sp>
        <p:nvSpPr>
          <p:cNvPr id="3" name="Inhaltsplatzhalter 2">
            <a:extLst>
              <a:ext uri="{FF2B5EF4-FFF2-40B4-BE49-F238E27FC236}">
                <a16:creationId xmlns:a16="http://schemas.microsoft.com/office/drawing/2014/main" id="{B858B6B7-D1BE-42AC-BC76-21D1A5EA4E2D}"/>
              </a:ext>
            </a:extLst>
          </p:cNvPr>
          <p:cNvSpPr>
            <a:spLocks noGrp="1"/>
          </p:cNvSpPr>
          <p:nvPr>
            <p:ph sz="quarter" idx="12" hasCustomPrompt="1"/>
          </p:nvPr>
        </p:nvSpPr>
        <p:spPr>
          <a:xfrm>
            <a:off x="1599636" y="1136478"/>
            <a:ext cx="10592364" cy="470544"/>
          </a:xfrm>
        </p:spPr>
        <p:txBody>
          <a:bodyPr anchor="ctr">
            <a:noAutofit/>
          </a:bodyPr>
          <a:lstStyle>
            <a:lvl1pPr marL="0" indent="0">
              <a:spcBef>
                <a:spcPts val="0"/>
              </a:spcBef>
              <a:buNone/>
              <a:defRPr sz="2600"/>
            </a:lvl1pPr>
            <a:lvl3pPr marL="914400" indent="0">
              <a:buNone/>
              <a:defRPr/>
            </a:lvl3pPr>
            <a:lvl4pPr marL="1371600" indent="0">
              <a:buNone/>
              <a:defRPr/>
            </a:lvl4pPr>
            <a:lvl5pPr marL="1828800" indent="0">
              <a:buNone/>
              <a:defRPr/>
            </a:lvl5pPr>
          </a:lstStyle>
          <a:p>
            <a:pPr lvl="0"/>
            <a:r>
              <a:rPr lang="de-DE" sz="2800" b="0" dirty="0"/>
              <a:t>Untertitel</a:t>
            </a:r>
            <a:endParaRPr lang="de-DE" dirty="0"/>
          </a:p>
        </p:txBody>
      </p:sp>
      <p:sp>
        <p:nvSpPr>
          <p:cNvPr id="14" name="Fußzeilenplatzhalter 2">
            <a:extLst>
              <a:ext uri="{FF2B5EF4-FFF2-40B4-BE49-F238E27FC236}">
                <a16:creationId xmlns:a16="http://schemas.microsoft.com/office/drawing/2014/main" id="{7F7C0D5E-3FE0-4B13-A0EF-CDA239423972}"/>
              </a:ext>
            </a:extLst>
          </p:cNvPr>
          <p:cNvSpPr txBox="1">
            <a:spLocks/>
          </p:cNvSpPr>
          <p:nvPr userDrawn="1"/>
        </p:nvSpPr>
        <p:spPr>
          <a:xfrm>
            <a:off x="2288400" y="6645273"/>
            <a:ext cx="7920000" cy="228601"/>
          </a:xfrm>
          <a:prstGeom prst="rect">
            <a:avLst/>
          </a:prstGeom>
        </p:spPr>
        <p:txBody>
          <a:bodyPr vert="horz" lIns="91440" tIns="45720" rIns="91440" bIns="45720" rtlCol="0" anchor="ctr"/>
          <a:lstStyle>
            <a:defPPr>
              <a:defRPr lang="de-DE"/>
            </a:defPPr>
            <a:lvl1pPr marL="0" algn="ctr" defTabSz="914400" rtl="0" eaLnBrk="1" latinLnBrk="0" hangingPunct="1">
              <a:defRPr sz="1050" b="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de-DE" dirty="0"/>
          </a:p>
        </p:txBody>
      </p:sp>
    </p:spTree>
    <p:extLst>
      <p:ext uri="{BB962C8B-B14F-4D97-AF65-F5344CB8AC3E}">
        <p14:creationId xmlns:p14="http://schemas.microsoft.com/office/powerpoint/2010/main" val="17828899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el und Inhalt_LANGE_ÜBERSCHRIFT">
    <p:spTree>
      <p:nvGrpSpPr>
        <p:cNvPr id="1" name=""/>
        <p:cNvGrpSpPr/>
        <p:nvPr/>
      </p:nvGrpSpPr>
      <p:grpSpPr>
        <a:xfrm>
          <a:off x="0" y="0"/>
          <a:ext cx="0" cy="0"/>
          <a:chOff x="0" y="0"/>
          <a:chExt cx="0" cy="0"/>
        </a:xfrm>
      </p:grpSpPr>
      <p:sp>
        <p:nvSpPr>
          <p:cNvPr id="10" name="Rechteck 9">
            <a:extLst>
              <a:ext uri="{FF2B5EF4-FFF2-40B4-BE49-F238E27FC236}">
                <a16:creationId xmlns:a16="http://schemas.microsoft.com/office/drawing/2014/main" id="{9F9FC2E7-02BB-4E27-AF35-A68F40DC7A2B}"/>
              </a:ext>
            </a:extLst>
          </p:cNvPr>
          <p:cNvSpPr/>
          <p:nvPr userDrawn="1"/>
        </p:nvSpPr>
        <p:spPr bwMode="auto">
          <a:xfrm>
            <a:off x="-1" y="365124"/>
            <a:ext cx="12191999" cy="1260000"/>
          </a:xfrm>
          <a:prstGeom prst="rect">
            <a:avLst/>
          </a:prstGeom>
          <a:solidFill>
            <a:schemeClr val="accent1">
              <a:lumMod val="20000"/>
              <a:lumOff val="80000"/>
            </a:scheme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0" i="0" u="none" strike="noStrike" cap="none" normalizeH="0" baseline="0">
              <a:ln>
                <a:noFill/>
              </a:ln>
              <a:solidFill>
                <a:schemeClr val="tx1"/>
              </a:solidFill>
              <a:effectLst/>
              <a:latin typeface="Arial" pitchFamily="34" charset="0"/>
              <a:ea typeface="ＭＳ Ｐゴシック" pitchFamily="-110" charset="-128"/>
            </a:endParaRPr>
          </a:p>
        </p:txBody>
      </p:sp>
      <p:sp>
        <p:nvSpPr>
          <p:cNvPr id="12" name="Rechteck 11">
            <a:extLst>
              <a:ext uri="{FF2B5EF4-FFF2-40B4-BE49-F238E27FC236}">
                <a16:creationId xmlns:a16="http://schemas.microsoft.com/office/drawing/2014/main" id="{5B49B422-F709-4988-A074-2C5590B6E780}"/>
              </a:ext>
            </a:extLst>
          </p:cNvPr>
          <p:cNvSpPr/>
          <p:nvPr userDrawn="1"/>
        </p:nvSpPr>
        <p:spPr bwMode="auto">
          <a:xfrm>
            <a:off x="169818" y="365124"/>
            <a:ext cx="1260000" cy="1260000"/>
          </a:xfrm>
          <a:prstGeom prst="rect">
            <a:avLst/>
          </a:prstGeom>
          <a:solidFill>
            <a:schemeClr val="tx2">
              <a:lumMod val="40000"/>
              <a:lumOff val="60000"/>
            </a:scheme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0" i="0" u="none" strike="noStrike" cap="none" normalizeH="0" baseline="0">
              <a:ln>
                <a:noFill/>
              </a:ln>
              <a:solidFill>
                <a:schemeClr val="tx1"/>
              </a:solidFill>
              <a:effectLst/>
              <a:latin typeface="Arial" pitchFamily="34" charset="0"/>
              <a:ea typeface="ＭＳ Ｐゴシック" pitchFamily="-110" charset="-128"/>
            </a:endParaRPr>
          </a:p>
        </p:txBody>
      </p:sp>
      <p:cxnSp>
        <p:nvCxnSpPr>
          <p:cNvPr id="15" name="Gerader Verbinder 14">
            <a:extLst>
              <a:ext uri="{FF2B5EF4-FFF2-40B4-BE49-F238E27FC236}">
                <a16:creationId xmlns:a16="http://schemas.microsoft.com/office/drawing/2014/main" id="{E1AB3F79-B538-40E1-B0D6-537295416E35}"/>
              </a:ext>
            </a:extLst>
          </p:cNvPr>
          <p:cNvCxnSpPr>
            <a:cxnSpLocks/>
          </p:cNvCxnSpPr>
          <p:nvPr userDrawn="1"/>
        </p:nvCxnSpPr>
        <p:spPr>
          <a:xfrm>
            <a:off x="0" y="1625124"/>
            <a:ext cx="12192000" cy="0"/>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11" name="Titel 11">
            <a:extLst>
              <a:ext uri="{FF2B5EF4-FFF2-40B4-BE49-F238E27FC236}">
                <a16:creationId xmlns:a16="http://schemas.microsoft.com/office/drawing/2014/main" id="{884B122A-D463-49D8-B467-E8B9A9FE66D9}"/>
              </a:ext>
            </a:extLst>
          </p:cNvPr>
          <p:cNvSpPr>
            <a:spLocks noGrp="1"/>
          </p:cNvSpPr>
          <p:nvPr>
            <p:ph type="title"/>
          </p:nvPr>
        </p:nvSpPr>
        <p:spPr>
          <a:xfrm>
            <a:off x="1599636" y="365123"/>
            <a:ext cx="10592363" cy="1259995"/>
          </a:xfrm>
          <a:prstGeom prst="rect">
            <a:avLst/>
          </a:prstGeom>
        </p:spPr>
        <p:txBody>
          <a:bodyPr anchor="ctr">
            <a:normAutofit/>
          </a:bodyPr>
          <a:lstStyle>
            <a:lvl1pPr>
              <a:lnSpc>
                <a:spcPct val="100000"/>
              </a:lnSpc>
              <a:defRPr sz="4000" b="1"/>
            </a:lvl1pPr>
          </a:lstStyle>
          <a:p>
            <a:r>
              <a:rPr lang="de-DE" dirty="0"/>
              <a:t>Mastertitelformat</a:t>
            </a:r>
            <a:endParaRPr lang="de-DE" sz="2600" b="0" dirty="0"/>
          </a:p>
        </p:txBody>
      </p:sp>
      <p:sp>
        <p:nvSpPr>
          <p:cNvPr id="21" name="Datumsplatzhalter 3">
            <a:extLst>
              <a:ext uri="{FF2B5EF4-FFF2-40B4-BE49-F238E27FC236}">
                <a16:creationId xmlns:a16="http://schemas.microsoft.com/office/drawing/2014/main" id="{3FCD4C5A-37F2-4837-9510-092FFE04D0A8}"/>
              </a:ext>
            </a:extLst>
          </p:cNvPr>
          <p:cNvSpPr>
            <a:spLocks noGrp="1"/>
          </p:cNvSpPr>
          <p:nvPr>
            <p:ph type="dt" sz="half" idx="2"/>
          </p:nvPr>
        </p:nvSpPr>
        <p:spPr>
          <a:xfrm>
            <a:off x="241299" y="6492875"/>
            <a:ext cx="1620000" cy="228600"/>
          </a:xfrm>
          <a:prstGeom prst="rect">
            <a:avLst/>
          </a:prstGeom>
        </p:spPr>
        <p:txBody>
          <a:bodyPr vert="horz" lIns="91440" tIns="45720" rIns="91440" bIns="45720" rtlCol="0" anchor="ctr"/>
          <a:lstStyle>
            <a:lvl1pPr algn="l">
              <a:defRPr sz="1050">
                <a:solidFill>
                  <a:schemeClr val="tx1">
                    <a:tint val="75000"/>
                  </a:schemeClr>
                </a:solidFill>
                <a:latin typeface="Arial" panose="020B0604020202020204" pitchFamily="34" charset="0"/>
                <a:cs typeface="Arial" panose="020B0604020202020204" pitchFamily="34" charset="0"/>
              </a:defRPr>
            </a:lvl1pPr>
          </a:lstStyle>
          <a:p>
            <a:endParaRPr lang="de-DE" dirty="0"/>
          </a:p>
        </p:txBody>
      </p:sp>
      <p:sp>
        <p:nvSpPr>
          <p:cNvPr id="22" name="Fußzeilenplatzhalter 4">
            <a:extLst>
              <a:ext uri="{FF2B5EF4-FFF2-40B4-BE49-F238E27FC236}">
                <a16:creationId xmlns:a16="http://schemas.microsoft.com/office/drawing/2014/main" id="{DF6A4948-5F29-45C7-8622-B83C953FE871}"/>
              </a:ext>
            </a:extLst>
          </p:cNvPr>
          <p:cNvSpPr>
            <a:spLocks noGrp="1"/>
          </p:cNvSpPr>
          <p:nvPr>
            <p:ph type="ftr" sz="quarter" idx="3"/>
          </p:nvPr>
        </p:nvSpPr>
        <p:spPr>
          <a:xfrm>
            <a:off x="2136000" y="6492873"/>
            <a:ext cx="7920000" cy="228601"/>
          </a:xfrm>
          <a:prstGeom prst="rect">
            <a:avLst/>
          </a:prstGeom>
        </p:spPr>
        <p:txBody>
          <a:bodyPr vert="horz" lIns="91440" tIns="45720" rIns="91440" bIns="45720" rtlCol="0" anchor="ctr"/>
          <a:lstStyle>
            <a:lvl1pPr algn="ctr">
              <a:defRPr sz="1050" b="0">
                <a:solidFill>
                  <a:schemeClr val="tx1">
                    <a:tint val="75000"/>
                  </a:schemeClr>
                </a:solidFill>
                <a:latin typeface="Arial" panose="020B0604020202020204" pitchFamily="34" charset="0"/>
                <a:cs typeface="Arial" panose="020B0604020202020204" pitchFamily="34" charset="0"/>
              </a:defRPr>
            </a:lvl1pPr>
          </a:lstStyle>
          <a:p>
            <a:r>
              <a:rPr lang="en-US" dirty="0"/>
              <a:t>Teaching Notes: Scientific Research in Information Systems (2</a:t>
            </a:r>
            <a:r>
              <a:rPr lang="en-US" baseline="30000" dirty="0"/>
              <a:t>nd</a:t>
            </a:r>
            <a:r>
              <a:rPr lang="en-US" dirty="0"/>
              <a:t> edition) ~ © Copyright 2021 Jan Recker. All Rights Reserved. ~</a:t>
            </a:r>
            <a:endParaRPr lang="de-DE" dirty="0"/>
          </a:p>
        </p:txBody>
      </p:sp>
      <p:sp>
        <p:nvSpPr>
          <p:cNvPr id="23" name="Foliennummernplatzhalter 5">
            <a:extLst>
              <a:ext uri="{FF2B5EF4-FFF2-40B4-BE49-F238E27FC236}">
                <a16:creationId xmlns:a16="http://schemas.microsoft.com/office/drawing/2014/main" id="{8B6C9457-1637-463B-A5C2-27097177FB37}"/>
              </a:ext>
            </a:extLst>
          </p:cNvPr>
          <p:cNvSpPr>
            <a:spLocks noGrp="1"/>
          </p:cNvSpPr>
          <p:nvPr>
            <p:ph type="sldNum" sz="quarter" idx="4"/>
          </p:nvPr>
        </p:nvSpPr>
        <p:spPr>
          <a:xfrm>
            <a:off x="10330700" y="6492874"/>
            <a:ext cx="1619999" cy="228601"/>
          </a:xfrm>
          <a:prstGeom prst="rect">
            <a:avLst/>
          </a:prstGeom>
        </p:spPr>
        <p:txBody>
          <a:bodyPr vert="horz" lIns="91440" tIns="45720" rIns="91440" bIns="45720" rtlCol="0" anchor="ctr"/>
          <a:lstStyle>
            <a:lvl1pPr algn="r">
              <a:defRPr sz="1050">
                <a:solidFill>
                  <a:schemeClr val="tx1">
                    <a:tint val="75000"/>
                  </a:schemeClr>
                </a:solidFill>
                <a:latin typeface="Arial" panose="020B0604020202020204" pitchFamily="34" charset="0"/>
                <a:cs typeface="Arial" panose="020B0604020202020204" pitchFamily="34" charset="0"/>
              </a:defRPr>
            </a:lvl1pPr>
          </a:lstStyle>
          <a:p>
            <a:fld id="{48195EE2-BBDB-4836-A200-C62792C76FA9}" type="slidenum">
              <a:rPr lang="de-DE" smtClean="0"/>
              <a:pPr/>
              <a:t>‹Nr.›</a:t>
            </a:fld>
            <a:endParaRPr lang="de-DE" dirty="0"/>
          </a:p>
        </p:txBody>
      </p:sp>
      <p:sp>
        <p:nvSpPr>
          <p:cNvPr id="13" name="Inhaltsplatzhalter 3">
            <a:extLst>
              <a:ext uri="{FF2B5EF4-FFF2-40B4-BE49-F238E27FC236}">
                <a16:creationId xmlns:a16="http://schemas.microsoft.com/office/drawing/2014/main" id="{595DE736-2157-4E56-BE1A-5B6B761A19B1}"/>
              </a:ext>
            </a:extLst>
          </p:cNvPr>
          <p:cNvSpPr>
            <a:spLocks noGrp="1"/>
          </p:cNvSpPr>
          <p:nvPr>
            <p:ph sz="quarter" idx="11"/>
          </p:nvPr>
        </p:nvSpPr>
        <p:spPr>
          <a:xfrm>
            <a:off x="627017" y="1998616"/>
            <a:ext cx="11323683" cy="4337097"/>
          </a:xfrm>
        </p:spPr>
        <p:txBody>
          <a:bodyPr/>
          <a:lstStyle>
            <a:lvl1pPr marL="270000" indent="-270000">
              <a:lnSpc>
                <a:spcPct val="90000"/>
              </a:lnSpc>
              <a:spcBef>
                <a:spcPts val="1800"/>
              </a:spcBef>
              <a:spcAft>
                <a:spcPts val="300"/>
              </a:spcAft>
              <a:buFont typeface="Wingdings" panose="05000000000000000000" pitchFamily="2" charset="2"/>
              <a:buChar char="§"/>
              <a:defRPr sz="2400"/>
            </a:lvl1pPr>
            <a:lvl2pPr marL="685800" indent="-270000">
              <a:spcBef>
                <a:spcPts val="300"/>
              </a:spcBef>
              <a:spcAft>
                <a:spcPts val="300"/>
              </a:spcAft>
              <a:buFont typeface="Wingdings" panose="05000000000000000000" pitchFamily="2" charset="2"/>
              <a:buChar char="§"/>
              <a:defRPr sz="2200"/>
            </a:lvl2pPr>
            <a:lvl3pPr marL="1143000" indent="-270000">
              <a:spcBef>
                <a:spcPts val="300"/>
              </a:spcBef>
              <a:spcAft>
                <a:spcPts val="600"/>
              </a:spcAft>
              <a:buFont typeface="Wingdings" panose="05000000000000000000" pitchFamily="2" charset="2"/>
              <a:buChar char="§"/>
              <a:defRPr/>
            </a:lvl3pPr>
            <a:lvl4pPr marL="1600200" indent="-270000">
              <a:spcBef>
                <a:spcPts val="0"/>
              </a:spcBef>
              <a:spcAft>
                <a:spcPts val="600"/>
              </a:spcAft>
              <a:buFont typeface="Wingdings" panose="05000000000000000000" pitchFamily="2" charset="2"/>
              <a:buChar char="§"/>
              <a:defRPr/>
            </a:lvl4pPr>
            <a:lvl5pPr marL="2057400" indent="-270000">
              <a:spcBef>
                <a:spcPts val="0"/>
              </a:spcBef>
              <a:spcAft>
                <a:spcPts val="600"/>
              </a:spcAft>
              <a:buFont typeface="Wingdings" panose="05000000000000000000" pitchFamily="2" charset="2"/>
              <a:buChar cha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39617737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17EA3A-9042-49B8-82DF-4E00A7A54B40}"/>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70E25F51-C8BD-4CA3-A659-387679CDEA2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10" name="Rechteck 9">
            <a:extLst>
              <a:ext uri="{FF2B5EF4-FFF2-40B4-BE49-F238E27FC236}">
                <a16:creationId xmlns:a16="http://schemas.microsoft.com/office/drawing/2014/main" id="{886F99D6-36C5-4DA5-A36D-783A7FD8FCB5}"/>
              </a:ext>
            </a:extLst>
          </p:cNvPr>
          <p:cNvSpPr/>
          <p:nvPr userDrawn="1"/>
        </p:nvSpPr>
        <p:spPr bwMode="auto">
          <a:xfrm>
            <a:off x="-1" y="365124"/>
            <a:ext cx="12191999" cy="1260000"/>
          </a:xfrm>
          <a:prstGeom prst="rect">
            <a:avLst/>
          </a:prstGeom>
          <a:solidFill>
            <a:schemeClr val="accent1">
              <a:lumMod val="20000"/>
              <a:lumOff val="80000"/>
            </a:scheme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0" i="0" u="none" strike="noStrike" cap="none" normalizeH="0" baseline="0">
              <a:ln>
                <a:noFill/>
              </a:ln>
              <a:solidFill>
                <a:schemeClr val="tx1"/>
              </a:solidFill>
              <a:effectLst/>
              <a:latin typeface="Arial" pitchFamily="34" charset="0"/>
              <a:ea typeface="ＭＳ Ｐゴシック" pitchFamily="-110" charset="-128"/>
            </a:endParaRPr>
          </a:p>
        </p:txBody>
      </p:sp>
      <p:sp>
        <p:nvSpPr>
          <p:cNvPr id="11" name="Rechteck 10">
            <a:extLst>
              <a:ext uri="{FF2B5EF4-FFF2-40B4-BE49-F238E27FC236}">
                <a16:creationId xmlns:a16="http://schemas.microsoft.com/office/drawing/2014/main" id="{96E01C9C-934B-4A19-B7D1-D8ABF62FBA36}"/>
              </a:ext>
            </a:extLst>
          </p:cNvPr>
          <p:cNvSpPr/>
          <p:nvPr userDrawn="1"/>
        </p:nvSpPr>
        <p:spPr bwMode="auto">
          <a:xfrm>
            <a:off x="169818" y="365124"/>
            <a:ext cx="1260000" cy="1260000"/>
          </a:xfrm>
          <a:prstGeom prst="rect">
            <a:avLst/>
          </a:prstGeom>
          <a:solidFill>
            <a:schemeClr val="tx2">
              <a:lumMod val="40000"/>
              <a:lumOff val="60000"/>
            </a:scheme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0" i="0" u="none" strike="noStrike" cap="none" normalizeH="0" baseline="0">
              <a:ln>
                <a:noFill/>
              </a:ln>
              <a:solidFill>
                <a:schemeClr val="tx1"/>
              </a:solidFill>
              <a:effectLst/>
              <a:latin typeface="Arial" pitchFamily="34" charset="0"/>
              <a:ea typeface="ＭＳ Ｐゴシック" pitchFamily="-110" charset="-128"/>
            </a:endParaRPr>
          </a:p>
        </p:txBody>
      </p:sp>
      <p:cxnSp>
        <p:nvCxnSpPr>
          <p:cNvPr id="12" name="Gerader Verbinder 11">
            <a:extLst>
              <a:ext uri="{FF2B5EF4-FFF2-40B4-BE49-F238E27FC236}">
                <a16:creationId xmlns:a16="http://schemas.microsoft.com/office/drawing/2014/main" id="{D1F9ACAE-0D93-45B1-B2B9-3E99BF4B2E1D}"/>
              </a:ext>
            </a:extLst>
          </p:cNvPr>
          <p:cNvCxnSpPr>
            <a:cxnSpLocks/>
          </p:cNvCxnSpPr>
          <p:nvPr userDrawn="1"/>
        </p:nvCxnSpPr>
        <p:spPr>
          <a:xfrm>
            <a:off x="0" y="1625124"/>
            <a:ext cx="12192000" cy="0"/>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19" name="Datumsplatzhalter 3">
            <a:extLst>
              <a:ext uri="{FF2B5EF4-FFF2-40B4-BE49-F238E27FC236}">
                <a16:creationId xmlns:a16="http://schemas.microsoft.com/office/drawing/2014/main" id="{D7EC9E8B-03C3-4E6B-A134-B0C44E8BAF0A}"/>
              </a:ext>
            </a:extLst>
          </p:cNvPr>
          <p:cNvSpPr>
            <a:spLocks noGrp="1"/>
          </p:cNvSpPr>
          <p:nvPr>
            <p:ph type="dt" sz="half" idx="2"/>
          </p:nvPr>
        </p:nvSpPr>
        <p:spPr>
          <a:xfrm>
            <a:off x="241299" y="6492875"/>
            <a:ext cx="1620000" cy="228600"/>
          </a:xfrm>
          <a:prstGeom prst="rect">
            <a:avLst/>
          </a:prstGeom>
        </p:spPr>
        <p:txBody>
          <a:bodyPr vert="horz" lIns="91440" tIns="45720" rIns="91440" bIns="45720" rtlCol="0" anchor="ctr"/>
          <a:lstStyle>
            <a:lvl1pPr algn="l">
              <a:defRPr sz="1050">
                <a:solidFill>
                  <a:schemeClr val="tx1">
                    <a:tint val="75000"/>
                  </a:schemeClr>
                </a:solidFill>
                <a:latin typeface="Arial" panose="020B0604020202020204" pitchFamily="34" charset="0"/>
                <a:cs typeface="Arial" panose="020B0604020202020204" pitchFamily="34" charset="0"/>
              </a:defRPr>
            </a:lvl1pPr>
          </a:lstStyle>
          <a:p>
            <a:endParaRPr lang="de-DE" dirty="0"/>
          </a:p>
        </p:txBody>
      </p:sp>
      <p:sp>
        <p:nvSpPr>
          <p:cNvPr id="20" name="Fußzeilenplatzhalter 4">
            <a:extLst>
              <a:ext uri="{FF2B5EF4-FFF2-40B4-BE49-F238E27FC236}">
                <a16:creationId xmlns:a16="http://schemas.microsoft.com/office/drawing/2014/main" id="{A50760C6-BC5B-4BC4-9A18-7EC9626D6753}"/>
              </a:ext>
            </a:extLst>
          </p:cNvPr>
          <p:cNvSpPr>
            <a:spLocks noGrp="1"/>
          </p:cNvSpPr>
          <p:nvPr>
            <p:ph type="ftr" sz="quarter" idx="3"/>
          </p:nvPr>
        </p:nvSpPr>
        <p:spPr>
          <a:xfrm>
            <a:off x="2136000" y="6492873"/>
            <a:ext cx="7920000" cy="228601"/>
          </a:xfrm>
          <a:prstGeom prst="rect">
            <a:avLst/>
          </a:prstGeom>
        </p:spPr>
        <p:txBody>
          <a:bodyPr vert="horz" lIns="91440" tIns="45720" rIns="91440" bIns="45720" rtlCol="0" anchor="ctr"/>
          <a:lstStyle>
            <a:lvl1pPr algn="ctr">
              <a:defRPr sz="1050" b="0">
                <a:solidFill>
                  <a:schemeClr val="tx1">
                    <a:tint val="75000"/>
                  </a:schemeClr>
                </a:solidFill>
                <a:latin typeface="Arial" panose="020B0604020202020204" pitchFamily="34" charset="0"/>
                <a:cs typeface="Arial" panose="020B0604020202020204" pitchFamily="34" charset="0"/>
              </a:defRPr>
            </a:lvl1pPr>
          </a:lstStyle>
          <a:p>
            <a:r>
              <a:rPr lang="en-US" dirty="0"/>
              <a:t>Teaching Notes: Scientific Research in Information Systems (2</a:t>
            </a:r>
            <a:r>
              <a:rPr lang="en-US" baseline="30000" dirty="0"/>
              <a:t>nd</a:t>
            </a:r>
            <a:r>
              <a:rPr lang="en-US" dirty="0"/>
              <a:t> edition) ~ © Copyright 2021 Jan Recker. All Rights Reserved. ~</a:t>
            </a:r>
            <a:endParaRPr lang="de-DE" dirty="0"/>
          </a:p>
        </p:txBody>
      </p:sp>
      <p:sp>
        <p:nvSpPr>
          <p:cNvPr id="21" name="Foliennummernplatzhalter 5">
            <a:extLst>
              <a:ext uri="{FF2B5EF4-FFF2-40B4-BE49-F238E27FC236}">
                <a16:creationId xmlns:a16="http://schemas.microsoft.com/office/drawing/2014/main" id="{27C91F0B-B5D2-4273-B386-08C1364AAFA0}"/>
              </a:ext>
            </a:extLst>
          </p:cNvPr>
          <p:cNvSpPr>
            <a:spLocks noGrp="1"/>
          </p:cNvSpPr>
          <p:nvPr>
            <p:ph type="sldNum" sz="quarter" idx="4"/>
          </p:nvPr>
        </p:nvSpPr>
        <p:spPr>
          <a:xfrm>
            <a:off x="10330700" y="6492874"/>
            <a:ext cx="1619999" cy="228601"/>
          </a:xfrm>
          <a:prstGeom prst="rect">
            <a:avLst/>
          </a:prstGeom>
        </p:spPr>
        <p:txBody>
          <a:bodyPr vert="horz" lIns="91440" tIns="45720" rIns="91440" bIns="45720" rtlCol="0" anchor="ctr"/>
          <a:lstStyle>
            <a:lvl1pPr algn="r">
              <a:defRPr sz="1050">
                <a:solidFill>
                  <a:schemeClr val="tx1">
                    <a:tint val="75000"/>
                  </a:schemeClr>
                </a:solidFill>
                <a:latin typeface="Arial" panose="020B0604020202020204" pitchFamily="34" charset="0"/>
                <a:cs typeface="Arial" panose="020B0604020202020204" pitchFamily="34" charset="0"/>
              </a:defRPr>
            </a:lvl1pPr>
          </a:lstStyle>
          <a:p>
            <a:fld id="{48195EE2-BBDB-4836-A200-C62792C76FA9}" type="slidenum">
              <a:rPr lang="de-DE" smtClean="0"/>
              <a:pPr/>
              <a:t>‹Nr.›</a:t>
            </a:fld>
            <a:endParaRPr lang="de-DE" dirty="0"/>
          </a:p>
        </p:txBody>
      </p:sp>
    </p:spTree>
    <p:extLst>
      <p:ext uri="{BB962C8B-B14F-4D97-AF65-F5344CB8AC3E}">
        <p14:creationId xmlns:p14="http://schemas.microsoft.com/office/powerpoint/2010/main" val="34076699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14" name="Datumsplatzhalter 3">
            <a:extLst>
              <a:ext uri="{FF2B5EF4-FFF2-40B4-BE49-F238E27FC236}">
                <a16:creationId xmlns:a16="http://schemas.microsoft.com/office/drawing/2014/main" id="{CB505240-77B1-4ADB-A53F-733665745A18}"/>
              </a:ext>
            </a:extLst>
          </p:cNvPr>
          <p:cNvSpPr>
            <a:spLocks noGrp="1"/>
          </p:cNvSpPr>
          <p:nvPr>
            <p:ph type="dt" sz="half" idx="10"/>
          </p:nvPr>
        </p:nvSpPr>
        <p:spPr>
          <a:xfrm>
            <a:off x="241299" y="6492875"/>
            <a:ext cx="1620000" cy="228600"/>
          </a:xfrm>
          <a:prstGeom prst="rect">
            <a:avLst/>
          </a:prstGeom>
        </p:spPr>
        <p:txBody>
          <a:bodyPr vert="horz" lIns="91440" tIns="45720" rIns="91440" bIns="45720" rtlCol="0" anchor="ctr"/>
          <a:lstStyle>
            <a:lvl1pPr algn="l">
              <a:defRPr sz="1050">
                <a:solidFill>
                  <a:schemeClr val="tx1">
                    <a:tint val="75000"/>
                  </a:schemeClr>
                </a:solidFill>
                <a:latin typeface="Arial" panose="020B0604020202020204" pitchFamily="34" charset="0"/>
                <a:cs typeface="Arial" panose="020B0604020202020204" pitchFamily="34" charset="0"/>
              </a:defRPr>
            </a:lvl1pPr>
          </a:lstStyle>
          <a:p>
            <a:endParaRPr lang="de-DE" dirty="0"/>
          </a:p>
        </p:txBody>
      </p:sp>
      <p:sp>
        <p:nvSpPr>
          <p:cNvPr id="15" name="Fußzeilenplatzhalter 4">
            <a:extLst>
              <a:ext uri="{FF2B5EF4-FFF2-40B4-BE49-F238E27FC236}">
                <a16:creationId xmlns:a16="http://schemas.microsoft.com/office/drawing/2014/main" id="{CED05FFF-CF6A-4C9A-84DD-6549C926D5BC}"/>
              </a:ext>
            </a:extLst>
          </p:cNvPr>
          <p:cNvSpPr>
            <a:spLocks noGrp="1"/>
          </p:cNvSpPr>
          <p:nvPr>
            <p:ph type="ftr" sz="quarter" idx="3"/>
          </p:nvPr>
        </p:nvSpPr>
        <p:spPr>
          <a:xfrm>
            <a:off x="2136000" y="6492873"/>
            <a:ext cx="7920000" cy="228601"/>
          </a:xfrm>
          <a:prstGeom prst="rect">
            <a:avLst/>
          </a:prstGeom>
        </p:spPr>
        <p:txBody>
          <a:bodyPr vert="horz" lIns="91440" tIns="45720" rIns="91440" bIns="45720" rtlCol="0" anchor="ctr"/>
          <a:lstStyle>
            <a:lvl1pPr algn="ctr">
              <a:defRPr sz="1050" b="0">
                <a:solidFill>
                  <a:schemeClr val="tx1">
                    <a:tint val="75000"/>
                  </a:schemeClr>
                </a:solidFill>
                <a:latin typeface="Arial" panose="020B0604020202020204" pitchFamily="34" charset="0"/>
                <a:cs typeface="Arial" panose="020B0604020202020204" pitchFamily="34" charset="0"/>
              </a:defRPr>
            </a:lvl1pPr>
          </a:lstStyle>
          <a:p>
            <a:r>
              <a:rPr lang="en-US" dirty="0"/>
              <a:t>Teaching Notes: Scientific Research in Information Systems (2</a:t>
            </a:r>
            <a:r>
              <a:rPr lang="en-US" baseline="30000" dirty="0"/>
              <a:t>nd</a:t>
            </a:r>
            <a:r>
              <a:rPr lang="en-US" dirty="0"/>
              <a:t> edition) ~ © Copyright 2021 Jan Recker. All Rights Reserved. ~</a:t>
            </a:r>
            <a:endParaRPr lang="de-DE" dirty="0"/>
          </a:p>
        </p:txBody>
      </p:sp>
      <p:sp>
        <p:nvSpPr>
          <p:cNvPr id="16" name="Foliennummernplatzhalter 5">
            <a:extLst>
              <a:ext uri="{FF2B5EF4-FFF2-40B4-BE49-F238E27FC236}">
                <a16:creationId xmlns:a16="http://schemas.microsoft.com/office/drawing/2014/main" id="{139F2102-2701-4E63-96CD-D13111477BEB}"/>
              </a:ext>
            </a:extLst>
          </p:cNvPr>
          <p:cNvSpPr>
            <a:spLocks noGrp="1"/>
          </p:cNvSpPr>
          <p:nvPr>
            <p:ph type="sldNum" sz="quarter" idx="4"/>
          </p:nvPr>
        </p:nvSpPr>
        <p:spPr>
          <a:xfrm>
            <a:off x="10330700" y="6492874"/>
            <a:ext cx="1619999" cy="228601"/>
          </a:xfrm>
          <a:prstGeom prst="rect">
            <a:avLst/>
          </a:prstGeom>
        </p:spPr>
        <p:txBody>
          <a:bodyPr vert="horz" lIns="91440" tIns="45720" rIns="91440" bIns="45720" rtlCol="0" anchor="ctr"/>
          <a:lstStyle>
            <a:lvl1pPr algn="r">
              <a:defRPr sz="1050">
                <a:solidFill>
                  <a:schemeClr val="tx1">
                    <a:tint val="75000"/>
                  </a:schemeClr>
                </a:solidFill>
                <a:latin typeface="Arial" panose="020B0604020202020204" pitchFamily="34" charset="0"/>
                <a:cs typeface="Arial" panose="020B0604020202020204" pitchFamily="34" charset="0"/>
              </a:defRPr>
            </a:lvl1pPr>
          </a:lstStyle>
          <a:p>
            <a:fld id="{48195EE2-BBDB-4836-A200-C62792C76FA9}" type="slidenum">
              <a:rPr lang="de-DE" smtClean="0"/>
              <a:pPr/>
              <a:t>‹Nr.›</a:t>
            </a:fld>
            <a:endParaRPr lang="de-DE" dirty="0"/>
          </a:p>
        </p:txBody>
      </p:sp>
      <p:sp>
        <p:nvSpPr>
          <p:cNvPr id="18" name="Rechteck 17">
            <a:extLst>
              <a:ext uri="{FF2B5EF4-FFF2-40B4-BE49-F238E27FC236}">
                <a16:creationId xmlns:a16="http://schemas.microsoft.com/office/drawing/2014/main" id="{5F2EEA37-5636-4573-B2C0-B2143DB82629}"/>
              </a:ext>
            </a:extLst>
          </p:cNvPr>
          <p:cNvSpPr/>
          <p:nvPr userDrawn="1"/>
        </p:nvSpPr>
        <p:spPr bwMode="auto">
          <a:xfrm>
            <a:off x="-1" y="365124"/>
            <a:ext cx="12191999" cy="1260000"/>
          </a:xfrm>
          <a:prstGeom prst="rect">
            <a:avLst/>
          </a:prstGeom>
          <a:solidFill>
            <a:schemeClr val="accent1">
              <a:lumMod val="20000"/>
              <a:lumOff val="80000"/>
            </a:scheme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0" i="0" u="none" strike="noStrike" cap="none" normalizeH="0" baseline="0">
              <a:ln>
                <a:noFill/>
              </a:ln>
              <a:solidFill>
                <a:schemeClr val="tx1"/>
              </a:solidFill>
              <a:effectLst/>
              <a:latin typeface="Arial" pitchFamily="34" charset="0"/>
              <a:ea typeface="ＭＳ Ｐゴシック" pitchFamily="-110" charset="-128"/>
            </a:endParaRPr>
          </a:p>
        </p:txBody>
      </p:sp>
      <p:sp>
        <p:nvSpPr>
          <p:cNvPr id="19" name="Rechteck 18">
            <a:extLst>
              <a:ext uri="{FF2B5EF4-FFF2-40B4-BE49-F238E27FC236}">
                <a16:creationId xmlns:a16="http://schemas.microsoft.com/office/drawing/2014/main" id="{C1EE66F2-73A1-4447-B7CE-4C12A4397504}"/>
              </a:ext>
            </a:extLst>
          </p:cNvPr>
          <p:cNvSpPr/>
          <p:nvPr userDrawn="1"/>
        </p:nvSpPr>
        <p:spPr bwMode="auto">
          <a:xfrm>
            <a:off x="169818" y="365124"/>
            <a:ext cx="1260000" cy="1260000"/>
          </a:xfrm>
          <a:prstGeom prst="rect">
            <a:avLst/>
          </a:prstGeom>
          <a:solidFill>
            <a:schemeClr val="tx2">
              <a:lumMod val="40000"/>
              <a:lumOff val="60000"/>
            </a:scheme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0" i="0" u="none" strike="noStrike" cap="none" normalizeH="0" baseline="0">
              <a:ln>
                <a:noFill/>
              </a:ln>
              <a:solidFill>
                <a:schemeClr val="tx1"/>
              </a:solidFill>
              <a:effectLst/>
              <a:latin typeface="Arial" pitchFamily="34" charset="0"/>
              <a:ea typeface="ＭＳ Ｐゴシック" pitchFamily="-110" charset="-128"/>
            </a:endParaRPr>
          </a:p>
        </p:txBody>
      </p:sp>
      <p:cxnSp>
        <p:nvCxnSpPr>
          <p:cNvPr id="20" name="Gerader Verbinder 19">
            <a:extLst>
              <a:ext uri="{FF2B5EF4-FFF2-40B4-BE49-F238E27FC236}">
                <a16:creationId xmlns:a16="http://schemas.microsoft.com/office/drawing/2014/main" id="{A30D90D3-1EEF-4247-8321-3181A0508C6C}"/>
              </a:ext>
            </a:extLst>
          </p:cNvPr>
          <p:cNvCxnSpPr>
            <a:cxnSpLocks/>
          </p:cNvCxnSpPr>
          <p:nvPr userDrawn="1"/>
        </p:nvCxnSpPr>
        <p:spPr>
          <a:xfrm>
            <a:off x="0" y="1625124"/>
            <a:ext cx="12192000" cy="0"/>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21" name="Titel 11">
            <a:extLst>
              <a:ext uri="{FF2B5EF4-FFF2-40B4-BE49-F238E27FC236}">
                <a16:creationId xmlns:a16="http://schemas.microsoft.com/office/drawing/2014/main" id="{756EAD64-B14B-49E2-A47F-877D6EE95348}"/>
              </a:ext>
            </a:extLst>
          </p:cNvPr>
          <p:cNvSpPr>
            <a:spLocks noGrp="1"/>
          </p:cNvSpPr>
          <p:nvPr>
            <p:ph type="title"/>
          </p:nvPr>
        </p:nvSpPr>
        <p:spPr>
          <a:xfrm>
            <a:off x="1599636" y="365123"/>
            <a:ext cx="10592363" cy="868407"/>
          </a:xfrm>
          <a:prstGeom prst="rect">
            <a:avLst/>
          </a:prstGeom>
        </p:spPr>
        <p:txBody>
          <a:bodyPr anchor="ctr">
            <a:normAutofit/>
          </a:bodyPr>
          <a:lstStyle>
            <a:lvl1pPr>
              <a:lnSpc>
                <a:spcPct val="100000"/>
              </a:lnSpc>
              <a:defRPr sz="4000" b="1"/>
            </a:lvl1pPr>
          </a:lstStyle>
          <a:p>
            <a:r>
              <a:rPr lang="de-DE" dirty="0"/>
              <a:t>Mastertitelformat</a:t>
            </a:r>
            <a:endParaRPr lang="de-DE" sz="2600" b="0" dirty="0"/>
          </a:p>
        </p:txBody>
      </p:sp>
      <p:sp>
        <p:nvSpPr>
          <p:cNvPr id="22" name="Inhaltsplatzhalter 2">
            <a:extLst>
              <a:ext uri="{FF2B5EF4-FFF2-40B4-BE49-F238E27FC236}">
                <a16:creationId xmlns:a16="http://schemas.microsoft.com/office/drawing/2014/main" id="{C25C3B0F-60C6-4ABC-8223-6928A723C43A}"/>
              </a:ext>
            </a:extLst>
          </p:cNvPr>
          <p:cNvSpPr>
            <a:spLocks noGrp="1"/>
          </p:cNvSpPr>
          <p:nvPr>
            <p:ph sz="quarter" idx="12" hasCustomPrompt="1"/>
          </p:nvPr>
        </p:nvSpPr>
        <p:spPr>
          <a:xfrm>
            <a:off x="1599636" y="1136478"/>
            <a:ext cx="10592364" cy="470544"/>
          </a:xfrm>
        </p:spPr>
        <p:txBody>
          <a:bodyPr anchor="ctr">
            <a:noAutofit/>
          </a:bodyPr>
          <a:lstStyle>
            <a:lvl1pPr marL="0" indent="0">
              <a:spcBef>
                <a:spcPts val="0"/>
              </a:spcBef>
              <a:buNone/>
              <a:defRPr sz="2600"/>
            </a:lvl1pPr>
            <a:lvl3pPr marL="914400" indent="0">
              <a:buNone/>
              <a:defRPr/>
            </a:lvl3pPr>
            <a:lvl4pPr marL="1371600" indent="0">
              <a:buNone/>
              <a:defRPr/>
            </a:lvl4pPr>
            <a:lvl5pPr marL="1828800" indent="0">
              <a:buNone/>
              <a:defRPr/>
            </a:lvl5pPr>
          </a:lstStyle>
          <a:p>
            <a:pPr lvl="0"/>
            <a:r>
              <a:rPr lang="de-DE" sz="2800" b="0" dirty="0"/>
              <a:t>Untertitel</a:t>
            </a:r>
            <a:endParaRPr lang="de-DE" dirty="0"/>
          </a:p>
        </p:txBody>
      </p:sp>
      <p:sp>
        <p:nvSpPr>
          <p:cNvPr id="23" name="Inhaltsplatzhalter 3">
            <a:extLst>
              <a:ext uri="{FF2B5EF4-FFF2-40B4-BE49-F238E27FC236}">
                <a16:creationId xmlns:a16="http://schemas.microsoft.com/office/drawing/2014/main" id="{11175EE3-F352-4DD9-93BC-7F7186F934C9}"/>
              </a:ext>
            </a:extLst>
          </p:cNvPr>
          <p:cNvSpPr>
            <a:spLocks noGrp="1"/>
          </p:cNvSpPr>
          <p:nvPr>
            <p:ph sz="quarter" idx="11"/>
          </p:nvPr>
        </p:nvSpPr>
        <p:spPr>
          <a:xfrm>
            <a:off x="627017" y="1998616"/>
            <a:ext cx="5468983" cy="4337097"/>
          </a:xfrm>
        </p:spPr>
        <p:txBody>
          <a:bodyPr/>
          <a:lstStyle>
            <a:lvl1pPr marL="270000" indent="-270000">
              <a:lnSpc>
                <a:spcPct val="90000"/>
              </a:lnSpc>
              <a:spcBef>
                <a:spcPts val="1800"/>
              </a:spcBef>
              <a:spcAft>
                <a:spcPts val="300"/>
              </a:spcAft>
              <a:buFont typeface="Wingdings" panose="05000000000000000000" pitchFamily="2" charset="2"/>
              <a:buChar char="§"/>
              <a:defRPr sz="2400"/>
            </a:lvl1pPr>
            <a:lvl2pPr marL="685800" indent="-270000">
              <a:spcBef>
                <a:spcPts val="300"/>
              </a:spcBef>
              <a:spcAft>
                <a:spcPts val="300"/>
              </a:spcAft>
              <a:buFont typeface="Wingdings" panose="05000000000000000000" pitchFamily="2" charset="2"/>
              <a:buChar char="§"/>
              <a:defRPr sz="2200"/>
            </a:lvl2pPr>
            <a:lvl3pPr marL="1143000" indent="-270000">
              <a:spcBef>
                <a:spcPts val="300"/>
              </a:spcBef>
              <a:spcAft>
                <a:spcPts val="600"/>
              </a:spcAft>
              <a:buFont typeface="Wingdings" panose="05000000000000000000" pitchFamily="2" charset="2"/>
              <a:buChar char="§"/>
              <a:defRPr/>
            </a:lvl3pPr>
            <a:lvl4pPr marL="1600200" indent="-270000">
              <a:spcBef>
                <a:spcPts val="0"/>
              </a:spcBef>
              <a:spcAft>
                <a:spcPts val="600"/>
              </a:spcAft>
              <a:buFont typeface="Wingdings" panose="05000000000000000000" pitchFamily="2" charset="2"/>
              <a:buChar char="§"/>
              <a:defRPr/>
            </a:lvl4pPr>
            <a:lvl5pPr marL="2057400" indent="-270000">
              <a:spcBef>
                <a:spcPts val="0"/>
              </a:spcBef>
              <a:spcAft>
                <a:spcPts val="600"/>
              </a:spcAft>
              <a:buFont typeface="Wingdings" panose="05000000000000000000" pitchFamily="2" charset="2"/>
              <a:buChar cha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4" name="Inhaltsplatzhalter 3">
            <a:extLst>
              <a:ext uri="{FF2B5EF4-FFF2-40B4-BE49-F238E27FC236}">
                <a16:creationId xmlns:a16="http://schemas.microsoft.com/office/drawing/2014/main" id="{28DBA9B8-E06B-42C8-9F02-C5772E9387AD}"/>
              </a:ext>
            </a:extLst>
          </p:cNvPr>
          <p:cNvSpPr>
            <a:spLocks noGrp="1"/>
          </p:cNvSpPr>
          <p:nvPr>
            <p:ph sz="quarter" idx="13"/>
          </p:nvPr>
        </p:nvSpPr>
        <p:spPr>
          <a:xfrm>
            <a:off x="6481716" y="1998615"/>
            <a:ext cx="5468983" cy="4337097"/>
          </a:xfrm>
        </p:spPr>
        <p:txBody>
          <a:bodyPr/>
          <a:lstStyle>
            <a:lvl1pPr marL="270000" indent="-270000">
              <a:lnSpc>
                <a:spcPct val="90000"/>
              </a:lnSpc>
              <a:spcBef>
                <a:spcPts val="1800"/>
              </a:spcBef>
              <a:spcAft>
                <a:spcPts val="300"/>
              </a:spcAft>
              <a:buFont typeface="Wingdings" panose="05000000000000000000" pitchFamily="2" charset="2"/>
              <a:buChar char="§"/>
              <a:defRPr sz="2400"/>
            </a:lvl1pPr>
            <a:lvl2pPr marL="685800" indent="-270000">
              <a:spcBef>
                <a:spcPts val="300"/>
              </a:spcBef>
              <a:spcAft>
                <a:spcPts val="300"/>
              </a:spcAft>
              <a:buFont typeface="Wingdings" panose="05000000000000000000" pitchFamily="2" charset="2"/>
              <a:buChar char="§"/>
              <a:defRPr sz="2200"/>
            </a:lvl2pPr>
            <a:lvl3pPr marL="1143000" indent="-270000">
              <a:spcBef>
                <a:spcPts val="300"/>
              </a:spcBef>
              <a:spcAft>
                <a:spcPts val="600"/>
              </a:spcAft>
              <a:buFont typeface="Wingdings" panose="05000000000000000000" pitchFamily="2" charset="2"/>
              <a:buChar char="§"/>
              <a:defRPr/>
            </a:lvl3pPr>
            <a:lvl4pPr marL="1600200" indent="-270000">
              <a:spcBef>
                <a:spcPts val="0"/>
              </a:spcBef>
              <a:spcAft>
                <a:spcPts val="600"/>
              </a:spcAft>
              <a:buFont typeface="Wingdings" panose="05000000000000000000" pitchFamily="2" charset="2"/>
              <a:buChar char="§"/>
              <a:defRPr/>
            </a:lvl4pPr>
            <a:lvl5pPr marL="2057400" indent="-270000">
              <a:spcBef>
                <a:spcPts val="0"/>
              </a:spcBef>
              <a:spcAft>
                <a:spcPts val="600"/>
              </a:spcAft>
              <a:buFont typeface="Wingdings" panose="05000000000000000000" pitchFamily="2" charset="2"/>
              <a:buChar cha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4064264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Zwei Inhalte_LANGE_ÜBERSCHRIFTEN">
    <p:spTree>
      <p:nvGrpSpPr>
        <p:cNvPr id="1" name=""/>
        <p:cNvGrpSpPr/>
        <p:nvPr/>
      </p:nvGrpSpPr>
      <p:grpSpPr>
        <a:xfrm>
          <a:off x="0" y="0"/>
          <a:ext cx="0" cy="0"/>
          <a:chOff x="0" y="0"/>
          <a:chExt cx="0" cy="0"/>
        </a:xfrm>
      </p:grpSpPr>
      <p:sp>
        <p:nvSpPr>
          <p:cNvPr id="14" name="Datumsplatzhalter 3">
            <a:extLst>
              <a:ext uri="{FF2B5EF4-FFF2-40B4-BE49-F238E27FC236}">
                <a16:creationId xmlns:a16="http://schemas.microsoft.com/office/drawing/2014/main" id="{CB505240-77B1-4ADB-A53F-733665745A18}"/>
              </a:ext>
            </a:extLst>
          </p:cNvPr>
          <p:cNvSpPr>
            <a:spLocks noGrp="1"/>
          </p:cNvSpPr>
          <p:nvPr>
            <p:ph type="dt" sz="half" idx="10"/>
          </p:nvPr>
        </p:nvSpPr>
        <p:spPr>
          <a:xfrm>
            <a:off x="241299" y="6492875"/>
            <a:ext cx="1620000" cy="228600"/>
          </a:xfrm>
          <a:prstGeom prst="rect">
            <a:avLst/>
          </a:prstGeom>
        </p:spPr>
        <p:txBody>
          <a:bodyPr vert="horz" lIns="91440" tIns="45720" rIns="91440" bIns="45720" rtlCol="0" anchor="ctr"/>
          <a:lstStyle>
            <a:lvl1pPr algn="l">
              <a:defRPr sz="1050">
                <a:solidFill>
                  <a:schemeClr val="tx1">
                    <a:tint val="75000"/>
                  </a:schemeClr>
                </a:solidFill>
                <a:latin typeface="Arial" panose="020B0604020202020204" pitchFamily="34" charset="0"/>
                <a:cs typeface="Arial" panose="020B0604020202020204" pitchFamily="34" charset="0"/>
              </a:defRPr>
            </a:lvl1pPr>
          </a:lstStyle>
          <a:p>
            <a:endParaRPr lang="de-DE" dirty="0"/>
          </a:p>
        </p:txBody>
      </p:sp>
      <p:sp>
        <p:nvSpPr>
          <p:cNvPr id="15" name="Fußzeilenplatzhalter 4">
            <a:extLst>
              <a:ext uri="{FF2B5EF4-FFF2-40B4-BE49-F238E27FC236}">
                <a16:creationId xmlns:a16="http://schemas.microsoft.com/office/drawing/2014/main" id="{CED05FFF-CF6A-4C9A-84DD-6549C926D5BC}"/>
              </a:ext>
            </a:extLst>
          </p:cNvPr>
          <p:cNvSpPr>
            <a:spLocks noGrp="1"/>
          </p:cNvSpPr>
          <p:nvPr>
            <p:ph type="ftr" sz="quarter" idx="3"/>
          </p:nvPr>
        </p:nvSpPr>
        <p:spPr>
          <a:xfrm>
            <a:off x="2136000" y="6492873"/>
            <a:ext cx="7920000" cy="228601"/>
          </a:xfrm>
          <a:prstGeom prst="rect">
            <a:avLst/>
          </a:prstGeom>
        </p:spPr>
        <p:txBody>
          <a:bodyPr vert="horz" lIns="91440" tIns="45720" rIns="91440" bIns="45720" rtlCol="0" anchor="ctr"/>
          <a:lstStyle>
            <a:lvl1pPr algn="ctr">
              <a:defRPr sz="1050" b="0">
                <a:solidFill>
                  <a:schemeClr val="tx1">
                    <a:tint val="75000"/>
                  </a:schemeClr>
                </a:solidFill>
                <a:latin typeface="Arial" panose="020B0604020202020204" pitchFamily="34" charset="0"/>
                <a:cs typeface="Arial" panose="020B0604020202020204" pitchFamily="34" charset="0"/>
              </a:defRPr>
            </a:lvl1pPr>
          </a:lstStyle>
          <a:p>
            <a:r>
              <a:rPr lang="en-US" dirty="0"/>
              <a:t>Teaching Notes: Scientific Research in Information Systems (2</a:t>
            </a:r>
            <a:r>
              <a:rPr lang="en-US" baseline="30000" dirty="0"/>
              <a:t>nd</a:t>
            </a:r>
            <a:r>
              <a:rPr lang="en-US" dirty="0"/>
              <a:t> edition) ~ © Copyright 2021 Jan Recker. All Rights Reserved. ~</a:t>
            </a:r>
            <a:endParaRPr lang="de-DE" dirty="0"/>
          </a:p>
        </p:txBody>
      </p:sp>
      <p:sp>
        <p:nvSpPr>
          <p:cNvPr id="16" name="Foliennummernplatzhalter 5">
            <a:extLst>
              <a:ext uri="{FF2B5EF4-FFF2-40B4-BE49-F238E27FC236}">
                <a16:creationId xmlns:a16="http://schemas.microsoft.com/office/drawing/2014/main" id="{139F2102-2701-4E63-96CD-D13111477BEB}"/>
              </a:ext>
            </a:extLst>
          </p:cNvPr>
          <p:cNvSpPr>
            <a:spLocks noGrp="1"/>
          </p:cNvSpPr>
          <p:nvPr>
            <p:ph type="sldNum" sz="quarter" idx="4"/>
          </p:nvPr>
        </p:nvSpPr>
        <p:spPr>
          <a:xfrm>
            <a:off x="10330700" y="6492874"/>
            <a:ext cx="1619999" cy="228601"/>
          </a:xfrm>
          <a:prstGeom prst="rect">
            <a:avLst/>
          </a:prstGeom>
        </p:spPr>
        <p:txBody>
          <a:bodyPr vert="horz" lIns="91440" tIns="45720" rIns="91440" bIns="45720" rtlCol="0" anchor="ctr"/>
          <a:lstStyle>
            <a:lvl1pPr algn="r">
              <a:defRPr sz="1050">
                <a:solidFill>
                  <a:schemeClr val="tx1">
                    <a:tint val="75000"/>
                  </a:schemeClr>
                </a:solidFill>
                <a:latin typeface="Arial" panose="020B0604020202020204" pitchFamily="34" charset="0"/>
                <a:cs typeface="Arial" panose="020B0604020202020204" pitchFamily="34" charset="0"/>
              </a:defRPr>
            </a:lvl1pPr>
          </a:lstStyle>
          <a:p>
            <a:fld id="{48195EE2-BBDB-4836-A200-C62792C76FA9}" type="slidenum">
              <a:rPr lang="de-DE" smtClean="0"/>
              <a:pPr/>
              <a:t>‹Nr.›</a:t>
            </a:fld>
            <a:endParaRPr lang="de-DE" dirty="0"/>
          </a:p>
        </p:txBody>
      </p:sp>
      <p:sp>
        <p:nvSpPr>
          <p:cNvPr id="23" name="Inhaltsplatzhalter 3">
            <a:extLst>
              <a:ext uri="{FF2B5EF4-FFF2-40B4-BE49-F238E27FC236}">
                <a16:creationId xmlns:a16="http://schemas.microsoft.com/office/drawing/2014/main" id="{11175EE3-F352-4DD9-93BC-7F7186F934C9}"/>
              </a:ext>
            </a:extLst>
          </p:cNvPr>
          <p:cNvSpPr>
            <a:spLocks noGrp="1"/>
          </p:cNvSpPr>
          <p:nvPr>
            <p:ph sz="quarter" idx="11"/>
          </p:nvPr>
        </p:nvSpPr>
        <p:spPr>
          <a:xfrm>
            <a:off x="627017" y="1998616"/>
            <a:ext cx="5468983" cy="4337097"/>
          </a:xfrm>
        </p:spPr>
        <p:txBody>
          <a:bodyPr/>
          <a:lstStyle>
            <a:lvl1pPr marL="270000" indent="-270000">
              <a:lnSpc>
                <a:spcPct val="90000"/>
              </a:lnSpc>
              <a:spcBef>
                <a:spcPts val="1800"/>
              </a:spcBef>
              <a:spcAft>
                <a:spcPts val="300"/>
              </a:spcAft>
              <a:buFont typeface="Wingdings" panose="05000000000000000000" pitchFamily="2" charset="2"/>
              <a:buChar char="§"/>
              <a:defRPr sz="2400"/>
            </a:lvl1pPr>
            <a:lvl2pPr marL="685800" indent="-270000">
              <a:spcBef>
                <a:spcPts val="300"/>
              </a:spcBef>
              <a:spcAft>
                <a:spcPts val="300"/>
              </a:spcAft>
              <a:buFont typeface="Wingdings" panose="05000000000000000000" pitchFamily="2" charset="2"/>
              <a:buChar char="§"/>
              <a:defRPr sz="2200"/>
            </a:lvl2pPr>
            <a:lvl3pPr marL="1143000" indent="-270000">
              <a:spcBef>
                <a:spcPts val="300"/>
              </a:spcBef>
              <a:spcAft>
                <a:spcPts val="600"/>
              </a:spcAft>
              <a:buFont typeface="Wingdings" panose="05000000000000000000" pitchFamily="2" charset="2"/>
              <a:buChar char="§"/>
              <a:defRPr/>
            </a:lvl3pPr>
            <a:lvl4pPr marL="1600200" indent="-270000">
              <a:spcBef>
                <a:spcPts val="0"/>
              </a:spcBef>
              <a:spcAft>
                <a:spcPts val="600"/>
              </a:spcAft>
              <a:buFont typeface="Wingdings" panose="05000000000000000000" pitchFamily="2" charset="2"/>
              <a:buChar char="§"/>
              <a:defRPr/>
            </a:lvl4pPr>
            <a:lvl5pPr marL="2057400" indent="-270000">
              <a:spcBef>
                <a:spcPts val="0"/>
              </a:spcBef>
              <a:spcAft>
                <a:spcPts val="600"/>
              </a:spcAft>
              <a:buFont typeface="Wingdings" panose="05000000000000000000" pitchFamily="2" charset="2"/>
              <a:buChar cha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4" name="Inhaltsplatzhalter 3">
            <a:extLst>
              <a:ext uri="{FF2B5EF4-FFF2-40B4-BE49-F238E27FC236}">
                <a16:creationId xmlns:a16="http://schemas.microsoft.com/office/drawing/2014/main" id="{28DBA9B8-E06B-42C8-9F02-C5772E9387AD}"/>
              </a:ext>
            </a:extLst>
          </p:cNvPr>
          <p:cNvSpPr>
            <a:spLocks noGrp="1"/>
          </p:cNvSpPr>
          <p:nvPr>
            <p:ph sz="quarter" idx="13"/>
          </p:nvPr>
        </p:nvSpPr>
        <p:spPr>
          <a:xfrm>
            <a:off x="6481716" y="1998615"/>
            <a:ext cx="5468983" cy="4337097"/>
          </a:xfrm>
        </p:spPr>
        <p:txBody>
          <a:bodyPr/>
          <a:lstStyle>
            <a:lvl1pPr marL="270000" indent="-270000">
              <a:lnSpc>
                <a:spcPct val="90000"/>
              </a:lnSpc>
              <a:spcBef>
                <a:spcPts val="1800"/>
              </a:spcBef>
              <a:spcAft>
                <a:spcPts val="300"/>
              </a:spcAft>
              <a:buFont typeface="Wingdings" panose="05000000000000000000" pitchFamily="2" charset="2"/>
              <a:buChar char="§"/>
              <a:defRPr sz="2400"/>
            </a:lvl1pPr>
            <a:lvl2pPr marL="685800" indent="-270000">
              <a:spcBef>
                <a:spcPts val="300"/>
              </a:spcBef>
              <a:spcAft>
                <a:spcPts val="300"/>
              </a:spcAft>
              <a:buFont typeface="Wingdings" panose="05000000000000000000" pitchFamily="2" charset="2"/>
              <a:buChar char="§"/>
              <a:defRPr sz="2200"/>
            </a:lvl2pPr>
            <a:lvl3pPr marL="1143000" indent="-270000">
              <a:spcBef>
                <a:spcPts val="300"/>
              </a:spcBef>
              <a:spcAft>
                <a:spcPts val="600"/>
              </a:spcAft>
              <a:buFont typeface="Wingdings" panose="05000000000000000000" pitchFamily="2" charset="2"/>
              <a:buChar char="§"/>
              <a:defRPr/>
            </a:lvl3pPr>
            <a:lvl4pPr marL="1600200" indent="-270000">
              <a:spcBef>
                <a:spcPts val="0"/>
              </a:spcBef>
              <a:spcAft>
                <a:spcPts val="600"/>
              </a:spcAft>
              <a:buFont typeface="Wingdings" panose="05000000000000000000" pitchFamily="2" charset="2"/>
              <a:buChar char="§"/>
              <a:defRPr/>
            </a:lvl4pPr>
            <a:lvl5pPr marL="2057400" indent="-270000">
              <a:spcBef>
                <a:spcPts val="0"/>
              </a:spcBef>
              <a:spcAft>
                <a:spcPts val="600"/>
              </a:spcAft>
              <a:buFont typeface="Wingdings" panose="05000000000000000000" pitchFamily="2" charset="2"/>
              <a:buChar cha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2" name="Rechteck 11">
            <a:extLst>
              <a:ext uri="{FF2B5EF4-FFF2-40B4-BE49-F238E27FC236}">
                <a16:creationId xmlns:a16="http://schemas.microsoft.com/office/drawing/2014/main" id="{84DB64FC-D5CB-4A58-A675-8558426B7E9B}"/>
              </a:ext>
            </a:extLst>
          </p:cNvPr>
          <p:cNvSpPr/>
          <p:nvPr userDrawn="1"/>
        </p:nvSpPr>
        <p:spPr bwMode="auto">
          <a:xfrm>
            <a:off x="-1" y="365124"/>
            <a:ext cx="12191999" cy="1260000"/>
          </a:xfrm>
          <a:prstGeom prst="rect">
            <a:avLst/>
          </a:prstGeom>
          <a:solidFill>
            <a:schemeClr val="accent1">
              <a:lumMod val="20000"/>
              <a:lumOff val="80000"/>
            </a:scheme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0" i="0" u="none" strike="noStrike" cap="none" normalizeH="0" baseline="0">
              <a:ln>
                <a:noFill/>
              </a:ln>
              <a:solidFill>
                <a:schemeClr val="tx1"/>
              </a:solidFill>
              <a:effectLst/>
              <a:latin typeface="Arial" pitchFamily="34" charset="0"/>
              <a:ea typeface="ＭＳ Ｐゴシック" pitchFamily="-110" charset="-128"/>
            </a:endParaRPr>
          </a:p>
        </p:txBody>
      </p:sp>
      <p:sp>
        <p:nvSpPr>
          <p:cNvPr id="13" name="Rechteck 12">
            <a:extLst>
              <a:ext uri="{FF2B5EF4-FFF2-40B4-BE49-F238E27FC236}">
                <a16:creationId xmlns:a16="http://schemas.microsoft.com/office/drawing/2014/main" id="{0F4A2042-0AFD-4301-A0E1-667128A81784}"/>
              </a:ext>
            </a:extLst>
          </p:cNvPr>
          <p:cNvSpPr/>
          <p:nvPr userDrawn="1"/>
        </p:nvSpPr>
        <p:spPr bwMode="auto">
          <a:xfrm>
            <a:off x="169818" y="365124"/>
            <a:ext cx="1260000" cy="1260000"/>
          </a:xfrm>
          <a:prstGeom prst="rect">
            <a:avLst/>
          </a:prstGeom>
          <a:solidFill>
            <a:schemeClr val="tx2">
              <a:lumMod val="40000"/>
              <a:lumOff val="60000"/>
            </a:scheme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0" i="0" u="none" strike="noStrike" cap="none" normalizeH="0" baseline="0">
              <a:ln>
                <a:noFill/>
              </a:ln>
              <a:solidFill>
                <a:schemeClr val="tx1"/>
              </a:solidFill>
              <a:effectLst/>
              <a:latin typeface="Arial" pitchFamily="34" charset="0"/>
              <a:ea typeface="ＭＳ Ｐゴシック" pitchFamily="-110" charset="-128"/>
            </a:endParaRPr>
          </a:p>
        </p:txBody>
      </p:sp>
      <p:cxnSp>
        <p:nvCxnSpPr>
          <p:cNvPr id="17" name="Gerader Verbinder 16">
            <a:extLst>
              <a:ext uri="{FF2B5EF4-FFF2-40B4-BE49-F238E27FC236}">
                <a16:creationId xmlns:a16="http://schemas.microsoft.com/office/drawing/2014/main" id="{A5FBDC0F-F2D8-4B37-A4E8-42EB43AACFED}"/>
              </a:ext>
            </a:extLst>
          </p:cNvPr>
          <p:cNvCxnSpPr>
            <a:cxnSpLocks/>
          </p:cNvCxnSpPr>
          <p:nvPr userDrawn="1"/>
        </p:nvCxnSpPr>
        <p:spPr>
          <a:xfrm>
            <a:off x="0" y="1625124"/>
            <a:ext cx="12192000" cy="0"/>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25" name="Titel 11">
            <a:extLst>
              <a:ext uri="{FF2B5EF4-FFF2-40B4-BE49-F238E27FC236}">
                <a16:creationId xmlns:a16="http://schemas.microsoft.com/office/drawing/2014/main" id="{A7E6E160-4234-489A-9116-E7840AF663E7}"/>
              </a:ext>
            </a:extLst>
          </p:cNvPr>
          <p:cNvSpPr>
            <a:spLocks noGrp="1"/>
          </p:cNvSpPr>
          <p:nvPr>
            <p:ph type="title"/>
          </p:nvPr>
        </p:nvSpPr>
        <p:spPr>
          <a:xfrm>
            <a:off x="1599636" y="365123"/>
            <a:ext cx="10592363" cy="1259995"/>
          </a:xfrm>
          <a:prstGeom prst="rect">
            <a:avLst/>
          </a:prstGeom>
        </p:spPr>
        <p:txBody>
          <a:bodyPr anchor="ctr">
            <a:normAutofit/>
          </a:bodyPr>
          <a:lstStyle>
            <a:lvl1pPr>
              <a:lnSpc>
                <a:spcPct val="100000"/>
              </a:lnSpc>
              <a:defRPr sz="4000" b="1"/>
            </a:lvl1pPr>
          </a:lstStyle>
          <a:p>
            <a:r>
              <a:rPr lang="de-DE" dirty="0"/>
              <a:t>Mastertitelformat</a:t>
            </a:r>
            <a:endParaRPr lang="de-DE" sz="2600" b="0" dirty="0"/>
          </a:p>
        </p:txBody>
      </p:sp>
    </p:spTree>
    <p:extLst>
      <p:ext uri="{BB962C8B-B14F-4D97-AF65-F5344CB8AC3E}">
        <p14:creationId xmlns:p14="http://schemas.microsoft.com/office/powerpoint/2010/main" val="13063248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7_Leerseite_unsichtbare_Headline">
    <p:spTree>
      <p:nvGrpSpPr>
        <p:cNvPr id="1" name=""/>
        <p:cNvGrpSpPr/>
        <p:nvPr/>
      </p:nvGrpSpPr>
      <p:grpSpPr>
        <a:xfrm>
          <a:off x="0" y="0"/>
          <a:ext cx="0" cy="0"/>
          <a:chOff x="0" y="0"/>
          <a:chExt cx="0" cy="0"/>
        </a:xfrm>
      </p:grpSpPr>
      <p:sp>
        <p:nvSpPr>
          <p:cNvPr id="7" name="Titel 1" hidden="1">
            <a:extLst>
              <a:ext uri="{FF2B5EF4-FFF2-40B4-BE49-F238E27FC236}">
                <a16:creationId xmlns:a16="http://schemas.microsoft.com/office/drawing/2014/main" id="{CBFE5B7B-3B95-C043-BB34-2A277601CB10}"/>
              </a:ext>
            </a:extLst>
          </p:cNvPr>
          <p:cNvSpPr>
            <a:spLocks noGrp="1"/>
          </p:cNvSpPr>
          <p:nvPr>
            <p:ph type="title" hasCustomPrompt="1"/>
          </p:nvPr>
        </p:nvSpPr>
        <p:spPr>
          <a:xfrm>
            <a:off x="286358" y="1604797"/>
            <a:ext cx="11378260" cy="671843"/>
          </a:xfrm>
          <a:prstGeom prst="rect">
            <a:avLst/>
          </a:prstGeom>
        </p:spPr>
        <p:txBody>
          <a:bodyPr/>
          <a:lstStyle>
            <a:lvl1pPr algn="l">
              <a:defRPr sz="3467" b="1" i="0">
                <a:solidFill>
                  <a:schemeClr val="tx1"/>
                </a:solidFill>
                <a:latin typeface="TheSans UHH" panose="020B0502050302020203" pitchFamily="34" charset="77"/>
                <a:cs typeface="TheSans UHH" panose="020B0502050302020203" pitchFamily="34" charset="77"/>
              </a:defRPr>
            </a:lvl1pPr>
          </a:lstStyle>
          <a:p>
            <a:r>
              <a:rPr lang="de-DE" dirty="0"/>
              <a:t>Hier steht die Folien-Überschrift</a:t>
            </a:r>
          </a:p>
        </p:txBody>
      </p:sp>
      <p:cxnSp>
        <p:nvCxnSpPr>
          <p:cNvPr id="6" name="Gerade Verbindung 5">
            <a:extLst>
              <a:ext uri="{C183D7F6-B498-43B3-948B-1728B52AA6E4}">
                <adec:decorative xmlns:adec="http://schemas.microsoft.com/office/drawing/2017/decorative" xmlns="" val="1"/>
              </a:ext>
            </a:extLst>
          </p:cNvPr>
          <p:cNvCxnSpPr/>
          <p:nvPr userDrawn="1"/>
        </p:nvCxnSpPr>
        <p:spPr>
          <a:xfrm>
            <a:off x="0" y="1412776"/>
            <a:ext cx="12192000" cy="0"/>
          </a:xfrm>
          <a:prstGeom prst="line">
            <a:avLst/>
          </a:prstGeom>
          <a:ln w="2540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2" name="Datumsplatzhalter 1">
            <a:extLst>
              <a:ext uri="{FF2B5EF4-FFF2-40B4-BE49-F238E27FC236}">
                <a16:creationId xmlns:a16="http://schemas.microsoft.com/office/drawing/2014/main" id="{42BD08BA-13EA-E54B-84CB-D68FE554512F}"/>
              </a:ext>
            </a:extLst>
          </p:cNvPr>
          <p:cNvSpPr>
            <a:spLocks noGrp="1"/>
          </p:cNvSpPr>
          <p:nvPr>
            <p:ph type="dt" sz="half" idx="10"/>
          </p:nvPr>
        </p:nvSpPr>
        <p:spPr/>
        <p:txBody>
          <a:bodyPr/>
          <a:lstStyle/>
          <a:p>
            <a:fld id="{A63E5940-034A-194C-AEC2-CFB86198616E}" type="datetime1">
              <a:rPr lang="de-DE" smtClean="0"/>
              <a:pPr/>
              <a:t>11.02.2022</a:t>
            </a:fld>
            <a:endParaRPr lang="de-DE"/>
          </a:p>
        </p:txBody>
      </p:sp>
      <p:sp>
        <p:nvSpPr>
          <p:cNvPr id="4" name="Foliennummernplatzhalter 3">
            <a:extLst>
              <a:ext uri="{FF2B5EF4-FFF2-40B4-BE49-F238E27FC236}">
                <a16:creationId xmlns:a16="http://schemas.microsoft.com/office/drawing/2014/main" id="{406C2600-20BB-F048-B90E-34135BB72B26}"/>
              </a:ext>
            </a:extLst>
          </p:cNvPr>
          <p:cNvSpPr>
            <a:spLocks noGrp="1"/>
          </p:cNvSpPr>
          <p:nvPr>
            <p:ph type="sldNum" sz="quarter" idx="12"/>
          </p:nvPr>
        </p:nvSpPr>
        <p:spPr/>
        <p:txBody>
          <a:bodyPr/>
          <a:lstStyle/>
          <a:p>
            <a:fld id="{3E01A2B2-10AD-754B-9B4C-E5B6FED423D0}" type="slidenum">
              <a:rPr lang="de-DE" smtClean="0"/>
              <a:pPr/>
              <a:t>‹Nr.›</a:t>
            </a:fld>
            <a:endParaRPr lang="de-DE"/>
          </a:p>
        </p:txBody>
      </p:sp>
    </p:spTree>
    <p:extLst>
      <p:ext uri="{BB962C8B-B14F-4D97-AF65-F5344CB8AC3E}">
        <p14:creationId xmlns:p14="http://schemas.microsoft.com/office/powerpoint/2010/main" val="15053928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4a_Headline_und_Text">
    <p:spTree>
      <p:nvGrpSpPr>
        <p:cNvPr id="1" name=""/>
        <p:cNvGrpSpPr/>
        <p:nvPr/>
      </p:nvGrpSpPr>
      <p:grpSpPr>
        <a:xfrm>
          <a:off x="0" y="0"/>
          <a:ext cx="0" cy="0"/>
          <a:chOff x="0" y="0"/>
          <a:chExt cx="0" cy="0"/>
        </a:xfrm>
      </p:grpSpPr>
      <p:cxnSp>
        <p:nvCxnSpPr>
          <p:cNvPr id="6" name="Gerade Verbindung 5">
            <a:extLst>
              <a:ext uri="{C183D7F6-B498-43B3-948B-1728B52AA6E4}">
                <adec:decorative xmlns:adec="http://schemas.microsoft.com/office/drawing/2017/decorative" xmlns="" val="1"/>
              </a:ext>
            </a:extLst>
          </p:cNvPr>
          <p:cNvCxnSpPr>
            <a:cxnSpLocks/>
          </p:cNvCxnSpPr>
          <p:nvPr userDrawn="1"/>
        </p:nvCxnSpPr>
        <p:spPr>
          <a:xfrm>
            <a:off x="0" y="1412776"/>
            <a:ext cx="12192000" cy="0"/>
          </a:xfrm>
          <a:prstGeom prst="line">
            <a:avLst/>
          </a:prstGeom>
          <a:ln w="2540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11" name="Titel 1">
            <a:extLst>
              <a:ext uri="{FF2B5EF4-FFF2-40B4-BE49-F238E27FC236}">
                <a16:creationId xmlns:a16="http://schemas.microsoft.com/office/drawing/2014/main" id="{853C8E57-9E26-F24E-A712-1E94C05C3C99}"/>
              </a:ext>
            </a:extLst>
          </p:cNvPr>
          <p:cNvSpPr>
            <a:spLocks noGrp="1"/>
          </p:cNvSpPr>
          <p:nvPr>
            <p:ph type="title" hasCustomPrompt="1"/>
          </p:nvPr>
        </p:nvSpPr>
        <p:spPr>
          <a:xfrm>
            <a:off x="286358" y="1604797"/>
            <a:ext cx="11378260" cy="671843"/>
          </a:xfrm>
          <a:prstGeom prst="rect">
            <a:avLst/>
          </a:prstGeom>
        </p:spPr>
        <p:txBody>
          <a:bodyPr/>
          <a:lstStyle>
            <a:lvl1pPr marL="0" marR="0" indent="0" algn="l" defTabSz="609585" rtl="0" eaLnBrk="1" fontAlgn="auto" latinLnBrk="0" hangingPunct="1">
              <a:lnSpc>
                <a:spcPct val="100000"/>
              </a:lnSpc>
              <a:spcBef>
                <a:spcPct val="0"/>
              </a:spcBef>
              <a:spcAft>
                <a:spcPts val="0"/>
              </a:spcAft>
              <a:buClrTx/>
              <a:buSzTx/>
              <a:buFontTx/>
              <a:buNone/>
              <a:tabLst/>
              <a:defRPr sz="3467" b="1" i="0">
                <a:solidFill>
                  <a:schemeClr val="tx1"/>
                </a:solidFill>
                <a:latin typeface="TheSans UHH" panose="020B0502050302020203" pitchFamily="34" charset="0"/>
                <a:cs typeface="TheSans UHH" panose="020B0502050302020203" pitchFamily="34" charset="0"/>
              </a:defRPr>
            </a:lvl1pPr>
          </a:lstStyle>
          <a:p>
            <a:r>
              <a:rPr lang="de-DE" dirty="0"/>
              <a:t>Hier steht die Folien-Überschrift</a:t>
            </a:r>
          </a:p>
        </p:txBody>
      </p:sp>
      <p:sp>
        <p:nvSpPr>
          <p:cNvPr id="8" name="Textplatzhalter 9"/>
          <p:cNvSpPr>
            <a:spLocks noGrp="1"/>
          </p:cNvSpPr>
          <p:nvPr>
            <p:ph type="body" sz="quarter" idx="14"/>
          </p:nvPr>
        </p:nvSpPr>
        <p:spPr>
          <a:xfrm>
            <a:off x="286359" y="2372883"/>
            <a:ext cx="11378260" cy="3840427"/>
          </a:xfrm>
          <a:prstGeom prst="rect">
            <a:avLst/>
          </a:prstGeom>
        </p:spPr>
        <p:txBody>
          <a:bodyPr>
            <a:normAutofit/>
          </a:bodyPr>
          <a:lstStyle>
            <a:lvl1pPr marL="0" indent="0">
              <a:buNone/>
              <a:defRPr sz="2667">
                <a:latin typeface="TheSans UHH" panose="020B0502050302020203" pitchFamily="34" charset="0"/>
              </a:defRPr>
            </a:lvl1pPr>
            <a:lvl2pPr>
              <a:defRPr sz="3467">
                <a:latin typeface="TheSans UHH"/>
              </a:defRPr>
            </a:lvl2pPr>
            <a:lvl3pPr>
              <a:defRPr sz="3467">
                <a:latin typeface="TheSans UHH"/>
              </a:defRPr>
            </a:lvl3pPr>
            <a:lvl4pPr>
              <a:defRPr sz="3467">
                <a:latin typeface="TheSans UHH"/>
              </a:defRPr>
            </a:lvl4pPr>
            <a:lvl5pPr>
              <a:defRPr sz="3467">
                <a:latin typeface="TheSans UHH"/>
              </a:defRPr>
            </a:lvl5pPr>
          </a:lstStyle>
          <a:p>
            <a:pPr lvl="0"/>
            <a:r>
              <a:rPr lang="de-DE" dirty="0"/>
              <a:t>Mastertextformat bearbeiten</a:t>
            </a:r>
          </a:p>
        </p:txBody>
      </p:sp>
      <p:sp>
        <p:nvSpPr>
          <p:cNvPr id="2" name="Datumsplatzhalter 1">
            <a:extLst>
              <a:ext uri="{FF2B5EF4-FFF2-40B4-BE49-F238E27FC236}">
                <a16:creationId xmlns:a16="http://schemas.microsoft.com/office/drawing/2014/main" id="{4E82A3FC-B200-F340-859E-4491DBC5752C}"/>
              </a:ext>
            </a:extLst>
          </p:cNvPr>
          <p:cNvSpPr>
            <a:spLocks noGrp="1"/>
          </p:cNvSpPr>
          <p:nvPr>
            <p:ph type="dt" sz="half" idx="15"/>
          </p:nvPr>
        </p:nvSpPr>
        <p:spPr/>
        <p:txBody>
          <a:bodyPr/>
          <a:lstStyle/>
          <a:p>
            <a:fld id="{A63E5940-034A-194C-AEC2-CFB86198616E}" type="datetime1">
              <a:rPr lang="de-DE" smtClean="0"/>
              <a:pPr/>
              <a:t>11.02.2022</a:t>
            </a:fld>
            <a:endParaRPr lang="de-DE"/>
          </a:p>
        </p:txBody>
      </p:sp>
      <p:sp>
        <p:nvSpPr>
          <p:cNvPr id="4" name="Foliennummernplatzhalter 3">
            <a:extLst>
              <a:ext uri="{FF2B5EF4-FFF2-40B4-BE49-F238E27FC236}">
                <a16:creationId xmlns:a16="http://schemas.microsoft.com/office/drawing/2014/main" id="{95EBE37D-D2A8-AA46-A4B0-38A84F66B5BD}"/>
              </a:ext>
            </a:extLst>
          </p:cNvPr>
          <p:cNvSpPr>
            <a:spLocks noGrp="1"/>
          </p:cNvSpPr>
          <p:nvPr>
            <p:ph type="sldNum" sz="quarter" idx="17"/>
          </p:nvPr>
        </p:nvSpPr>
        <p:spPr/>
        <p:txBody>
          <a:bodyPr/>
          <a:lstStyle/>
          <a:p>
            <a:fld id="{3E01A2B2-10AD-754B-9B4C-E5B6FED423D0}" type="slidenum">
              <a:rPr lang="de-DE" smtClean="0"/>
              <a:pPr/>
              <a:t>‹Nr.›</a:t>
            </a:fld>
            <a:endParaRPr lang="de-DE" dirty="0"/>
          </a:p>
        </p:txBody>
      </p:sp>
    </p:spTree>
    <p:extLst>
      <p:ext uri="{BB962C8B-B14F-4D97-AF65-F5344CB8AC3E}">
        <p14:creationId xmlns:p14="http://schemas.microsoft.com/office/powerpoint/2010/main" val="28626087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4b_Headline_und_Liste">
    <p:spTree>
      <p:nvGrpSpPr>
        <p:cNvPr id="1" name=""/>
        <p:cNvGrpSpPr/>
        <p:nvPr/>
      </p:nvGrpSpPr>
      <p:grpSpPr>
        <a:xfrm>
          <a:off x="0" y="0"/>
          <a:ext cx="0" cy="0"/>
          <a:chOff x="0" y="0"/>
          <a:chExt cx="0" cy="0"/>
        </a:xfrm>
      </p:grpSpPr>
      <p:cxnSp>
        <p:nvCxnSpPr>
          <p:cNvPr id="6" name="Gerade Verbindung 5">
            <a:extLst>
              <a:ext uri="{C183D7F6-B498-43B3-948B-1728B52AA6E4}">
                <adec:decorative xmlns:adec="http://schemas.microsoft.com/office/drawing/2017/decorative" xmlns="" val="1"/>
              </a:ext>
            </a:extLst>
          </p:cNvPr>
          <p:cNvCxnSpPr/>
          <p:nvPr userDrawn="1"/>
        </p:nvCxnSpPr>
        <p:spPr>
          <a:xfrm>
            <a:off x="0" y="1412776"/>
            <a:ext cx="12192000" cy="0"/>
          </a:xfrm>
          <a:prstGeom prst="line">
            <a:avLst/>
          </a:prstGeom>
          <a:ln w="2540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8" name="Titel 1">
            <a:extLst>
              <a:ext uri="{FF2B5EF4-FFF2-40B4-BE49-F238E27FC236}">
                <a16:creationId xmlns:a16="http://schemas.microsoft.com/office/drawing/2014/main" id="{2185142B-85C3-B845-BE6A-A2B184C3456C}"/>
              </a:ext>
            </a:extLst>
          </p:cNvPr>
          <p:cNvSpPr>
            <a:spLocks noGrp="1"/>
          </p:cNvSpPr>
          <p:nvPr>
            <p:ph type="title" hasCustomPrompt="1"/>
          </p:nvPr>
        </p:nvSpPr>
        <p:spPr>
          <a:xfrm>
            <a:off x="286358" y="1604797"/>
            <a:ext cx="11378260" cy="671843"/>
          </a:xfrm>
          <a:prstGeom prst="rect">
            <a:avLst/>
          </a:prstGeom>
        </p:spPr>
        <p:txBody>
          <a:bodyPr/>
          <a:lstStyle>
            <a:lvl1pPr marL="0" marR="0" indent="0" algn="l" defTabSz="609585" rtl="0" eaLnBrk="1" fontAlgn="auto" latinLnBrk="0" hangingPunct="1">
              <a:lnSpc>
                <a:spcPct val="100000"/>
              </a:lnSpc>
              <a:spcBef>
                <a:spcPct val="0"/>
              </a:spcBef>
              <a:spcAft>
                <a:spcPts val="0"/>
              </a:spcAft>
              <a:buClrTx/>
              <a:buSzTx/>
              <a:buFontTx/>
              <a:buNone/>
              <a:tabLst/>
              <a:defRPr sz="3467" b="1" i="0">
                <a:solidFill>
                  <a:schemeClr val="tx1"/>
                </a:solidFill>
                <a:latin typeface="TheSans UHH" panose="020B0502050302020203" pitchFamily="34" charset="0"/>
                <a:cs typeface="TheSans UHH" panose="020B0502050302020203" pitchFamily="34" charset="0"/>
              </a:defRPr>
            </a:lvl1pPr>
          </a:lstStyle>
          <a:p>
            <a:r>
              <a:rPr lang="de-DE" dirty="0"/>
              <a:t>Hier steht die Folien-Überschrift</a:t>
            </a:r>
          </a:p>
        </p:txBody>
      </p:sp>
      <p:sp>
        <p:nvSpPr>
          <p:cNvPr id="4" name="Textplatzhalter 3"/>
          <p:cNvSpPr>
            <a:spLocks noGrp="1"/>
          </p:cNvSpPr>
          <p:nvPr>
            <p:ph type="body" sz="quarter" idx="16"/>
          </p:nvPr>
        </p:nvSpPr>
        <p:spPr>
          <a:xfrm>
            <a:off x="285749" y="2372883"/>
            <a:ext cx="11378868" cy="3839535"/>
          </a:xfrm>
          <a:prstGeom prst="rect">
            <a:avLst/>
          </a:prstGeom>
        </p:spPr>
        <p:txBody>
          <a:bodyPr vert="horz"/>
          <a:lstStyle>
            <a:lvl1pPr marL="239994" indent="-239994">
              <a:spcBef>
                <a:spcPts val="1933"/>
              </a:spcBef>
              <a:buClr>
                <a:schemeClr val="tx1"/>
              </a:buClr>
              <a:buFont typeface="Wingdings" charset="2"/>
              <a:buChar char="§"/>
              <a:defRPr sz="2667">
                <a:solidFill>
                  <a:srgbClr val="3B515B"/>
                </a:solidFill>
                <a:latin typeface="TheSans UHH" panose="020B0502050302020203" pitchFamily="34" charset="0"/>
                <a:cs typeface="TheSans UHH" panose="020B0502050302020203" pitchFamily="34" charset="0"/>
              </a:defRPr>
            </a:lvl1pPr>
            <a:lvl2pPr marL="479988" indent="-239994">
              <a:buClr>
                <a:schemeClr val="bg2"/>
              </a:buClr>
              <a:buFont typeface="Wingdings" charset="2"/>
              <a:buChar char="§"/>
              <a:defRPr sz="2667">
                <a:solidFill>
                  <a:srgbClr val="3B515B"/>
                </a:solidFill>
                <a:latin typeface="TheSans UHH" panose="020B0502050302020203" pitchFamily="34" charset="0"/>
                <a:cs typeface="TheSans UHH" panose="020B0502050302020203" pitchFamily="34" charset="0"/>
              </a:defRPr>
            </a:lvl2pPr>
            <a:lvl3pPr marL="719982" indent="-239994">
              <a:buClr>
                <a:schemeClr val="bg2"/>
              </a:buClr>
              <a:buFont typeface="Wingdings" charset="2"/>
              <a:buChar char="§"/>
              <a:defRPr sz="2667">
                <a:solidFill>
                  <a:srgbClr val="3B515B"/>
                </a:solidFill>
                <a:latin typeface="TheSans UHH" panose="020B0502050302020203" pitchFamily="34" charset="0"/>
                <a:cs typeface="TheSans UHH" panose="020B0502050302020203" pitchFamily="34" charset="0"/>
              </a:defRPr>
            </a:lvl3pPr>
            <a:lvl4pPr marL="239994" indent="-239994">
              <a:buClr>
                <a:schemeClr val="accent1"/>
              </a:buClr>
              <a:buFont typeface="Wingdings" charset="2"/>
              <a:buChar char="§"/>
              <a:defRPr sz="2667">
                <a:solidFill>
                  <a:srgbClr val="3B515B"/>
                </a:solidFill>
                <a:latin typeface="TheSans UHH Regular"/>
                <a:cs typeface="TheSans UHH Regular"/>
              </a:defRPr>
            </a:lvl4pPr>
            <a:lvl5pPr marL="239994" indent="-239994">
              <a:buClr>
                <a:schemeClr val="accent1"/>
              </a:buClr>
              <a:buFont typeface="Wingdings" charset="2"/>
              <a:buChar char="§"/>
              <a:defRPr sz="2667">
                <a:solidFill>
                  <a:srgbClr val="3B515B"/>
                </a:solidFill>
                <a:latin typeface="TheSans UHH Regular"/>
                <a:cs typeface="TheSans UHH Regular"/>
              </a:defRPr>
            </a:lvl5pPr>
          </a:lstStyle>
          <a:p>
            <a:pPr lvl="0"/>
            <a:r>
              <a:rPr lang="de-DE" dirty="0"/>
              <a:t>Mastertextformat bearbeiten</a:t>
            </a:r>
          </a:p>
          <a:p>
            <a:pPr lvl="1"/>
            <a:r>
              <a:rPr lang="de-DE" dirty="0"/>
              <a:t>Zweite Ebene</a:t>
            </a:r>
          </a:p>
          <a:p>
            <a:pPr lvl="2"/>
            <a:r>
              <a:rPr lang="de-DE" dirty="0"/>
              <a:t>Dritte Ebene</a:t>
            </a:r>
          </a:p>
          <a:p>
            <a:pPr lvl="0"/>
            <a:r>
              <a:rPr lang="de-DE" dirty="0"/>
              <a:t>Mastertextformat bearbeiten</a:t>
            </a:r>
          </a:p>
          <a:p>
            <a:pPr lvl="1"/>
            <a:r>
              <a:rPr lang="de-DE" dirty="0"/>
              <a:t>Zweite Ebene</a:t>
            </a:r>
          </a:p>
          <a:p>
            <a:pPr lvl="2"/>
            <a:r>
              <a:rPr lang="de-DE" dirty="0"/>
              <a:t>Dritte Ebene</a:t>
            </a:r>
          </a:p>
        </p:txBody>
      </p:sp>
      <p:sp>
        <p:nvSpPr>
          <p:cNvPr id="2" name="Datumsplatzhalter 1">
            <a:extLst>
              <a:ext uri="{FF2B5EF4-FFF2-40B4-BE49-F238E27FC236}">
                <a16:creationId xmlns:a16="http://schemas.microsoft.com/office/drawing/2014/main" id="{D3B10F18-E336-5F4B-B287-AFBD8386C6AA}"/>
              </a:ext>
            </a:extLst>
          </p:cNvPr>
          <p:cNvSpPr>
            <a:spLocks noGrp="1"/>
          </p:cNvSpPr>
          <p:nvPr>
            <p:ph type="dt" sz="half" idx="17"/>
          </p:nvPr>
        </p:nvSpPr>
        <p:spPr/>
        <p:txBody>
          <a:bodyPr/>
          <a:lstStyle/>
          <a:p>
            <a:fld id="{A63E5940-034A-194C-AEC2-CFB86198616E}" type="datetime1">
              <a:rPr lang="de-DE" smtClean="0"/>
              <a:pPr/>
              <a:t>11.02.2022</a:t>
            </a:fld>
            <a:endParaRPr lang="de-DE"/>
          </a:p>
        </p:txBody>
      </p:sp>
      <p:sp>
        <p:nvSpPr>
          <p:cNvPr id="5" name="Foliennummernplatzhalter 4">
            <a:extLst>
              <a:ext uri="{FF2B5EF4-FFF2-40B4-BE49-F238E27FC236}">
                <a16:creationId xmlns:a16="http://schemas.microsoft.com/office/drawing/2014/main" id="{E9B799CB-85F9-3B41-BD6A-AE3965D5F367}"/>
              </a:ext>
            </a:extLst>
          </p:cNvPr>
          <p:cNvSpPr>
            <a:spLocks noGrp="1"/>
          </p:cNvSpPr>
          <p:nvPr>
            <p:ph type="sldNum" sz="quarter" idx="19"/>
          </p:nvPr>
        </p:nvSpPr>
        <p:spPr>
          <a:xfrm>
            <a:off x="8817600" y="6356351"/>
            <a:ext cx="2844800" cy="365125"/>
          </a:xfrm>
        </p:spPr>
        <p:txBody>
          <a:bodyPr/>
          <a:lstStyle/>
          <a:p>
            <a:fld id="{3E01A2B2-10AD-754B-9B4C-E5B6FED423D0}" type="slidenum">
              <a:rPr lang="de-DE" smtClean="0"/>
              <a:pPr/>
              <a:t>‹Nr.›</a:t>
            </a:fld>
            <a:endParaRPr lang="de-DE"/>
          </a:p>
        </p:txBody>
      </p:sp>
    </p:spTree>
    <p:extLst>
      <p:ext uri="{BB962C8B-B14F-4D97-AF65-F5344CB8AC3E}">
        <p14:creationId xmlns:p14="http://schemas.microsoft.com/office/powerpoint/2010/main" val="3798508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4f_Headline_Text_und_Bild">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286358" y="1604797"/>
            <a:ext cx="11378260" cy="671843"/>
          </a:xfrm>
          <a:prstGeom prst="rect">
            <a:avLst/>
          </a:prstGeom>
        </p:spPr>
        <p:txBody>
          <a:bodyPr/>
          <a:lstStyle>
            <a:lvl1pPr marL="0" marR="0" indent="0" algn="l" defTabSz="609585" rtl="0" eaLnBrk="1" fontAlgn="auto" latinLnBrk="0" hangingPunct="1">
              <a:lnSpc>
                <a:spcPct val="100000"/>
              </a:lnSpc>
              <a:spcBef>
                <a:spcPct val="0"/>
              </a:spcBef>
              <a:spcAft>
                <a:spcPts val="0"/>
              </a:spcAft>
              <a:buClrTx/>
              <a:buSzTx/>
              <a:buFontTx/>
              <a:buNone/>
              <a:tabLst/>
              <a:defRPr sz="3467" b="1" i="0">
                <a:solidFill>
                  <a:schemeClr val="tx1"/>
                </a:solidFill>
                <a:latin typeface="TheSans UHH" panose="020B0502050302020203" pitchFamily="34" charset="0"/>
                <a:cs typeface="TheSans UHH" panose="020B0502050302020203" pitchFamily="34" charset="0"/>
              </a:defRPr>
            </a:lvl1pPr>
          </a:lstStyle>
          <a:p>
            <a:r>
              <a:rPr lang="de-DE" dirty="0"/>
              <a:t>Hier steht die Folien-Überschrift</a:t>
            </a:r>
          </a:p>
        </p:txBody>
      </p:sp>
      <p:sp>
        <p:nvSpPr>
          <p:cNvPr id="11" name="Textplatzhalter 9"/>
          <p:cNvSpPr>
            <a:spLocks noGrp="1"/>
          </p:cNvSpPr>
          <p:nvPr>
            <p:ph type="body" sz="quarter" idx="14"/>
          </p:nvPr>
        </p:nvSpPr>
        <p:spPr>
          <a:xfrm>
            <a:off x="286360" y="2372883"/>
            <a:ext cx="5561371" cy="3840427"/>
          </a:xfrm>
          <a:prstGeom prst="rect">
            <a:avLst/>
          </a:prstGeom>
        </p:spPr>
        <p:txBody>
          <a:bodyPr>
            <a:normAutofit/>
          </a:bodyPr>
          <a:lstStyle>
            <a:lvl1pPr marL="0" indent="0">
              <a:buNone/>
              <a:defRPr sz="2667">
                <a:latin typeface="TheSans UHH" panose="020B0502050302020203" pitchFamily="34" charset="0"/>
              </a:defRPr>
            </a:lvl1pPr>
            <a:lvl2pPr>
              <a:defRPr sz="3467">
                <a:latin typeface="TheSans UHH"/>
              </a:defRPr>
            </a:lvl2pPr>
            <a:lvl3pPr>
              <a:defRPr sz="3467">
                <a:latin typeface="TheSans UHH"/>
              </a:defRPr>
            </a:lvl3pPr>
            <a:lvl4pPr>
              <a:defRPr sz="3467">
                <a:latin typeface="TheSans UHH"/>
              </a:defRPr>
            </a:lvl4pPr>
            <a:lvl5pPr>
              <a:defRPr sz="3467">
                <a:latin typeface="TheSans UHH"/>
              </a:defRPr>
            </a:lvl5pPr>
          </a:lstStyle>
          <a:p>
            <a:pPr lvl="0"/>
            <a:r>
              <a:rPr lang="de-DE" dirty="0"/>
              <a:t>Mastertextformat bearbeiten</a:t>
            </a:r>
          </a:p>
        </p:txBody>
      </p:sp>
      <p:sp>
        <p:nvSpPr>
          <p:cNvPr id="14" name="Bildplatzhalter 6"/>
          <p:cNvSpPr>
            <a:spLocks noGrp="1"/>
          </p:cNvSpPr>
          <p:nvPr>
            <p:ph type="pic" sz="quarter" idx="15" hasCustomPrompt="1"/>
          </p:nvPr>
        </p:nvSpPr>
        <p:spPr>
          <a:xfrm>
            <a:off x="6096000" y="2372883"/>
            <a:ext cx="6096000" cy="3839535"/>
          </a:xfrm>
          <a:prstGeom prst="rect">
            <a:avLst/>
          </a:prstGeom>
        </p:spPr>
        <p:txBody>
          <a:bodyPr>
            <a:normAutofit/>
          </a:bodyPr>
          <a:lstStyle>
            <a:lvl1pPr marL="0" indent="0">
              <a:buNone/>
              <a:defRPr sz="1867" b="0" i="0">
                <a:latin typeface="TheSans UHH" panose="020B0502050302020203" pitchFamily="34" charset="0"/>
              </a:defRPr>
            </a:lvl1pPr>
          </a:lstStyle>
          <a:p>
            <a:r>
              <a:rPr lang="de-DE" dirty="0"/>
              <a:t>Bild einfügen und mit Alternativtext versehen</a:t>
            </a:r>
          </a:p>
        </p:txBody>
      </p:sp>
      <p:cxnSp>
        <p:nvCxnSpPr>
          <p:cNvPr id="6" name="Gerade Verbindung 5">
            <a:extLst>
              <a:ext uri="{C183D7F6-B498-43B3-948B-1728B52AA6E4}">
                <adec:decorative xmlns:adec="http://schemas.microsoft.com/office/drawing/2017/decorative" xmlns="" val="1"/>
              </a:ext>
            </a:extLst>
          </p:cNvPr>
          <p:cNvCxnSpPr/>
          <p:nvPr userDrawn="1"/>
        </p:nvCxnSpPr>
        <p:spPr>
          <a:xfrm>
            <a:off x="0" y="1412776"/>
            <a:ext cx="12192000" cy="0"/>
          </a:xfrm>
          <a:prstGeom prst="line">
            <a:avLst/>
          </a:prstGeom>
          <a:ln w="2540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3" name="Datumsplatzhalter 2">
            <a:extLst>
              <a:ext uri="{FF2B5EF4-FFF2-40B4-BE49-F238E27FC236}">
                <a16:creationId xmlns:a16="http://schemas.microsoft.com/office/drawing/2014/main" id="{C7D51EC7-430C-D54B-BB14-BFC0D4B86EAE}"/>
              </a:ext>
            </a:extLst>
          </p:cNvPr>
          <p:cNvSpPr>
            <a:spLocks noGrp="1"/>
          </p:cNvSpPr>
          <p:nvPr>
            <p:ph type="dt" sz="half" idx="16"/>
          </p:nvPr>
        </p:nvSpPr>
        <p:spPr/>
        <p:txBody>
          <a:bodyPr/>
          <a:lstStyle/>
          <a:p>
            <a:fld id="{A63E5940-034A-194C-AEC2-CFB86198616E}" type="datetime1">
              <a:rPr lang="de-DE" smtClean="0"/>
              <a:pPr/>
              <a:t>11.02.2022</a:t>
            </a:fld>
            <a:endParaRPr lang="de-DE"/>
          </a:p>
        </p:txBody>
      </p:sp>
      <p:sp>
        <p:nvSpPr>
          <p:cNvPr id="4" name="Fußzeilenplatzhalter 3">
            <a:extLst>
              <a:ext uri="{FF2B5EF4-FFF2-40B4-BE49-F238E27FC236}">
                <a16:creationId xmlns:a16="http://schemas.microsoft.com/office/drawing/2014/main" id="{B4BC1399-E221-E348-817F-A1570F7D90C9}"/>
              </a:ext>
            </a:extLst>
          </p:cNvPr>
          <p:cNvSpPr>
            <a:spLocks noGrp="1"/>
          </p:cNvSpPr>
          <p:nvPr>
            <p:ph type="ftr" sz="quarter" idx="17"/>
          </p:nvPr>
        </p:nvSpPr>
        <p:spPr>
          <a:xfrm>
            <a:off x="3978672" y="6356351"/>
            <a:ext cx="4234656" cy="365125"/>
          </a:xfrm>
          <a:prstGeom prst="rect">
            <a:avLst/>
          </a:prstGeom>
        </p:spPr>
        <p:txBody>
          <a:bodyPr/>
          <a:lstStyle/>
          <a:p>
            <a:r>
              <a:rPr lang="de-DE"/>
              <a:t>Thema, Name des Referenten/der Referentin</a:t>
            </a:r>
          </a:p>
        </p:txBody>
      </p:sp>
      <p:sp>
        <p:nvSpPr>
          <p:cNvPr id="5" name="Foliennummernplatzhalter 4">
            <a:extLst>
              <a:ext uri="{FF2B5EF4-FFF2-40B4-BE49-F238E27FC236}">
                <a16:creationId xmlns:a16="http://schemas.microsoft.com/office/drawing/2014/main" id="{1B8745DF-4F7A-C843-98DC-DCD98DD01097}"/>
              </a:ext>
            </a:extLst>
          </p:cNvPr>
          <p:cNvSpPr>
            <a:spLocks noGrp="1"/>
          </p:cNvSpPr>
          <p:nvPr>
            <p:ph type="sldNum" sz="quarter" idx="18"/>
          </p:nvPr>
        </p:nvSpPr>
        <p:spPr/>
        <p:txBody>
          <a:bodyPr/>
          <a:lstStyle/>
          <a:p>
            <a:fld id="{3E01A2B2-10AD-754B-9B4C-E5B6FED423D0}" type="slidenum">
              <a:rPr lang="de-DE" smtClean="0"/>
              <a:pPr/>
              <a:t>‹Nr.›</a:t>
            </a:fld>
            <a:endParaRPr lang="de-DE"/>
          </a:p>
        </p:txBody>
      </p:sp>
    </p:spTree>
    <p:extLst>
      <p:ext uri="{BB962C8B-B14F-4D97-AF65-F5344CB8AC3E}">
        <p14:creationId xmlns:p14="http://schemas.microsoft.com/office/powerpoint/2010/main" val="2065550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4e_Headline_Text_und_Liste">
    <p:spTree>
      <p:nvGrpSpPr>
        <p:cNvPr id="1" name=""/>
        <p:cNvGrpSpPr/>
        <p:nvPr/>
      </p:nvGrpSpPr>
      <p:grpSpPr>
        <a:xfrm>
          <a:off x="0" y="0"/>
          <a:ext cx="0" cy="0"/>
          <a:chOff x="0" y="0"/>
          <a:chExt cx="0" cy="0"/>
        </a:xfrm>
      </p:grpSpPr>
      <p:cxnSp>
        <p:nvCxnSpPr>
          <p:cNvPr id="6" name="Gerade Verbindung 5">
            <a:extLst>
              <a:ext uri="{C183D7F6-B498-43B3-948B-1728B52AA6E4}">
                <adec:decorative xmlns:adec="http://schemas.microsoft.com/office/drawing/2017/decorative" xmlns="" val="1"/>
              </a:ext>
            </a:extLst>
          </p:cNvPr>
          <p:cNvCxnSpPr/>
          <p:nvPr userDrawn="1"/>
        </p:nvCxnSpPr>
        <p:spPr>
          <a:xfrm>
            <a:off x="0" y="1412776"/>
            <a:ext cx="12192000" cy="0"/>
          </a:xfrm>
          <a:prstGeom prst="line">
            <a:avLst/>
          </a:prstGeom>
          <a:ln w="2540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11" name="Titel 1">
            <a:extLst>
              <a:ext uri="{FF2B5EF4-FFF2-40B4-BE49-F238E27FC236}">
                <a16:creationId xmlns:a16="http://schemas.microsoft.com/office/drawing/2014/main" id="{A9A02BB1-54BA-0044-B44B-AFBD148F7964}"/>
              </a:ext>
            </a:extLst>
          </p:cNvPr>
          <p:cNvSpPr>
            <a:spLocks noGrp="1"/>
          </p:cNvSpPr>
          <p:nvPr>
            <p:ph type="title" hasCustomPrompt="1"/>
          </p:nvPr>
        </p:nvSpPr>
        <p:spPr>
          <a:xfrm>
            <a:off x="286358" y="1604797"/>
            <a:ext cx="11378260" cy="671843"/>
          </a:xfrm>
          <a:prstGeom prst="rect">
            <a:avLst/>
          </a:prstGeom>
        </p:spPr>
        <p:txBody>
          <a:bodyPr/>
          <a:lstStyle>
            <a:lvl1pPr marL="0" marR="0" indent="0" algn="l" defTabSz="609585" rtl="0" eaLnBrk="1" fontAlgn="auto" latinLnBrk="0" hangingPunct="1">
              <a:lnSpc>
                <a:spcPct val="100000"/>
              </a:lnSpc>
              <a:spcBef>
                <a:spcPct val="0"/>
              </a:spcBef>
              <a:spcAft>
                <a:spcPts val="0"/>
              </a:spcAft>
              <a:buClrTx/>
              <a:buSzTx/>
              <a:buFontTx/>
              <a:buNone/>
              <a:tabLst/>
              <a:defRPr sz="3467" b="1" i="0">
                <a:solidFill>
                  <a:schemeClr val="tx1"/>
                </a:solidFill>
                <a:latin typeface="TheSans UHH" panose="020B0502050302020203" pitchFamily="34" charset="0"/>
                <a:cs typeface="TheSans UHH" panose="020B0502050302020203" pitchFamily="34" charset="0"/>
              </a:defRPr>
            </a:lvl1pPr>
          </a:lstStyle>
          <a:p>
            <a:r>
              <a:rPr lang="de-DE" dirty="0"/>
              <a:t>Hier steht die Folien-Überschrift</a:t>
            </a:r>
          </a:p>
        </p:txBody>
      </p:sp>
      <p:sp>
        <p:nvSpPr>
          <p:cNvPr id="4" name="Textplatzhalter 3"/>
          <p:cNvSpPr>
            <a:spLocks noGrp="1"/>
          </p:cNvSpPr>
          <p:nvPr>
            <p:ph type="body" sz="quarter" idx="16"/>
          </p:nvPr>
        </p:nvSpPr>
        <p:spPr>
          <a:xfrm>
            <a:off x="285749" y="2372883"/>
            <a:ext cx="5563200" cy="3839535"/>
          </a:xfrm>
          <a:prstGeom prst="rect">
            <a:avLst/>
          </a:prstGeom>
        </p:spPr>
        <p:txBody>
          <a:bodyPr vert="horz"/>
          <a:lstStyle>
            <a:lvl1pPr marL="0" indent="0">
              <a:spcBef>
                <a:spcPts val="1933"/>
              </a:spcBef>
              <a:buClr>
                <a:schemeClr val="accent1"/>
              </a:buClr>
              <a:buFont typeface="Wingdings" charset="2"/>
              <a:buNone/>
              <a:defRPr sz="2667">
                <a:solidFill>
                  <a:srgbClr val="3B515B"/>
                </a:solidFill>
                <a:latin typeface="TheSans UHH" panose="020B0502050302020203" pitchFamily="34" charset="0"/>
                <a:cs typeface="TheSans UHH" panose="020B0502050302020203" pitchFamily="34" charset="0"/>
              </a:defRPr>
            </a:lvl1pPr>
            <a:lvl2pPr marL="239994" indent="0">
              <a:buClr>
                <a:schemeClr val="tx1"/>
              </a:buClr>
              <a:buFont typeface="Wingdings" charset="2"/>
              <a:buNone/>
              <a:defRPr sz="2667">
                <a:solidFill>
                  <a:srgbClr val="3B515B"/>
                </a:solidFill>
                <a:latin typeface="TheSans UHH Regular"/>
                <a:cs typeface="TheSans UHH Regular"/>
              </a:defRPr>
            </a:lvl2pPr>
            <a:lvl3pPr marL="479988" indent="0">
              <a:buClr>
                <a:schemeClr val="bg2"/>
              </a:buClr>
              <a:buFont typeface="Wingdings" charset="2"/>
              <a:buNone/>
              <a:defRPr sz="2667">
                <a:solidFill>
                  <a:srgbClr val="3B515B"/>
                </a:solidFill>
                <a:latin typeface="TheSans UHH Regular"/>
                <a:cs typeface="TheSans UHH Regular"/>
              </a:defRPr>
            </a:lvl3pPr>
            <a:lvl4pPr marL="239994" indent="-239994">
              <a:buClr>
                <a:schemeClr val="accent1"/>
              </a:buClr>
              <a:buFont typeface="Wingdings" charset="2"/>
              <a:buChar char="§"/>
              <a:defRPr sz="2667">
                <a:solidFill>
                  <a:srgbClr val="3B515B"/>
                </a:solidFill>
                <a:latin typeface="TheSans UHH Regular"/>
                <a:cs typeface="TheSans UHH Regular"/>
              </a:defRPr>
            </a:lvl4pPr>
            <a:lvl5pPr marL="239994" indent="-239994">
              <a:buClr>
                <a:schemeClr val="accent1"/>
              </a:buClr>
              <a:buFont typeface="Wingdings" charset="2"/>
              <a:buChar char="§"/>
              <a:defRPr sz="2667">
                <a:solidFill>
                  <a:srgbClr val="3B515B"/>
                </a:solidFill>
                <a:latin typeface="TheSans UHH Regular"/>
                <a:cs typeface="TheSans UHH Regular"/>
              </a:defRPr>
            </a:lvl5pPr>
          </a:lstStyle>
          <a:p>
            <a:pPr lvl="0"/>
            <a:r>
              <a:rPr lang="de-DE" dirty="0"/>
              <a:t>Mastertextformat bearbeiten</a:t>
            </a:r>
          </a:p>
        </p:txBody>
      </p:sp>
      <p:sp>
        <p:nvSpPr>
          <p:cNvPr id="14" name="Textplatzhalter 3"/>
          <p:cNvSpPr>
            <a:spLocks noGrp="1"/>
          </p:cNvSpPr>
          <p:nvPr>
            <p:ph type="body" sz="quarter" idx="17"/>
          </p:nvPr>
        </p:nvSpPr>
        <p:spPr>
          <a:xfrm>
            <a:off x="6101417" y="2372883"/>
            <a:ext cx="5563200" cy="3839535"/>
          </a:xfrm>
          <a:prstGeom prst="rect">
            <a:avLst/>
          </a:prstGeom>
        </p:spPr>
        <p:txBody>
          <a:bodyPr vert="horz"/>
          <a:lstStyle>
            <a:lvl1pPr marL="239994" indent="-239994">
              <a:spcBef>
                <a:spcPts val="1933"/>
              </a:spcBef>
              <a:buClr>
                <a:schemeClr val="accent2"/>
              </a:buClr>
              <a:buFont typeface="Wingdings" charset="2"/>
              <a:buChar char="§"/>
              <a:defRPr sz="2667">
                <a:solidFill>
                  <a:srgbClr val="3B515B"/>
                </a:solidFill>
                <a:latin typeface="TheSans UHH" panose="020B0502050302020203" pitchFamily="34" charset="0"/>
                <a:cs typeface="TheSans UHH" panose="020B0502050302020203" pitchFamily="34" charset="0"/>
              </a:defRPr>
            </a:lvl1pPr>
            <a:lvl2pPr marL="479988" indent="-239994">
              <a:buClr>
                <a:schemeClr val="tx1"/>
              </a:buClr>
              <a:buFont typeface="Wingdings" charset="2"/>
              <a:buChar char="§"/>
              <a:defRPr sz="2667">
                <a:solidFill>
                  <a:srgbClr val="3B515B"/>
                </a:solidFill>
                <a:latin typeface="TheSans UHH" panose="020B0502050302020203" pitchFamily="34" charset="0"/>
                <a:cs typeface="TheSans UHH" panose="020B0502050302020203" pitchFamily="34" charset="0"/>
              </a:defRPr>
            </a:lvl2pPr>
            <a:lvl3pPr marL="719982" indent="-239994">
              <a:buClr>
                <a:schemeClr val="bg2"/>
              </a:buClr>
              <a:buFont typeface="Wingdings" charset="2"/>
              <a:buChar char="§"/>
              <a:defRPr sz="2667">
                <a:solidFill>
                  <a:srgbClr val="3B515B"/>
                </a:solidFill>
                <a:latin typeface="TheSans UHH" panose="020B0502050302020203" pitchFamily="34" charset="0"/>
                <a:cs typeface="TheSans UHH" panose="020B0502050302020203" pitchFamily="34" charset="0"/>
              </a:defRPr>
            </a:lvl3pPr>
            <a:lvl4pPr marL="239994" indent="-239994">
              <a:buClr>
                <a:schemeClr val="accent1"/>
              </a:buClr>
              <a:buFont typeface="Wingdings" charset="2"/>
              <a:buChar char="§"/>
              <a:defRPr sz="2667">
                <a:solidFill>
                  <a:srgbClr val="3B515B"/>
                </a:solidFill>
                <a:latin typeface="TheSans UHH Regular"/>
                <a:cs typeface="TheSans UHH Regular"/>
              </a:defRPr>
            </a:lvl4pPr>
            <a:lvl5pPr marL="239994" indent="-239994">
              <a:buClr>
                <a:schemeClr val="accent1"/>
              </a:buClr>
              <a:buFont typeface="Wingdings" charset="2"/>
              <a:buChar char="§"/>
              <a:defRPr sz="2667">
                <a:solidFill>
                  <a:srgbClr val="3B515B"/>
                </a:solidFill>
                <a:latin typeface="TheSans UHH Regular"/>
                <a:cs typeface="TheSans UHH Regular"/>
              </a:defRPr>
            </a:lvl5pPr>
          </a:lstStyle>
          <a:p>
            <a:pPr lvl="0"/>
            <a:r>
              <a:rPr lang="de-DE" dirty="0"/>
              <a:t>Mastertextformat bearbeiten</a:t>
            </a:r>
          </a:p>
          <a:p>
            <a:pPr lvl="1"/>
            <a:r>
              <a:rPr lang="de-DE" dirty="0"/>
              <a:t>Zweite Ebene</a:t>
            </a:r>
          </a:p>
          <a:p>
            <a:pPr lvl="2"/>
            <a:r>
              <a:rPr lang="de-DE" dirty="0"/>
              <a:t>Dritte Ebene</a:t>
            </a:r>
          </a:p>
          <a:p>
            <a:pPr lvl="0"/>
            <a:r>
              <a:rPr lang="de-DE" dirty="0"/>
              <a:t>Mastertextformat bearbeiten</a:t>
            </a:r>
          </a:p>
          <a:p>
            <a:pPr lvl="1"/>
            <a:r>
              <a:rPr lang="de-DE" dirty="0"/>
              <a:t>Zweite Ebene</a:t>
            </a:r>
          </a:p>
          <a:p>
            <a:pPr lvl="2"/>
            <a:r>
              <a:rPr lang="de-DE" dirty="0"/>
              <a:t>Dritte Ebene</a:t>
            </a:r>
          </a:p>
        </p:txBody>
      </p:sp>
      <p:sp>
        <p:nvSpPr>
          <p:cNvPr id="2" name="Datumsplatzhalter 1">
            <a:extLst>
              <a:ext uri="{FF2B5EF4-FFF2-40B4-BE49-F238E27FC236}">
                <a16:creationId xmlns:a16="http://schemas.microsoft.com/office/drawing/2014/main" id="{9075F02A-DDE1-1940-A6AD-6A78B42B16BC}"/>
              </a:ext>
            </a:extLst>
          </p:cNvPr>
          <p:cNvSpPr>
            <a:spLocks noGrp="1"/>
          </p:cNvSpPr>
          <p:nvPr>
            <p:ph type="dt" sz="half" idx="18"/>
          </p:nvPr>
        </p:nvSpPr>
        <p:spPr/>
        <p:txBody>
          <a:bodyPr/>
          <a:lstStyle/>
          <a:p>
            <a:fld id="{A63E5940-034A-194C-AEC2-CFB86198616E}" type="datetime1">
              <a:rPr lang="de-DE" smtClean="0"/>
              <a:pPr/>
              <a:t>11.02.2022</a:t>
            </a:fld>
            <a:endParaRPr lang="de-DE"/>
          </a:p>
        </p:txBody>
      </p:sp>
      <p:sp>
        <p:nvSpPr>
          <p:cNvPr id="3" name="Fußzeilenplatzhalter 2">
            <a:extLst>
              <a:ext uri="{FF2B5EF4-FFF2-40B4-BE49-F238E27FC236}">
                <a16:creationId xmlns:a16="http://schemas.microsoft.com/office/drawing/2014/main" id="{B3B308B6-51D4-CF4A-A9C5-3936348803A3}"/>
              </a:ext>
            </a:extLst>
          </p:cNvPr>
          <p:cNvSpPr>
            <a:spLocks noGrp="1"/>
          </p:cNvSpPr>
          <p:nvPr>
            <p:ph type="ftr" sz="quarter" idx="19"/>
          </p:nvPr>
        </p:nvSpPr>
        <p:spPr>
          <a:xfrm>
            <a:off x="3978672" y="6356351"/>
            <a:ext cx="4234656" cy="365125"/>
          </a:xfrm>
          <a:prstGeom prst="rect">
            <a:avLst/>
          </a:prstGeom>
        </p:spPr>
        <p:txBody>
          <a:bodyPr/>
          <a:lstStyle/>
          <a:p>
            <a:r>
              <a:rPr lang="de-DE"/>
              <a:t>Thema, Name des Referenten/der Referentin</a:t>
            </a:r>
          </a:p>
        </p:txBody>
      </p:sp>
      <p:sp>
        <p:nvSpPr>
          <p:cNvPr id="5" name="Foliennummernplatzhalter 4">
            <a:extLst>
              <a:ext uri="{FF2B5EF4-FFF2-40B4-BE49-F238E27FC236}">
                <a16:creationId xmlns:a16="http://schemas.microsoft.com/office/drawing/2014/main" id="{E279428B-5977-E14F-9476-AE9828EFFDFE}"/>
              </a:ext>
            </a:extLst>
          </p:cNvPr>
          <p:cNvSpPr>
            <a:spLocks noGrp="1"/>
          </p:cNvSpPr>
          <p:nvPr>
            <p:ph type="sldNum" sz="quarter" idx="20"/>
          </p:nvPr>
        </p:nvSpPr>
        <p:spPr/>
        <p:txBody>
          <a:bodyPr/>
          <a:lstStyle/>
          <a:p>
            <a:fld id="{3E01A2B2-10AD-754B-9B4C-E5B6FED423D0}" type="slidenum">
              <a:rPr lang="de-DE" smtClean="0"/>
              <a:pPr/>
              <a:t>‹Nr.›</a:t>
            </a:fld>
            <a:endParaRPr lang="de-DE"/>
          </a:p>
        </p:txBody>
      </p:sp>
    </p:spTree>
    <p:extLst>
      <p:ext uri="{BB962C8B-B14F-4D97-AF65-F5344CB8AC3E}">
        <p14:creationId xmlns:p14="http://schemas.microsoft.com/office/powerpoint/2010/main" val="15262386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4c_Headline_und_zweispaltiger_Text">
    <p:spTree>
      <p:nvGrpSpPr>
        <p:cNvPr id="1" name=""/>
        <p:cNvGrpSpPr/>
        <p:nvPr/>
      </p:nvGrpSpPr>
      <p:grpSpPr>
        <a:xfrm>
          <a:off x="0" y="0"/>
          <a:ext cx="0" cy="0"/>
          <a:chOff x="0" y="0"/>
          <a:chExt cx="0" cy="0"/>
        </a:xfrm>
      </p:grpSpPr>
      <p:cxnSp>
        <p:nvCxnSpPr>
          <p:cNvPr id="6" name="Gerade Verbindung 5">
            <a:extLst>
              <a:ext uri="{C183D7F6-B498-43B3-948B-1728B52AA6E4}">
                <adec:decorative xmlns:adec="http://schemas.microsoft.com/office/drawing/2017/decorative" xmlns="" val="1"/>
              </a:ext>
            </a:extLst>
          </p:cNvPr>
          <p:cNvCxnSpPr/>
          <p:nvPr userDrawn="1"/>
        </p:nvCxnSpPr>
        <p:spPr>
          <a:xfrm>
            <a:off x="0" y="1412776"/>
            <a:ext cx="12192000" cy="0"/>
          </a:xfrm>
          <a:prstGeom prst="line">
            <a:avLst/>
          </a:prstGeom>
          <a:ln w="2540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14" name="Titel 1">
            <a:extLst>
              <a:ext uri="{FF2B5EF4-FFF2-40B4-BE49-F238E27FC236}">
                <a16:creationId xmlns:a16="http://schemas.microsoft.com/office/drawing/2014/main" id="{1239BC7E-F651-4B40-9646-BE82FC8F7282}"/>
              </a:ext>
            </a:extLst>
          </p:cNvPr>
          <p:cNvSpPr>
            <a:spLocks noGrp="1"/>
          </p:cNvSpPr>
          <p:nvPr>
            <p:ph type="title" hasCustomPrompt="1"/>
          </p:nvPr>
        </p:nvSpPr>
        <p:spPr>
          <a:xfrm>
            <a:off x="286358" y="1604797"/>
            <a:ext cx="11378260" cy="671843"/>
          </a:xfrm>
          <a:prstGeom prst="rect">
            <a:avLst/>
          </a:prstGeom>
        </p:spPr>
        <p:txBody>
          <a:bodyPr/>
          <a:lstStyle>
            <a:lvl1pPr marL="0" marR="0" indent="0" algn="l" defTabSz="609585" rtl="0" eaLnBrk="1" fontAlgn="auto" latinLnBrk="0" hangingPunct="1">
              <a:lnSpc>
                <a:spcPct val="100000"/>
              </a:lnSpc>
              <a:spcBef>
                <a:spcPct val="0"/>
              </a:spcBef>
              <a:spcAft>
                <a:spcPts val="0"/>
              </a:spcAft>
              <a:buClrTx/>
              <a:buSzTx/>
              <a:buFontTx/>
              <a:buNone/>
              <a:tabLst/>
              <a:defRPr sz="3467" b="1" i="0">
                <a:solidFill>
                  <a:schemeClr val="tx1"/>
                </a:solidFill>
                <a:latin typeface="TheSans UHH" panose="020B0502050302020203" pitchFamily="34" charset="0"/>
                <a:cs typeface="TheSans UHH" panose="020B0502050302020203" pitchFamily="34" charset="0"/>
              </a:defRPr>
            </a:lvl1pPr>
          </a:lstStyle>
          <a:p>
            <a:r>
              <a:rPr lang="de-DE" dirty="0"/>
              <a:t>Hier steht die Folien-Überschrift</a:t>
            </a:r>
          </a:p>
        </p:txBody>
      </p:sp>
      <p:sp>
        <p:nvSpPr>
          <p:cNvPr id="11" name="Textplatzhalter 9"/>
          <p:cNvSpPr>
            <a:spLocks noGrp="1"/>
          </p:cNvSpPr>
          <p:nvPr>
            <p:ph type="body" sz="quarter" idx="14"/>
          </p:nvPr>
        </p:nvSpPr>
        <p:spPr>
          <a:xfrm>
            <a:off x="286360" y="2372883"/>
            <a:ext cx="5561371" cy="3840427"/>
          </a:xfrm>
          <a:prstGeom prst="rect">
            <a:avLst/>
          </a:prstGeom>
        </p:spPr>
        <p:txBody>
          <a:bodyPr>
            <a:normAutofit/>
          </a:bodyPr>
          <a:lstStyle>
            <a:lvl1pPr marL="0" indent="0">
              <a:buFont typeface="Arial"/>
              <a:buNone/>
              <a:defRPr sz="2667">
                <a:solidFill>
                  <a:schemeClr val="tx1"/>
                </a:solidFill>
                <a:latin typeface="TheSans UHH" panose="020B0502050302020203" pitchFamily="34" charset="0"/>
                <a:cs typeface="TheSans UHH" panose="020B0502050302020203" pitchFamily="34" charset="0"/>
              </a:defRPr>
            </a:lvl1pPr>
            <a:lvl2pPr>
              <a:defRPr sz="2667">
                <a:solidFill>
                  <a:schemeClr val="tx1"/>
                </a:solidFill>
                <a:latin typeface="TheSans UHH Regular"/>
                <a:cs typeface="TheSans UHH Regular"/>
              </a:defRPr>
            </a:lvl2pPr>
            <a:lvl3pPr>
              <a:defRPr sz="3467">
                <a:latin typeface="TheSans UHH"/>
              </a:defRPr>
            </a:lvl3pPr>
            <a:lvl4pPr>
              <a:defRPr sz="3467">
                <a:latin typeface="TheSans UHH"/>
              </a:defRPr>
            </a:lvl4pPr>
            <a:lvl5pPr>
              <a:defRPr sz="3467">
                <a:latin typeface="TheSans UHH"/>
              </a:defRPr>
            </a:lvl5pPr>
          </a:lstStyle>
          <a:p>
            <a:pPr lvl="0"/>
            <a:r>
              <a:rPr lang="de-DE" dirty="0"/>
              <a:t>Mastertextformat bearbeiten</a:t>
            </a:r>
          </a:p>
        </p:txBody>
      </p:sp>
      <p:sp>
        <p:nvSpPr>
          <p:cNvPr id="12" name="Textplatzhalter 9"/>
          <p:cNvSpPr>
            <a:spLocks noGrp="1"/>
          </p:cNvSpPr>
          <p:nvPr>
            <p:ph type="body" sz="quarter" idx="15"/>
          </p:nvPr>
        </p:nvSpPr>
        <p:spPr>
          <a:xfrm>
            <a:off x="6096000" y="2372883"/>
            <a:ext cx="5561371" cy="3840427"/>
          </a:xfrm>
          <a:prstGeom prst="rect">
            <a:avLst/>
          </a:prstGeom>
        </p:spPr>
        <p:txBody>
          <a:bodyPr>
            <a:normAutofit/>
          </a:bodyPr>
          <a:lstStyle>
            <a:lvl1pPr marL="0" indent="0">
              <a:buNone/>
              <a:defRPr sz="2667">
                <a:latin typeface="TheSans UHH" panose="020B0502050302020203" pitchFamily="34" charset="0"/>
              </a:defRPr>
            </a:lvl1pPr>
            <a:lvl2pPr>
              <a:defRPr sz="3467">
                <a:latin typeface="TheSans UHH"/>
              </a:defRPr>
            </a:lvl2pPr>
            <a:lvl3pPr>
              <a:defRPr sz="3467">
                <a:latin typeface="TheSans UHH"/>
              </a:defRPr>
            </a:lvl3pPr>
            <a:lvl4pPr>
              <a:defRPr sz="3467">
                <a:latin typeface="TheSans UHH"/>
              </a:defRPr>
            </a:lvl4pPr>
            <a:lvl5pPr>
              <a:defRPr sz="3467">
                <a:latin typeface="TheSans UHH"/>
              </a:defRPr>
            </a:lvl5pPr>
          </a:lstStyle>
          <a:p>
            <a:pPr lvl="0"/>
            <a:r>
              <a:rPr lang="de-DE" dirty="0"/>
              <a:t>Mastertextformat bearbeiten</a:t>
            </a:r>
          </a:p>
        </p:txBody>
      </p:sp>
      <p:sp>
        <p:nvSpPr>
          <p:cNvPr id="2" name="Datumsplatzhalter 1">
            <a:extLst>
              <a:ext uri="{FF2B5EF4-FFF2-40B4-BE49-F238E27FC236}">
                <a16:creationId xmlns:a16="http://schemas.microsoft.com/office/drawing/2014/main" id="{0FA889BB-8733-E443-8B07-DDEE0CF51EAC}"/>
              </a:ext>
            </a:extLst>
          </p:cNvPr>
          <p:cNvSpPr>
            <a:spLocks noGrp="1"/>
          </p:cNvSpPr>
          <p:nvPr>
            <p:ph type="dt" sz="half" idx="16"/>
          </p:nvPr>
        </p:nvSpPr>
        <p:spPr/>
        <p:txBody>
          <a:bodyPr/>
          <a:lstStyle/>
          <a:p>
            <a:fld id="{A63E5940-034A-194C-AEC2-CFB86198616E}" type="datetime1">
              <a:rPr lang="de-DE" smtClean="0"/>
              <a:pPr/>
              <a:t>11.02.2022</a:t>
            </a:fld>
            <a:endParaRPr lang="de-DE"/>
          </a:p>
        </p:txBody>
      </p:sp>
      <p:sp>
        <p:nvSpPr>
          <p:cNvPr id="4" name="Foliennummernplatzhalter 3">
            <a:extLst>
              <a:ext uri="{FF2B5EF4-FFF2-40B4-BE49-F238E27FC236}">
                <a16:creationId xmlns:a16="http://schemas.microsoft.com/office/drawing/2014/main" id="{573C8DF9-716F-554C-ACA3-DAE92F29A78F}"/>
              </a:ext>
            </a:extLst>
          </p:cNvPr>
          <p:cNvSpPr>
            <a:spLocks noGrp="1"/>
          </p:cNvSpPr>
          <p:nvPr>
            <p:ph type="sldNum" sz="quarter" idx="18"/>
          </p:nvPr>
        </p:nvSpPr>
        <p:spPr/>
        <p:txBody>
          <a:bodyPr/>
          <a:lstStyle/>
          <a:p>
            <a:fld id="{3E01A2B2-10AD-754B-9B4C-E5B6FED423D0}" type="slidenum">
              <a:rPr lang="de-DE" smtClean="0"/>
              <a:pPr/>
              <a:t>‹Nr.›</a:t>
            </a:fld>
            <a:endParaRPr lang="de-DE"/>
          </a:p>
        </p:txBody>
      </p:sp>
    </p:spTree>
    <p:extLst>
      <p:ext uri="{BB962C8B-B14F-4D97-AF65-F5344CB8AC3E}">
        <p14:creationId xmlns:p14="http://schemas.microsoft.com/office/powerpoint/2010/main" val="36779084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4d_Headline_und_zweispaltige_Listen">
    <p:spTree>
      <p:nvGrpSpPr>
        <p:cNvPr id="1" name=""/>
        <p:cNvGrpSpPr/>
        <p:nvPr/>
      </p:nvGrpSpPr>
      <p:grpSpPr>
        <a:xfrm>
          <a:off x="0" y="0"/>
          <a:ext cx="0" cy="0"/>
          <a:chOff x="0" y="0"/>
          <a:chExt cx="0" cy="0"/>
        </a:xfrm>
      </p:grpSpPr>
      <p:cxnSp>
        <p:nvCxnSpPr>
          <p:cNvPr id="6" name="Gerade Verbindung 5">
            <a:extLst>
              <a:ext uri="{C183D7F6-B498-43B3-948B-1728B52AA6E4}">
                <adec:decorative xmlns:adec="http://schemas.microsoft.com/office/drawing/2017/decorative" xmlns="" val="1"/>
              </a:ext>
            </a:extLst>
          </p:cNvPr>
          <p:cNvCxnSpPr/>
          <p:nvPr userDrawn="1"/>
        </p:nvCxnSpPr>
        <p:spPr>
          <a:xfrm>
            <a:off x="0" y="1412776"/>
            <a:ext cx="12192000" cy="0"/>
          </a:xfrm>
          <a:prstGeom prst="line">
            <a:avLst/>
          </a:prstGeom>
          <a:ln w="2540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11" name="Titel 1">
            <a:extLst>
              <a:ext uri="{FF2B5EF4-FFF2-40B4-BE49-F238E27FC236}">
                <a16:creationId xmlns:a16="http://schemas.microsoft.com/office/drawing/2014/main" id="{80504275-399A-C44F-825C-5719C17EDEAD}"/>
              </a:ext>
            </a:extLst>
          </p:cNvPr>
          <p:cNvSpPr>
            <a:spLocks noGrp="1"/>
          </p:cNvSpPr>
          <p:nvPr>
            <p:ph type="title" hasCustomPrompt="1"/>
          </p:nvPr>
        </p:nvSpPr>
        <p:spPr>
          <a:xfrm>
            <a:off x="286358" y="1604797"/>
            <a:ext cx="11378260" cy="671843"/>
          </a:xfrm>
          <a:prstGeom prst="rect">
            <a:avLst/>
          </a:prstGeom>
        </p:spPr>
        <p:txBody>
          <a:bodyPr/>
          <a:lstStyle>
            <a:lvl1pPr marL="0" marR="0" indent="0" algn="l" defTabSz="609585" rtl="0" eaLnBrk="1" fontAlgn="auto" latinLnBrk="0" hangingPunct="1">
              <a:lnSpc>
                <a:spcPct val="100000"/>
              </a:lnSpc>
              <a:spcBef>
                <a:spcPct val="0"/>
              </a:spcBef>
              <a:spcAft>
                <a:spcPts val="0"/>
              </a:spcAft>
              <a:buClrTx/>
              <a:buSzTx/>
              <a:buFontTx/>
              <a:buNone/>
              <a:tabLst/>
              <a:defRPr sz="3467" b="1" i="0">
                <a:solidFill>
                  <a:schemeClr val="tx1"/>
                </a:solidFill>
                <a:latin typeface="TheSans UHH" panose="020B0502050302020203" pitchFamily="34" charset="0"/>
                <a:cs typeface="TheSans UHH" panose="020B0502050302020203" pitchFamily="34" charset="0"/>
              </a:defRPr>
            </a:lvl1pPr>
          </a:lstStyle>
          <a:p>
            <a:r>
              <a:rPr lang="de-DE" dirty="0"/>
              <a:t>Hier steht die Folien-Überschrift</a:t>
            </a:r>
          </a:p>
        </p:txBody>
      </p:sp>
      <p:sp>
        <p:nvSpPr>
          <p:cNvPr id="4" name="Textplatzhalter 3"/>
          <p:cNvSpPr>
            <a:spLocks noGrp="1"/>
          </p:cNvSpPr>
          <p:nvPr>
            <p:ph type="body" sz="quarter" idx="16"/>
          </p:nvPr>
        </p:nvSpPr>
        <p:spPr>
          <a:xfrm>
            <a:off x="285749" y="2372883"/>
            <a:ext cx="5563200" cy="3839535"/>
          </a:xfrm>
          <a:prstGeom prst="rect">
            <a:avLst/>
          </a:prstGeom>
        </p:spPr>
        <p:txBody>
          <a:bodyPr vert="horz"/>
          <a:lstStyle>
            <a:lvl1pPr marL="239994" indent="-239994">
              <a:spcBef>
                <a:spcPts val="1933"/>
              </a:spcBef>
              <a:buClr>
                <a:schemeClr val="accent1"/>
              </a:buClr>
              <a:buFont typeface="Wingdings" charset="2"/>
              <a:buChar char="§"/>
              <a:defRPr sz="2667">
                <a:solidFill>
                  <a:srgbClr val="3B515B"/>
                </a:solidFill>
                <a:latin typeface="TheSans UHH" panose="020B0502050302020203" pitchFamily="34" charset="0"/>
                <a:cs typeface="TheSans UHH" panose="020B0502050302020203" pitchFamily="34" charset="0"/>
              </a:defRPr>
            </a:lvl1pPr>
            <a:lvl2pPr marL="479988" indent="-239994">
              <a:buClr>
                <a:schemeClr val="tx1"/>
              </a:buClr>
              <a:buFont typeface="Wingdings" charset="2"/>
              <a:buChar char="§"/>
              <a:defRPr sz="2667">
                <a:solidFill>
                  <a:srgbClr val="3B515B"/>
                </a:solidFill>
                <a:latin typeface="TheSans UHH" panose="020B0502050302020203" pitchFamily="34" charset="0"/>
                <a:cs typeface="TheSans UHH" panose="020B0502050302020203" pitchFamily="34" charset="0"/>
              </a:defRPr>
            </a:lvl2pPr>
            <a:lvl3pPr marL="719982" indent="-239994">
              <a:buClr>
                <a:schemeClr val="bg2"/>
              </a:buClr>
              <a:buFont typeface="Wingdings" charset="2"/>
              <a:buChar char="§"/>
              <a:defRPr sz="2667">
                <a:solidFill>
                  <a:srgbClr val="3B515B"/>
                </a:solidFill>
                <a:latin typeface="TheSans UHH" panose="020B0502050302020203" pitchFamily="34" charset="0"/>
                <a:cs typeface="TheSans UHH" panose="020B0502050302020203" pitchFamily="34" charset="0"/>
              </a:defRPr>
            </a:lvl3pPr>
            <a:lvl4pPr marL="239994" indent="-239994">
              <a:buClr>
                <a:schemeClr val="accent1"/>
              </a:buClr>
              <a:buFont typeface="Wingdings" charset="2"/>
              <a:buChar char="§"/>
              <a:defRPr sz="2667">
                <a:solidFill>
                  <a:srgbClr val="3B515B"/>
                </a:solidFill>
                <a:latin typeface="TheSans UHH Regular"/>
                <a:cs typeface="TheSans UHH Regular"/>
              </a:defRPr>
            </a:lvl4pPr>
            <a:lvl5pPr marL="239994" indent="-239994">
              <a:buClr>
                <a:schemeClr val="accent1"/>
              </a:buClr>
              <a:buFont typeface="Wingdings" charset="2"/>
              <a:buChar char="§"/>
              <a:defRPr sz="2667">
                <a:solidFill>
                  <a:srgbClr val="3B515B"/>
                </a:solidFill>
                <a:latin typeface="TheSans UHH Regular"/>
                <a:cs typeface="TheSans UHH Regular"/>
              </a:defRPr>
            </a:lvl5pPr>
          </a:lstStyle>
          <a:p>
            <a:pPr lvl="0"/>
            <a:r>
              <a:rPr lang="de-DE" dirty="0"/>
              <a:t>Mastertextformat bearbeiten</a:t>
            </a:r>
          </a:p>
          <a:p>
            <a:pPr lvl="1"/>
            <a:r>
              <a:rPr lang="de-DE" dirty="0"/>
              <a:t>Zweite Ebene</a:t>
            </a:r>
          </a:p>
          <a:p>
            <a:pPr lvl="2"/>
            <a:r>
              <a:rPr lang="de-DE" dirty="0"/>
              <a:t>Dritte Ebene</a:t>
            </a:r>
          </a:p>
          <a:p>
            <a:pPr lvl="0"/>
            <a:r>
              <a:rPr lang="de-DE" dirty="0"/>
              <a:t>Mastertextformat bearbeiten</a:t>
            </a:r>
          </a:p>
          <a:p>
            <a:pPr lvl="1"/>
            <a:r>
              <a:rPr lang="de-DE" dirty="0"/>
              <a:t>Zweite Ebene</a:t>
            </a:r>
          </a:p>
          <a:p>
            <a:pPr lvl="2"/>
            <a:r>
              <a:rPr lang="de-DE" dirty="0"/>
              <a:t>Dritte Ebene</a:t>
            </a:r>
          </a:p>
        </p:txBody>
      </p:sp>
      <p:sp>
        <p:nvSpPr>
          <p:cNvPr id="14" name="Textplatzhalter 3"/>
          <p:cNvSpPr>
            <a:spLocks noGrp="1"/>
          </p:cNvSpPr>
          <p:nvPr>
            <p:ph type="body" sz="quarter" idx="17"/>
          </p:nvPr>
        </p:nvSpPr>
        <p:spPr>
          <a:xfrm>
            <a:off x="6101417" y="2372883"/>
            <a:ext cx="5563200" cy="3839535"/>
          </a:xfrm>
          <a:prstGeom prst="rect">
            <a:avLst/>
          </a:prstGeom>
        </p:spPr>
        <p:txBody>
          <a:bodyPr vert="horz"/>
          <a:lstStyle>
            <a:lvl1pPr marL="239994" indent="-239994">
              <a:spcBef>
                <a:spcPts val="1933"/>
              </a:spcBef>
              <a:buClr>
                <a:schemeClr val="accent2"/>
              </a:buClr>
              <a:buFont typeface="Wingdings" charset="2"/>
              <a:buChar char="§"/>
              <a:defRPr sz="2667">
                <a:solidFill>
                  <a:srgbClr val="3B515B"/>
                </a:solidFill>
                <a:latin typeface="TheSans UHH" panose="020B0502050302020203" pitchFamily="34" charset="0"/>
                <a:cs typeface="TheSans UHH" panose="020B0502050302020203" pitchFamily="34" charset="0"/>
              </a:defRPr>
            </a:lvl1pPr>
            <a:lvl2pPr marL="479988" indent="-239994">
              <a:buClr>
                <a:schemeClr val="tx1"/>
              </a:buClr>
              <a:buFont typeface="Wingdings" charset="2"/>
              <a:buChar char="§"/>
              <a:defRPr sz="2667">
                <a:solidFill>
                  <a:srgbClr val="3B515B"/>
                </a:solidFill>
                <a:latin typeface="TheSans UHH" panose="020B0502050302020203" pitchFamily="34" charset="0"/>
                <a:cs typeface="TheSans UHH" panose="020B0502050302020203" pitchFamily="34" charset="0"/>
              </a:defRPr>
            </a:lvl2pPr>
            <a:lvl3pPr marL="719982" indent="-239994">
              <a:buClr>
                <a:schemeClr val="bg2"/>
              </a:buClr>
              <a:buFont typeface="Wingdings" charset="2"/>
              <a:buChar char="§"/>
              <a:defRPr sz="2667">
                <a:solidFill>
                  <a:srgbClr val="3B515B"/>
                </a:solidFill>
                <a:latin typeface="TheSans UHH" panose="020B0502050302020203" pitchFamily="34" charset="0"/>
                <a:cs typeface="TheSans UHH" panose="020B0502050302020203" pitchFamily="34" charset="0"/>
              </a:defRPr>
            </a:lvl3pPr>
            <a:lvl4pPr marL="239994" indent="-239994">
              <a:buClr>
                <a:schemeClr val="accent1"/>
              </a:buClr>
              <a:buFont typeface="Wingdings" charset="2"/>
              <a:buChar char="§"/>
              <a:defRPr sz="2667">
                <a:solidFill>
                  <a:srgbClr val="3B515B"/>
                </a:solidFill>
                <a:latin typeface="TheSans UHH Regular"/>
                <a:cs typeface="TheSans UHH Regular"/>
              </a:defRPr>
            </a:lvl4pPr>
            <a:lvl5pPr marL="239994" indent="-239994">
              <a:buClr>
                <a:schemeClr val="accent1"/>
              </a:buClr>
              <a:buFont typeface="Wingdings" charset="2"/>
              <a:buChar char="§"/>
              <a:defRPr sz="2667">
                <a:solidFill>
                  <a:srgbClr val="3B515B"/>
                </a:solidFill>
                <a:latin typeface="TheSans UHH Regular"/>
                <a:cs typeface="TheSans UHH Regular"/>
              </a:defRPr>
            </a:lvl5pPr>
          </a:lstStyle>
          <a:p>
            <a:pPr lvl="0"/>
            <a:r>
              <a:rPr lang="de-DE" dirty="0"/>
              <a:t>Mastertextformat bearbeiten</a:t>
            </a:r>
          </a:p>
          <a:p>
            <a:pPr lvl="1"/>
            <a:r>
              <a:rPr lang="de-DE" dirty="0"/>
              <a:t>Zweite Ebene</a:t>
            </a:r>
          </a:p>
          <a:p>
            <a:pPr lvl="2"/>
            <a:r>
              <a:rPr lang="de-DE" dirty="0"/>
              <a:t>Dritte Ebene</a:t>
            </a:r>
          </a:p>
          <a:p>
            <a:pPr lvl="0"/>
            <a:r>
              <a:rPr lang="de-DE" dirty="0"/>
              <a:t>Mastertextformat bearbeiten</a:t>
            </a:r>
          </a:p>
          <a:p>
            <a:pPr lvl="1"/>
            <a:r>
              <a:rPr lang="de-DE" dirty="0"/>
              <a:t>Zweite Ebene</a:t>
            </a:r>
          </a:p>
          <a:p>
            <a:pPr lvl="2"/>
            <a:r>
              <a:rPr lang="de-DE" dirty="0"/>
              <a:t>Dritte Ebene</a:t>
            </a:r>
          </a:p>
        </p:txBody>
      </p:sp>
      <p:sp>
        <p:nvSpPr>
          <p:cNvPr id="2" name="Datumsplatzhalter 1">
            <a:extLst>
              <a:ext uri="{FF2B5EF4-FFF2-40B4-BE49-F238E27FC236}">
                <a16:creationId xmlns:a16="http://schemas.microsoft.com/office/drawing/2014/main" id="{D769B562-7FA6-894A-98DE-37E50E748CA6}"/>
              </a:ext>
            </a:extLst>
          </p:cNvPr>
          <p:cNvSpPr>
            <a:spLocks noGrp="1"/>
          </p:cNvSpPr>
          <p:nvPr>
            <p:ph type="dt" sz="half" idx="18"/>
          </p:nvPr>
        </p:nvSpPr>
        <p:spPr/>
        <p:txBody>
          <a:bodyPr/>
          <a:lstStyle/>
          <a:p>
            <a:fld id="{A63E5940-034A-194C-AEC2-CFB86198616E}" type="datetime1">
              <a:rPr lang="de-DE" smtClean="0"/>
              <a:pPr/>
              <a:t>11.02.2022</a:t>
            </a:fld>
            <a:endParaRPr lang="de-DE"/>
          </a:p>
        </p:txBody>
      </p:sp>
      <p:sp>
        <p:nvSpPr>
          <p:cNvPr id="3" name="Fußzeilenplatzhalter 2">
            <a:extLst>
              <a:ext uri="{FF2B5EF4-FFF2-40B4-BE49-F238E27FC236}">
                <a16:creationId xmlns:a16="http://schemas.microsoft.com/office/drawing/2014/main" id="{BA6AB9E8-E1D8-AD45-A908-867BB1D82E6A}"/>
              </a:ext>
            </a:extLst>
          </p:cNvPr>
          <p:cNvSpPr>
            <a:spLocks noGrp="1"/>
          </p:cNvSpPr>
          <p:nvPr>
            <p:ph type="ftr" sz="quarter" idx="19"/>
          </p:nvPr>
        </p:nvSpPr>
        <p:spPr>
          <a:xfrm>
            <a:off x="3978672" y="6356351"/>
            <a:ext cx="4234656" cy="365125"/>
          </a:xfrm>
          <a:prstGeom prst="rect">
            <a:avLst/>
          </a:prstGeom>
        </p:spPr>
        <p:txBody>
          <a:bodyPr/>
          <a:lstStyle/>
          <a:p>
            <a:r>
              <a:rPr lang="de-DE"/>
              <a:t>Thema, Name des Referenten/der Referentin</a:t>
            </a:r>
          </a:p>
        </p:txBody>
      </p:sp>
      <p:sp>
        <p:nvSpPr>
          <p:cNvPr id="5" name="Foliennummernplatzhalter 4">
            <a:extLst>
              <a:ext uri="{FF2B5EF4-FFF2-40B4-BE49-F238E27FC236}">
                <a16:creationId xmlns:a16="http://schemas.microsoft.com/office/drawing/2014/main" id="{C3A43B6D-0AE8-9C41-B679-BAD57E58419B}"/>
              </a:ext>
            </a:extLst>
          </p:cNvPr>
          <p:cNvSpPr>
            <a:spLocks noGrp="1"/>
          </p:cNvSpPr>
          <p:nvPr>
            <p:ph type="sldNum" sz="quarter" idx="20"/>
          </p:nvPr>
        </p:nvSpPr>
        <p:spPr/>
        <p:txBody>
          <a:bodyPr/>
          <a:lstStyle/>
          <a:p>
            <a:fld id="{3E01A2B2-10AD-754B-9B4C-E5B6FED423D0}" type="slidenum">
              <a:rPr lang="de-DE" smtClean="0"/>
              <a:pPr/>
              <a:t>‹Nr.›</a:t>
            </a:fld>
            <a:endParaRPr lang="de-DE"/>
          </a:p>
        </p:txBody>
      </p:sp>
    </p:spTree>
    <p:extLst>
      <p:ext uri="{BB962C8B-B14F-4D97-AF65-F5344CB8AC3E}">
        <p14:creationId xmlns:p14="http://schemas.microsoft.com/office/powerpoint/2010/main" val="36331879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38922736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5" name="Slide Number Placeholder 4"/>
          <p:cNvSpPr>
            <a:spLocks noGrp="1"/>
          </p:cNvSpPr>
          <p:nvPr>
            <p:ph type="sldNum" sz="quarter" idx="12"/>
          </p:nvPr>
        </p:nvSpPr>
        <p:spPr/>
        <p:txBody>
          <a:bodyPr/>
          <a:lstStyle/>
          <a:p>
            <a:fld id="{33D6E5A2-EC83-451F-A719-9AC1370DD5CF}" type="slidenum">
              <a:rPr lang="en-US" smtClean="0"/>
              <a:pPr/>
              <a:t>‹Nr.›</a:t>
            </a:fld>
            <a:endParaRPr lang="en-US" dirty="0"/>
          </a:p>
        </p:txBody>
      </p:sp>
    </p:spTree>
    <p:extLst>
      <p:ext uri="{BB962C8B-B14F-4D97-AF65-F5344CB8AC3E}">
        <p14:creationId xmlns:p14="http://schemas.microsoft.com/office/powerpoint/2010/main" val="1582440949"/>
      </p:ext>
    </p:extLst>
  </p:cSld>
  <p:clrMapOvr>
    <a:masterClrMapping/>
  </p:clrMapOvr>
  <p:transition spd="slow">
    <p:wipe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1806AE9A-130B-41A6-883E-8C21CD14141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Titelplatzhalter 3">
            <a:extLst>
              <a:ext uri="{FF2B5EF4-FFF2-40B4-BE49-F238E27FC236}">
                <a16:creationId xmlns:a16="http://schemas.microsoft.com/office/drawing/2014/main" id="{AD65C27A-9C7E-4AB3-80B1-E1207F8FD9D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dirty="0"/>
              <a:t>Mastertitelformat</a:t>
            </a:r>
            <a:br>
              <a:rPr lang="de-DE" dirty="0"/>
            </a:br>
            <a:r>
              <a:rPr lang="de-DE" sz="2600" b="0" dirty="0"/>
              <a:t>Untertitel</a:t>
            </a:r>
            <a:endParaRPr lang="de-DE" dirty="0"/>
          </a:p>
        </p:txBody>
      </p:sp>
      <p:sp>
        <p:nvSpPr>
          <p:cNvPr id="10" name="Datumsplatzhalter 3">
            <a:extLst>
              <a:ext uri="{FF2B5EF4-FFF2-40B4-BE49-F238E27FC236}">
                <a16:creationId xmlns:a16="http://schemas.microsoft.com/office/drawing/2014/main" id="{041416A4-E098-490E-ACDB-0686141C0038}"/>
              </a:ext>
            </a:extLst>
          </p:cNvPr>
          <p:cNvSpPr>
            <a:spLocks noGrp="1"/>
          </p:cNvSpPr>
          <p:nvPr>
            <p:ph type="dt" sz="half" idx="2"/>
          </p:nvPr>
        </p:nvSpPr>
        <p:spPr>
          <a:xfrm>
            <a:off x="241299" y="6492875"/>
            <a:ext cx="1620000" cy="228600"/>
          </a:xfrm>
          <a:prstGeom prst="rect">
            <a:avLst/>
          </a:prstGeom>
        </p:spPr>
        <p:txBody>
          <a:bodyPr vert="horz" lIns="91440" tIns="45720" rIns="91440" bIns="45720" rtlCol="0" anchor="ctr"/>
          <a:lstStyle>
            <a:lvl1pPr algn="l">
              <a:defRPr sz="1050">
                <a:solidFill>
                  <a:schemeClr val="tx1">
                    <a:tint val="75000"/>
                  </a:schemeClr>
                </a:solidFill>
                <a:latin typeface="Arial" panose="020B0604020202020204" pitchFamily="34" charset="0"/>
                <a:cs typeface="Arial" panose="020B0604020202020204" pitchFamily="34" charset="0"/>
              </a:defRPr>
            </a:lvl1pPr>
          </a:lstStyle>
          <a:p>
            <a:fld id="{8CB6BCFD-A092-491B-B2F6-89B0E186717E}" type="datetime1">
              <a:rPr lang="de-DE" smtClean="0"/>
              <a:t>11.02.2022</a:t>
            </a:fld>
            <a:endParaRPr lang="de-DE" dirty="0"/>
          </a:p>
        </p:txBody>
      </p:sp>
      <p:sp>
        <p:nvSpPr>
          <p:cNvPr id="11" name="Fußzeilenplatzhalter 4">
            <a:extLst>
              <a:ext uri="{FF2B5EF4-FFF2-40B4-BE49-F238E27FC236}">
                <a16:creationId xmlns:a16="http://schemas.microsoft.com/office/drawing/2014/main" id="{A6959BF8-83D7-45C3-8C57-AD6C886C78D7}"/>
              </a:ext>
            </a:extLst>
          </p:cNvPr>
          <p:cNvSpPr>
            <a:spLocks noGrp="1"/>
          </p:cNvSpPr>
          <p:nvPr>
            <p:ph type="ftr" sz="quarter" idx="3"/>
          </p:nvPr>
        </p:nvSpPr>
        <p:spPr>
          <a:xfrm>
            <a:off x="2136000" y="6492873"/>
            <a:ext cx="7920000" cy="228601"/>
          </a:xfrm>
          <a:prstGeom prst="rect">
            <a:avLst/>
          </a:prstGeom>
        </p:spPr>
        <p:txBody>
          <a:bodyPr vert="horz" lIns="91440" tIns="45720" rIns="91440" bIns="45720" rtlCol="0" anchor="ctr"/>
          <a:lstStyle>
            <a:lvl1pPr algn="ctr">
              <a:defRPr sz="1050" b="0">
                <a:solidFill>
                  <a:schemeClr val="tx1">
                    <a:tint val="75000"/>
                  </a:schemeClr>
                </a:solidFill>
                <a:latin typeface="Arial" panose="020B0604020202020204" pitchFamily="34" charset="0"/>
                <a:cs typeface="Arial" panose="020B0604020202020204" pitchFamily="34" charset="0"/>
              </a:defRPr>
            </a:lvl1pPr>
          </a:lstStyle>
          <a:p>
            <a:r>
              <a:rPr lang="en-US" dirty="0"/>
              <a:t>Teaching Notes: Scientific Research in Information Systems (2</a:t>
            </a:r>
            <a:r>
              <a:rPr lang="en-US" baseline="30000" dirty="0"/>
              <a:t>nd</a:t>
            </a:r>
            <a:r>
              <a:rPr lang="en-US" dirty="0"/>
              <a:t> edition) ~ © Copyright 2021 Jan Recker. All Rights Reserved. ~</a:t>
            </a:r>
            <a:endParaRPr lang="de-DE" dirty="0"/>
          </a:p>
        </p:txBody>
      </p:sp>
      <p:sp>
        <p:nvSpPr>
          <p:cNvPr id="12" name="Foliennummernplatzhalter 5">
            <a:extLst>
              <a:ext uri="{FF2B5EF4-FFF2-40B4-BE49-F238E27FC236}">
                <a16:creationId xmlns:a16="http://schemas.microsoft.com/office/drawing/2014/main" id="{4FC08021-0A47-4643-A198-070D26E3F77F}"/>
              </a:ext>
            </a:extLst>
          </p:cNvPr>
          <p:cNvSpPr>
            <a:spLocks noGrp="1"/>
          </p:cNvSpPr>
          <p:nvPr>
            <p:ph type="sldNum" sz="quarter" idx="4"/>
          </p:nvPr>
        </p:nvSpPr>
        <p:spPr>
          <a:xfrm>
            <a:off x="10330700" y="6492874"/>
            <a:ext cx="1619999" cy="228601"/>
          </a:xfrm>
          <a:prstGeom prst="rect">
            <a:avLst/>
          </a:prstGeom>
        </p:spPr>
        <p:txBody>
          <a:bodyPr vert="horz" lIns="91440" tIns="45720" rIns="91440" bIns="45720" rtlCol="0" anchor="ctr"/>
          <a:lstStyle>
            <a:lvl1pPr algn="r">
              <a:defRPr sz="1050">
                <a:solidFill>
                  <a:schemeClr val="tx1">
                    <a:tint val="75000"/>
                  </a:schemeClr>
                </a:solidFill>
                <a:latin typeface="Arial" panose="020B0604020202020204" pitchFamily="34" charset="0"/>
                <a:cs typeface="Arial" panose="020B0604020202020204" pitchFamily="34" charset="0"/>
              </a:defRPr>
            </a:lvl1pPr>
          </a:lstStyle>
          <a:p>
            <a:fld id="{48195EE2-BBDB-4836-A200-C62792C76FA9}" type="slidenum">
              <a:rPr lang="de-DE" smtClean="0"/>
              <a:pPr/>
              <a:t>‹Nr.›</a:t>
            </a:fld>
            <a:endParaRPr lang="de-DE" dirty="0"/>
          </a:p>
        </p:txBody>
      </p:sp>
    </p:spTree>
    <p:extLst>
      <p:ext uri="{BB962C8B-B14F-4D97-AF65-F5344CB8AC3E}">
        <p14:creationId xmlns:p14="http://schemas.microsoft.com/office/powerpoint/2010/main" val="13740330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8" r:id="rId3"/>
    <p:sldLayoutId id="2147483651" r:id="rId4"/>
    <p:sldLayoutId id="2147483652" r:id="rId5"/>
    <p:sldLayoutId id="2147483659"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Lst>
  <p:hf hdr="0"/>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link.springer.com/book/10.1007/978-3-030-85436-2" TargetMode="External"/><Relationship Id="rId2" Type="http://schemas.openxmlformats.org/officeDocument/2006/relationships/hyperlink" Target="https://link.springer.com/book/10.1007/978-3-642-30048-6" TargetMode="External"/><Relationship Id="rId1" Type="http://schemas.openxmlformats.org/officeDocument/2006/relationships/slideLayout" Target="../slideLayouts/slideLayout4.xml"/><Relationship Id="rId4" Type="http://schemas.openxmlformats.org/officeDocument/2006/relationships/hyperlink" Target="https://www.amazon.com/-/de/dp/3030854353/" TargetMode="Externa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xml"/><Relationship Id="rId1" Type="http://schemas.openxmlformats.org/officeDocument/2006/relationships/vmlDrawing" Target="../drawings/vmlDrawing1.vml"/><Relationship Id="rId5" Type="http://schemas.openxmlformats.org/officeDocument/2006/relationships/image" Target="../media/image1.emf"/><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image" Target="../media/image1.emf"/><Relationship Id="rId5" Type="http://schemas.openxmlformats.org/officeDocument/2006/relationships/oleObject" Target="../embeddings/oleObject2.bin"/><Relationship Id="rId4"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nature.com/news/many-junior-scientists-need-to-take-a-hard-look-at-their-job-prospects-1.22879" TargetMode="External"/><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wiwo.de/erfolg/hochschule/bwl-ranking-jan-recker-wie-tickt-der-jungstar-der-bwl/23879002.html" TargetMode="External"/><Relationship Id="rId2" Type="http://schemas.openxmlformats.org/officeDocument/2006/relationships/image" Target="../media/image5.emf"/><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hyperlink" Target="https://www.aisresearchrankings.org/"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harzing.com/resources/publish-or-perish" TargetMode="External"/><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lamp.infosys.deakin.edu.au/era/" TargetMode="External"/><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3" Type="http://schemas.openxmlformats.org/officeDocument/2006/relationships/hyperlink" Target="https://vhbonline.org/vhb4you/jourqual/vhb-jourqual-3/teilrating-wi/" TargetMode="External"/><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aisnet.org/general/custom.asp?page=SeniorScholarBasket" TargetMode="External"/><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www.ft.com/content/3405a512-5cbb-11e1-8f1f-00144feabdc0"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22.emf"/></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image" Target="../media/image32.emf"/><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tags" Target="../tags/tag6.xml"/><Relationship Id="rId7" Type="http://schemas.openxmlformats.org/officeDocument/2006/relationships/image" Target="../media/image1.emf"/><Relationship Id="rId2" Type="http://schemas.openxmlformats.org/officeDocument/2006/relationships/tags" Target="../tags/tag5.xml"/><Relationship Id="rId1" Type="http://schemas.openxmlformats.org/officeDocument/2006/relationships/vmlDrawing" Target="../drawings/vmlDrawing4.vml"/><Relationship Id="rId6" Type="http://schemas.openxmlformats.org/officeDocument/2006/relationships/oleObject" Target="../embeddings/oleObject4.bin"/><Relationship Id="rId5" Type="http://schemas.openxmlformats.org/officeDocument/2006/relationships/notesSlide" Target="../notesSlides/notesSlide3.xml"/><Relationship Id="rId4"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5331442-CFE4-47B1-91B8-8D74A69B650C}"/>
              </a:ext>
            </a:extLst>
          </p:cNvPr>
          <p:cNvSpPr>
            <a:spLocks noGrp="1"/>
          </p:cNvSpPr>
          <p:nvPr>
            <p:ph type="ctrTitle"/>
          </p:nvPr>
        </p:nvSpPr>
        <p:spPr>
          <a:xfrm>
            <a:off x="1861299" y="1940626"/>
            <a:ext cx="10044068" cy="2108860"/>
          </a:xfrm>
        </p:spPr>
        <p:txBody>
          <a:bodyPr>
            <a:normAutofit fontScale="90000"/>
          </a:bodyPr>
          <a:lstStyle/>
          <a:p>
            <a:r>
              <a:rPr lang="en-US" dirty="0"/>
              <a:t>Scientific Research in Information Systems: A Beginner’s Guide (2</a:t>
            </a:r>
            <a:r>
              <a:rPr lang="en-US" baseline="30000" dirty="0"/>
              <a:t>nd</a:t>
            </a:r>
            <a:r>
              <a:rPr lang="en-US" dirty="0"/>
              <a:t> edition)</a:t>
            </a:r>
            <a:endParaRPr lang="de-DE" dirty="0"/>
          </a:p>
        </p:txBody>
      </p:sp>
      <p:sp>
        <p:nvSpPr>
          <p:cNvPr id="3" name="Untertitel 2">
            <a:extLst>
              <a:ext uri="{FF2B5EF4-FFF2-40B4-BE49-F238E27FC236}">
                <a16:creationId xmlns:a16="http://schemas.microsoft.com/office/drawing/2014/main" id="{FD3AB066-3B35-47B7-A101-6B7712F65F38}"/>
              </a:ext>
            </a:extLst>
          </p:cNvPr>
          <p:cNvSpPr>
            <a:spLocks noGrp="1"/>
          </p:cNvSpPr>
          <p:nvPr>
            <p:ph type="subTitle" idx="1"/>
          </p:nvPr>
        </p:nvSpPr>
        <p:spPr/>
        <p:txBody>
          <a:bodyPr/>
          <a:lstStyle/>
          <a:p>
            <a:r>
              <a:rPr lang="en-US" dirty="0"/>
              <a:t>Created by </a:t>
            </a:r>
            <a:r>
              <a:rPr lang="en-US" i="1"/>
              <a:t>Professor Jan </a:t>
            </a:r>
            <a:r>
              <a:rPr lang="en-US" i="1" dirty="0"/>
              <a:t>Recker</a:t>
            </a:r>
          </a:p>
        </p:txBody>
      </p:sp>
      <p:sp>
        <p:nvSpPr>
          <p:cNvPr id="4" name="Datumsplatzhalter 3">
            <a:extLst>
              <a:ext uri="{FF2B5EF4-FFF2-40B4-BE49-F238E27FC236}">
                <a16:creationId xmlns:a16="http://schemas.microsoft.com/office/drawing/2014/main" id="{87CA6CE6-7EB3-48D4-B3F8-4BA802F6A0F0}"/>
              </a:ext>
            </a:extLst>
          </p:cNvPr>
          <p:cNvSpPr>
            <a:spLocks noGrp="1"/>
          </p:cNvSpPr>
          <p:nvPr>
            <p:ph type="dt" sz="half" idx="2"/>
          </p:nvPr>
        </p:nvSpPr>
        <p:spPr>
          <a:xfrm>
            <a:off x="241299" y="6492875"/>
            <a:ext cx="1620000" cy="228600"/>
          </a:xfrm>
        </p:spPr>
        <p:txBody>
          <a:bodyPr/>
          <a:lstStyle/>
          <a:p>
            <a:endParaRPr lang="de-DE" dirty="0"/>
          </a:p>
        </p:txBody>
      </p:sp>
      <p:sp>
        <p:nvSpPr>
          <p:cNvPr id="5" name="Fußzeilenplatzhalter 4">
            <a:extLst>
              <a:ext uri="{FF2B5EF4-FFF2-40B4-BE49-F238E27FC236}">
                <a16:creationId xmlns:a16="http://schemas.microsoft.com/office/drawing/2014/main" id="{57658F07-E809-41AA-A314-CF0D7D69B55A}"/>
              </a:ext>
            </a:extLst>
          </p:cNvPr>
          <p:cNvSpPr>
            <a:spLocks noGrp="1"/>
          </p:cNvSpPr>
          <p:nvPr>
            <p:ph type="ftr" sz="quarter" idx="3"/>
          </p:nvPr>
        </p:nvSpPr>
        <p:spPr/>
        <p:txBody>
          <a:bodyPr/>
          <a:lstStyle/>
          <a:p>
            <a:r>
              <a:rPr lang="en-US" dirty="0"/>
              <a:t>Teaching Notes: Scientific Research in Information Systems (2</a:t>
            </a:r>
            <a:r>
              <a:rPr lang="en-US" baseline="30000" dirty="0"/>
              <a:t>nd</a:t>
            </a:r>
            <a:r>
              <a:rPr lang="en-US" dirty="0"/>
              <a:t> edition) ~ © Copyright 2021 Jan Recker. All Rights Reserved. ~</a:t>
            </a:r>
            <a:endParaRPr lang="de-DE" dirty="0"/>
          </a:p>
        </p:txBody>
      </p:sp>
      <p:sp>
        <p:nvSpPr>
          <p:cNvPr id="6" name="Foliennummernplatzhalter 5">
            <a:extLst>
              <a:ext uri="{FF2B5EF4-FFF2-40B4-BE49-F238E27FC236}">
                <a16:creationId xmlns:a16="http://schemas.microsoft.com/office/drawing/2014/main" id="{ED2B1FAF-A463-4D8B-80A2-C431F0EFB2D9}"/>
              </a:ext>
            </a:extLst>
          </p:cNvPr>
          <p:cNvSpPr>
            <a:spLocks noGrp="1"/>
          </p:cNvSpPr>
          <p:nvPr>
            <p:ph type="sldNum" sz="quarter" idx="4"/>
          </p:nvPr>
        </p:nvSpPr>
        <p:spPr/>
        <p:txBody>
          <a:bodyPr/>
          <a:lstStyle/>
          <a:p>
            <a:fld id="{48195EE2-BBDB-4836-A200-C62792C76FA9}" type="slidenum">
              <a:rPr lang="de-DE" smtClean="0"/>
              <a:pPr/>
              <a:t>1</a:t>
            </a:fld>
            <a:endParaRPr lang="de-DE" dirty="0"/>
          </a:p>
        </p:txBody>
      </p:sp>
      <p:sp>
        <p:nvSpPr>
          <p:cNvPr id="7" name="Inhaltsplatzhalter 6">
            <a:extLst>
              <a:ext uri="{FF2B5EF4-FFF2-40B4-BE49-F238E27FC236}">
                <a16:creationId xmlns:a16="http://schemas.microsoft.com/office/drawing/2014/main" id="{6CF93B89-3258-4F48-99B9-07283E126406}"/>
              </a:ext>
            </a:extLst>
          </p:cNvPr>
          <p:cNvSpPr>
            <a:spLocks noGrp="1"/>
          </p:cNvSpPr>
          <p:nvPr>
            <p:ph sz="quarter" idx="10"/>
          </p:nvPr>
        </p:nvSpPr>
        <p:spPr/>
        <p:txBody>
          <a:bodyPr/>
          <a:lstStyle/>
          <a:p>
            <a:pPr marL="0" indent="0">
              <a:buNone/>
            </a:pPr>
            <a:r>
              <a:rPr lang="de-DE" dirty="0"/>
              <a:t>Teaching Materials</a:t>
            </a:r>
          </a:p>
        </p:txBody>
      </p:sp>
    </p:spTree>
    <p:extLst>
      <p:ext uri="{BB962C8B-B14F-4D97-AF65-F5344CB8AC3E}">
        <p14:creationId xmlns:p14="http://schemas.microsoft.com/office/powerpoint/2010/main" val="9098921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D054891B-BDC4-4243-991E-A0E2A2D022B2}"/>
              </a:ext>
            </a:extLst>
          </p:cNvPr>
          <p:cNvSpPr>
            <a:spLocks noGrp="1"/>
          </p:cNvSpPr>
          <p:nvPr>
            <p:ph type="title"/>
          </p:nvPr>
        </p:nvSpPr>
        <p:spPr/>
        <p:txBody>
          <a:bodyPr vert="horz" lIns="91440" tIns="45720" rIns="91440" bIns="45720" rtlCol="0" anchor="ctr">
            <a:normAutofit/>
          </a:bodyPr>
          <a:lstStyle/>
          <a:p>
            <a:r>
              <a:rPr lang="en-US" b="1" dirty="0"/>
              <a:t>Copyright Notice &amp; Citation</a:t>
            </a:r>
            <a:endParaRPr lang="en-US" sz="2600" b="1" dirty="0"/>
          </a:p>
        </p:txBody>
      </p:sp>
      <p:sp>
        <p:nvSpPr>
          <p:cNvPr id="7" name="Textplatzhalter 6">
            <a:extLst>
              <a:ext uri="{FF2B5EF4-FFF2-40B4-BE49-F238E27FC236}">
                <a16:creationId xmlns:a16="http://schemas.microsoft.com/office/drawing/2014/main" id="{40566284-E9C2-4251-AC7C-4137EF005019}"/>
              </a:ext>
            </a:extLst>
          </p:cNvPr>
          <p:cNvSpPr>
            <a:spLocks noGrp="1"/>
          </p:cNvSpPr>
          <p:nvPr>
            <p:ph type="body" idx="1"/>
          </p:nvPr>
        </p:nvSpPr>
        <p:spPr>
          <a:xfrm>
            <a:off x="831850" y="3986411"/>
            <a:ext cx="10515600" cy="2353834"/>
          </a:xfrm>
        </p:spPr>
        <p:txBody>
          <a:bodyPr>
            <a:normAutofit fontScale="70000" lnSpcReduction="20000"/>
          </a:bodyPr>
          <a:lstStyle/>
          <a:p>
            <a:pPr algn="ctr"/>
            <a:r>
              <a:rPr lang="en-US" sz="2800" b="1" dirty="0">
                <a:solidFill>
                  <a:schemeClr val="bg1">
                    <a:lumMod val="50000"/>
                  </a:schemeClr>
                </a:solidFill>
              </a:rPr>
              <a:t>© Copyright 2021 Jan Recker. All Rights Reserved.</a:t>
            </a:r>
          </a:p>
          <a:p>
            <a:pPr algn="ctr"/>
            <a:endParaRPr lang="en-US" sz="2800" b="1" dirty="0">
              <a:solidFill>
                <a:schemeClr val="bg1">
                  <a:lumMod val="50000"/>
                </a:schemeClr>
              </a:solidFill>
            </a:endParaRPr>
          </a:p>
          <a:p>
            <a:pPr algn="ctr">
              <a:lnSpc>
                <a:spcPct val="120000"/>
              </a:lnSpc>
            </a:pPr>
            <a:r>
              <a:rPr lang="en-US" sz="2800" b="1" dirty="0">
                <a:solidFill>
                  <a:schemeClr val="bg1">
                    <a:lumMod val="50000"/>
                  </a:schemeClr>
                </a:solidFill>
              </a:rPr>
              <a:t>Recker, J. (2021): </a:t>
            </a:r>
            <a:r>
              <a:rPr lang="en-US" sz="2800" b="1" i="1" dirty="0">
                <a:solidFill>
                  <a:schemeClr val="bg1">
                    <a:lumMod val="50000"/>
                  </a:schemeClr>
                </a:solidFill>
                <a:hlinkClick r:id="rId2"/>
              </a:rPr>
              <a:t>Scientific Research in Information Systems: A Beginner’s Guide</a:t>
            </a:r>
            <a:r>
              <a:rPr lang="en-US" sz="2800" b="1" dirty="0">
                <a:solidFill>
                  <a:schemeClr val="bg1">
                    <a:lumMod val="50000"/>
                  </a:schemeClr>
                </a:solidFill>
              </a:rPr>
              <a:t>.</a:t>
            </a:r>
            <a:br>
              <a:rPr lang="en-US" sz="2800" b="1" dirty="0">
                <a:solidFill>
                  <a:schemeClr val="bg1">
                    <a:lumMod val="50000"/>
                  </a:schemeClr>
                </a:solidFill>
              </a:rPr>
            </a:br>
            <a:r>
              <a:rPr lang="en-US" sz="2800" b="1" dirty="0">
                <a:solidFill>
                  <a:schemeClr val="bg1">
                    <a:lumMod val="50000"/>
                  </a:schemeClr>
                </a:solidFill>
              </a:rPr>
              <a:t>2</a:t>
            </a:r>
            <a:r>
              <a:rPr lang="en-US" sz="2800" b="1" baseline="30000" dirty="0">
                <a:solidFill>
                  <a:schemeClr val="bg1">
                    <a:lumMod val="50000"/>
                  </a:schemeClr>
                </a:solidFill>
              </a:rPr>
              <a:t>nd</a:t>
            </a:r>
            <a:r>
              <a:rPr lang="en-US" sz="2800" b="1" dirty="0">
                <a:solidFill>
                  <a:schemeClr val="bg1">
                    <a:lumMod val="50000"/>
                  </a:schemeClr>
                </a:solidFill>
              </a:rPr>
              <a:t> edition, Springer.</a:t>
            </a:r>
          </a:p>
          <a:p>
            <a:pPr algn="ctr">
              <a:lnSpc>
                <a:spcPct val="120000"/>
              </a:lnSpc>
            </a:pPr>
            <a:endParaRPr lang="en-US" sz="2800" b="1" dirty="0">
              <a:solidFill>
                <a:schemeClr val="bg1">
                  <a:lumMod val="50000"/>
                </a:schemeClr>
              </a:solidFill>
            </a:endParaRPr>
          </a:p>
          <a:p>
            <a:pPr algn="ctr">
              <a:lnSpc>
                <a:spcPct val="120000"/>
              </a:lnSpc>
            </a:pPr>
            <a:r>
              <a:rPr lang="de-DE" sz="2700" dirty="0" err="1"/>
              <a:t>Available</a:t>
            </a:r>
            <a:r>
              <a:rPr lang="de-DE" sz="2700" dirty="0"/>
              <a:t> at </a:t>
            </a:r>
            <a:r>
              <a:rPr lang="de-DE" sz="2700" dirty="0">
                <a:hlinkClick r:id="rId3"/>
              </a:rPr>
              <a:t>Springer</a:t>
            </a:r>
            <a:r>
              <a:rPr lang="de-DE" sz="2700" dirty="0"/>
              <a:t>, </a:t>
            </a:r>
            <a:r>
              <a:rPr lang="de-DE" sz="2700" dirty="0">
                <a:hlinkClick r:id="rId4"/>
              </a:rPr>
              <a:t>Amazon</a:t>
            </a:r>
            <a:r>
              <a:rPr lang="de-DE" sz="2700" dirty="0"/>
              <a:t>, and </a:t>
            </a:r>
            <a:r>
              <a:rPr lang="de-DE" sz="2700" dirty="0" err="1"/>
              <a:t>other</a:t>
            </a:r>
            <a:r>
              <a:rPr lang="de-DE" sz="2700" dirty="0"/>
              <a:t> </a:t>
            </a:r>
            <a:r>
              <a:rPr lang="de-DE" sz="2700" dirty="0" err="1"/>
              <a:t>booksellers</a:t>
            </a:r>
            <a:endParaRPr lang="de-DE" sz="2700" dirty="0"/>
          </a:p>
          <a:p>
            <a:pPr algn="ctr">
              <a:lnSpc>
                <a:spcPct val="120000"/>
              </a:lnSpc>
            </a:pPr>
            <a:endParaRPr lang="de-DE" sz="2800" b="1" dirty="0">
              <a:solidFill>
                <a:schemeClr val="bg1">
                  <a:lumMod val="50000"/>
                </a:schemeClr>
              </a:solidFill>
            </a:endParaRPr>
          </a:p>
        </p:txBody>
      </p:sp>
      <p:sp>
        <p:nvSpPr>
          <p:cNvPr id="5" name="Fußzeilenplatzhalter 4">
            <a:extLst>
              <a:ext uri="{FF2B5EF4-FFF2-40B4-BE49-F238E27FC236}">
                <a16:creationId xmlns:a16="http://schemas.microsoft.com/office/drawing/2014/main" id="{3327DCB6-D60F-46C6-90C3-E5DA733EA540}"/>
              </a:ext>
            </a:extLst>
          </p:cNvPr>
          <p:cNvSpPr>
            <a:spLocks noGrp="1"/>
          </p:cNvSpPr>
          <p:nvPr>
            <p:ph type="ftr" sz="quarter" idx="3"/>
          </p:nvPr>
        </p:nvSpPr>
        <p:spPr/>
        <p:txBody>
          <a:bodyPr/>
          <a:lstStyle/>
          <a:p>
            <a:r>
              <a:rPr lang="en-US" dirty="0"/>
              <a:t>Teaching Notes: Scientific Research in Information Systems (2</a:t>
            </a:r>
            <a:r>
              <a:rPr lang="en-US" baseline="30000" dirty="0"/>
              <a:t>nd</a:t>
            </a:r>
            <a:r>
              <a:rPr lang="en-US" dirty="0"/>
              <a:t> edition) ~ © Copyright 2021 Jan Recker. All Rights Reserved. ~</a:t>
            </a:r>
            <a:endParaRPr lang="de-DE" dirty="0"/>
          </a:p>
        </p:txBody>
      </p:sp>
      <p:sp>
        <p:nvSpPr>
          <p:cNvPr id="6" name="Foliennummernplatzhalter 5">
            <a:extLst>
              <a:ext uri="{FF2B5EF4-FFF2-40B4-BE49-F238E27FC236}">
                <a16:creationId xmlns:a16="http://schemas.microsoft.com/office/drawing/2014/main" id="{420AF921-1183-42D1-A78F-43D0EBF7366A}"/>
              </a:ext>
            </a:extLst>
          </p:cNvPr>
          <p:cNvSpPr>
            <a:spLocks noGrp="1"/>
          </p:cNvSpPr>
          <p:nvPr>
            <p:ph type="sldNum" sz="quarter" idx="4"/>
          </p:nvPr>
        </p:nvSpPr>
        <p:spPr/>
        <p:txBody>
          <a:bodyPr/>
          <a:lstStyle/>
          <a:p>
            <a:fld id="{48195EE2-BBDB-4836-A200-C62792C76FA9}" type="slidenum">
              <a:rPr lang="de-DE" smtClean="0"/>
              <a:pPr/>
              <a:t>2</a:t>
            </a:fld>
            <a:endParaRPr lang="de-DE" dirty="0"/>
          </a:p>
        </p:txBody>
      </p:sp>
    </p:spTree>
    <p:extLst>
      <p:ext uri="{BB962C8B-B14F-4D97-AF65-F5344CB8AC3E}">
        <p14:creationId xmlns:p14="http://schemas.microsoft.com/office/powerpoint/2010/main" val="25581695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2A82D528-8DEF-405C-A101-0A65131693B0}"/>
              </a:ext>
            </a:extLst>
          </p:cNvPr>
          <p:cNvGraphicFramePr>
            <a:graphicFrameLocks noChangeAspect="1"/>
          </p:cNvGraphicFramePr>
          <p:nvPr>
            <p:custDataLst>
              <p:tags r:id="rId2"/>
            </p:custDataLst>
            <p:extLst>
              <p:ext uri="{D42A27DB-BD31-4B8C-83A1-F6EECF244321}">
                <p14:modId xmlns:p14="http://schemas.microsoft.com/office/powerpoint/2010/main" val="134594220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88" name="think-cell Folie" r:id="rId4" imgW="501" imgH="502" progId="TCLayout.ActiveDocument.1">
                  <p:embed/>
                </p:oleObj>
              </mc:Choice>
              <mc:Fallback>
                <p:oleObj name="think-cell Folie" r:id="rId4" imgW="501" imgH="502"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graphicFrame>
        <p:nvGraphicFramePr>
          <p:cNvPr id="11" name="Inhaltsplatzhalter 10">
            <a:extLst>
              <a:ext uri="{FF2B5EF4-FFF2-40B4-BE49-F238E27FC236}">
                <a16:creationId xmlns:a16="http://schemas.microsoft.com/office/drawing/2014/main" id="{E8F4A750-3A5B-4565-938F-2DA36CB53B7B}"/>
              </a:ext>
            </a:extLst>
          </p:cNvPr>
          <p:cNvGraphicFramePr>
            <a:graphicFrameLocks noGrp="1"/>
          </p:cNvGraphicFramePr>
          <p:nvPr>
            <p:ph sz="quarter" idx="11"/>
            <p:extLst>
              <p:ext uri="{D42A27DB-BD31-4B8C-83A1-F6EECF244321}">
                <p14:modId xmlns:p14="http://schemas.microsoft.com/office/powerpoint/2010/main" val="1677262253"/>
              </p:ext>
            </p:extLst>
          </p:nvPr>
        </p:nvGraphicFramePr>
        <p:xfrm>
          <a:off x="434180" y="2286000"/>
          <a:ext cx="9281321" cy="1828800"/>
        </p:xfrm>
        <a:graphic>
          <a:graphicData uri="http://schemas.openxmlformats.org/drawingml/2006/table">
            <a:tbl>
              <a:tblPr firstRow="1" bandRow="1">
                <a:tableStyleId>{793D81CF-94F2-401A-BA57-92F5A7B2D0C5}</a:tableStyleId>
              </a:tblPr>
              <a:tblGrid>
                <a:gridCol w="9281321">
                  <a:extLst>
                    <a:ext uri="{9D8B030D-6E8A-4147-A177-3AD203B41FA5}">
                      <a16:colId xmlns:a16="http://schemas.microsoft.com/office/drawing/2014/main" val="2091722056"/>
                    </a:ext>
                  </a:extLst>
                </a:gridCol>
              </a:tblGrid>
              <a:tr h="370840">
                <a:tc>
                  <a:txBody>
                    <a:bodyPr/>
                    <a:lstStyle/>
                    <a:p>
                      <a:pPr algn="ctr"/>
                      <a:r>
                        <a:rPr lang="de-DE" sz="2400" dirty="0">
                          <a:latin typeface="Arial" panose="020B0604020202020204" pitchFamily="34" charset="0"/>
                          <a:cs typeface="Arial" panose="020B0604020202020204" pitchFamily="34" charset="0"/>
                        </a:rPr>
                        <a:t>Content</a:t>
                      </a:r>
                    </a:p>
                  </a:txBody>
                  <a:tcPr marL="103860" marR="103860">
                    <a:lnL w="12700" cap="flat" cmpd="sng" algn="ctr">
                      <a:solidFill>
                        <a:schemeClr val="tx1"/>
                      </a:solidFill>
                      <a:prstDash val="solid"/>
                      <a:round/>
                      <a:headEnd type="none" w="med" len="med"/>
                      <a:tailEnd type="none" w="med" len="med"/>
                    </a:lnL>
                    <a:solidFill>
                      <a:schemeClr val="accent1">
                        <a:lumMod val="50000"/>
                      </a:schemeClr>
                    </a:solidFill>
                  </a:tcPr>
                </a:tc>
                <a:extLst>
                  <a:ext uri="{0D108BD9-81ED-4DB2-BD59-A6C34878D82A}">
                    <a16:rowId xmlns:a16="http://schemas.microsoft.com/office/drawing/2014/main" val="2264063684"/>
                  </a:ext>
                </a:extLst>
              </a:tr>
              <a:tr h="370840">
                <a:tc>
                  <a:txBody>
                    <a:bodyPr/>
                    <a:lstStyle/>
                    <a:p>
                      <a:r>
                        <a:rPr lang="en-US" sz="2400" b="0" dirty="0">
                          <a:latin typeface="Arial" panose="020B0604020202020204" pitchFamily="34" charset="0"/>
                          <a:cs typeface="Arial" panose="020B0604020202020204" pitchFamily="34" charset="0"/>
                        </a:rPr>
                        <a:t>Part 1: Basic Principles of Research</a:t>
                      </a:r>
                    </a:p>
                  </a:txBody>
                  <a:tcPr marL="103860" marR="103860">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954308906"/>
                  </a:ext>
                </a:extLst>
              </a:tr>
              <a:tr h="370840">
                <a:tc>
                  <a:txBody>
                    <a:bodyPr/>
                    <a:lstStyle/>
                    <a:p>
                      <a:r>
                        <a:rPr lang="en-US" sz="2400" b="0" dirty="0">
                          <a:latin typeface="Arial" panose="020B0604020202020204" pitchFamily="34" charset="0"/>
                          <a:cs typeface="Arial" panose="020B0604020202020204" pitchFamily="34" charset="0"/>
                        </a:rPr>
                        <a:t>Part 2: Conducting Research</a:t>
                      </a:r>
                      <a:endParaRPr lang="de-DE" sz="2400" b="0" dirty="0">
                        <a:latin typeface="Arial" panose="020B0604020202020204" pitchFamily="34" charset="0"/>
                        <a:cs typeface="Arial" panose="020B0604020202020204" pitchFamily="34" charset="0"/>
                      </a:endParaRPr>
                    </a:p>
                  </a:txBody>
                  <a:tcPr marL="103860" marR="103860">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832427877"/>
                  </a:ext>
                </a:extLst>
              </a:tr>
              <a:tr h="370840">
                <a:tc>
                  <a:txBody>
                    <a:bodyPr/>
                    <a:lstStyle/>
                    <a:p>
                      <a:r>
                        <a:rPr lang="en-US" sz="2400" b="1" dirty="0">
                          <a:latin typeface="Arial" panose="020B0604020202020204" pitchFamily="34" charset="0"/>
                          <a:cs typeface="Arial" panose="020B0604020202020204" pitchFamily="34" charset="0"/>
                        </a:rPr>
                        <a:t>Part 3: Publishing Research</a:t>
                      </a:r>
                      <a:endParaRPr lang="de-DE" sz="2400" b="1" dirty="0">
                        <a:latin typeface="Arial" panose="020B0604020202020204" pitchFamily="34" charset="0"/>
                        <a:cs typeface="Arial" panose="020B0604020202020204" pitchFamily="34" charset="0"/>
                      </a:endParaRPr>
                    </a:p>
                  </a:txBody>
                  <a:tcPr marL="103860" marR="103860">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662010622"/>
                  </a:ext>
                </a:extLst>
              </a:tr>
            </a:tbl>
          </a:graphicData>
        </a:graphic>
      </p:graphicFrame>
      <p:sp>
        <p:nvSpPr>
          <p:cNvPr id="6" name="Titel 5">
            <a:extLst>
              <a:ext uri="{FF2B5EF4-FFF2-40B4-BE49-F238E27FC236}">
                <a16:creationId xmlns:a16="http://schemas.microsoft.com/office/drawing/2014/main" id="{C5ACE63C-9179-42A3-B883-06469FB4CC71}"/>
              </a:ext>
            </a:extLst>
          </p:cNvPr>
          <p:cNvSpPr>
            <a:spLocks noGrp="1"/>
          </p:cNvSpPr>
          <p:nvPr>
            <p:ph type="title"/>
          </p:nvPr>
        </p:nvSpPr>
        <p:spPr/>
        <p:txBody>
          <a:bodyPr>
            <a:normAutofit/>
          </a:bodyPr>
          <a:lstStyle/>
          <a:p>
            <a:r>
              <a:rPr lang="en-US" dirty="0"/>
              <a:t>Overview</a:t>
            </a:r>
            <a:endParaRPr lang="en-US" sz="2600" b="0" dirty="0"/>
          </a:p>
        </p:txBody>
      </p:sp>
      <p:sp>
        <p:nvSpPr>
          <p:cNvPr id="3" name="Datumsplatzhalter 2">
            <a:extLst>
              <a:ext uri="{FF2B5EF4-FFF2-40B4-BE49-F238E27FC236}">
                <a16:creationId xmlns:a16="http://schemas.microsoft.com/office/drawing/2014/main" id="{FBF970CA-88BF-4496-8B37-594E70CB9949}"/>
              </a:ext>
            </a:extLst>
          </p:cNvPr>
          <p:cNvSpPr>
            <a:spLocks noGrp="1"/>
          </p:cNvSpPr>
          <p:nvPr>
            <p:ph type="dt" sz="half" idx="2"/>
          </p:nvPr>
        </p:nvSpPr>
        <p:spPr/>
        <p:txBody>
          <a:bodyPr/>
          <a:lstStyle/>
          <a:p>
            <a:endParaRPr lang="de-DE" dirty="0"/>
          </a:p>
        </p:txBody>
      </p:sp>
      <p:sp>
        <p:nvSpPr>
          <p:cNvPr id="4" name="Fußzeilenplatzhalter 3">
            <a:extLst>
              <a:ext uri="{FF2B5EF4-FFF2-40B4-BE49-F238E27FC236}">
                <a16:creationId xmlns:a16="http://schemas.microsoft.com/office/drawing/2014/main" id="{29178B8A-58B0-4AFA-9F83-25B76ECF7027}"/>
              </a:ext>
            </a:extLst>
          </p:cNvPr>
          <p:cNvSpPr>
            <a:spLocks noGrp="1"/>
          </p:cNvSpPr>
          <p:nvPr>
            <p:ph type="ftr" sz="quarter" idx="3"/>
          </p:nvPr>
        </p:nvSpPr>
        <p:spPr/>
        <p:txBody>
          <a:bodyPr/>
          <a:lstStyle/>
          <a:p>
            <a:r>
              <a:rPr lang="en-US" dirty="0"/>
              <a:t>Teaching Notes: Scientific Research in Information Systems (2</a:t>
            </a:r>
            <a:r>
              <a:rPr lang="en-US" baseline="30000" dirty="0"/>
              <a:t>nd</a:t>
            </a:r>
            <a:r>
              <a:rPr lang="en-US" dirty="0"/>
              <a:t> edition) ~ © Copyright 2021 Jan Recker. All Rights Reserved. ~</a:t>
            </a:r>
            <a:endParaRPr lang="de-DE" dirty="0"/>
          </a:p>
        </p:txBody>
      </p:sp>
      <p:sp>
        <p:nvSpPr>
          <p:cNvPr id="5" name="Foliennummernplatzhalter 4">
            <a:extLst>
              <a:ext uri="{FF2B5EF4-FFF2-40B4-BE49-F238E27FC236}">
                <a16:creationId xmlns:a16="http://schemas.microsoft.com/office/drawing/2014/main" id="{F6675F50-DD54-45C5-8DE4-B2072D6E453E}"/>
              </a:ext>
            </a:extLst>
          </p:cNvPr>
          <p:cNvSpPr>
            <a:spLocks noGrp="1"/>
          </p:cNvSpPr>
          <p:nvPr>
            <p:ph type="sldNum" sz="quarter" idx="4"/>
          </p:nvPr>
        </p:nvSpPr>
        <p:spPr/>
        <p:txBody>
          <a:bodyPr/>
          <a:lstStyle/>
          <a:p>
            <a:fld id="{48195EE2-BBDB-4836-A200-C62792C76FA9}" type="slidenum">
              <a:rPr lang="de-DE" smtClean="0"/>
              <a:t>3</a:t>
            </a:fld>
            <a:endParaRPr lang="de-DE" dirty="0"/>
          </a:p>
        </p:txBody>
      </p:sp>
      <p:sp>
        <p:nvSpPr>
          <p:cNvPr id="2" name="Inhaltsplatzhalter 1">
            <a:extLst>
              <a:ext uri="{FF2B5EF4-FFF2-40B4-BE49-F238E27FC236}">
                <a16:creationId xmlns:a16="http://schemas.microsoft.com/office/drawing/2014/main" id="{DA5559FF-30EF-437D-BD7F-043202F3C223}"/>
              </a:ext>
            </a:extLst>
          </p:cNvPr>
          <p:cNvSpPr>
            <a:spLocks noGrp="1"/>
          </p:cNvSpPr>
          <p:nvPr>
            <p:ph sz="quarter" idx="12"/>
          </p:nvPr>
        </p:nvSpPr>
        <p:spPr/>
        <p:txBody>
          <a:bodyPr/>
          <a:lstStyle/>
          <a:p>
            <a:endParaRPr lang="de-DE" dirty="0"/>
          </a:p>
        </p:txBody>
      </p:sp>
    </p:spTree>
    <p:extLst>
      <p:ext uri="{BB962C8B-B14F-4D97-AF65-F5344CB8AC3E}">
        <p14:creationId xmlns:p14="http://schemas.microsoft.com/office/powerpoint/2010/main" val="14842462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6F363260-0D3C-43F2-94A3-BFDC8B0177FD}"/>
              </a:ext>
            </a:extLst>
          </p:cNvPr>
          <p:cNvGraphicFramePr>
            <a:graphicFrameLocks noChangeAspect="1"/>
          </p:cNvGraphicFramePr>
          <p:nvPr>
            <p:custDataLst>
              <p:tags r:id="rId2"/>
            </p:custDataLst>
            <p:extLst>
              <p:ext uri="{D42A27DB-BD31-4B8C-83A1-F6EECF244321}">
                <p14:modId xmlns:p14="http://schemas.microsoft.com/office/powerpoint/2010/main" val="1890499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182" name="think-cell Folie" r:id="rId5" imgW="501" imgH="502" progId="TCLayout.ActiveDocument.1">
                  <p:embed/>
                </p:oleObj>
              </mc:Choice>
              <mc:Fallback>
                <p:oleObj name="think-cell Folie" r:id="rId5" imgW="501" imgH="502"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hteck 4" hidden="1">
            <a:extLst>
              <a:ext uri="{FF2B5EF4-FFF2-40B4-BE49-F238E27FC236}">
                <a16:creationId xmlns:a16="http://schemas.microsoft.com/office/drawing/2014/main" id="{3F61C6E4-F39F-4352-B15F-5421A7EC760A}"/>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lnSpc>
                <a:spcPct val="90000"/>
              </a:lnSpc>
              <a:spcBef>
                <a:spcPct val="0"/>
              </a:spcBef>
              <a:spcAft>
                <a:spcPct val="0"/>
              </a:spcAft>
            </a:pPr>
            <a:endParaRPr lang="en-US" sz="60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 name="Titel 5">
            <a:extLst>
              <a:ext uri="{FF2B5EF4-FFF2-40B4-BE49-F238E27FC236}">
                <a16:creationId xmlns:a16="http://schemas.microsoft.com/office/drawing/2014/main" id="{55AAD1A1-FAEC-4B6A-AFCD-91072CCE604B}"/>
              </a:ext>
            </a:extLst>
          </p:cNvPr>
          <p:cNvSpPr>
            <a:spLocks noGrp="1"/>
          </p:cNvSpPr>
          <p:nvPr>
            <p:ph type="title"/>
          </p:nvPr>
        </p:nvSpPr>
        <p:spPr/>
        <p:txBody>
          <a:bodyPr vert="horz" lIns="91440" tIns="45720" rIns="91440" bIns="45720" rtlCol="0" anchor="ctr">
            <a:normAutofit/>
          </a:bodyPr>
          <a:lstStyle/>
          <a:p>
            <a:r>
              <a:rPr lang="en-US" dirty="0"/>
              <a:t>Chapter 6:</a:t>
            </a:r>
            <a:r>
              <a:rPr lang="en-US" b="1" dirty="0"/>
              <a:t/>
            </a:r>
            <a:br>
              <a:rPr lang="en-US" b="1" dirty="0"/>
            </a:br>
            <a:r>
              <a:rPr lang="en-US" b="1" dirty="0"/>
              <a:t>Writing IS Research Articles</a:t>
            </a:r>
            <a:endParaRPr lang="en-US" sz="2600" b="1" dirty="0"/>
          </a:p>
        </p:txBody>
      </p:sp>
      <p:sp>
        <p:nvSpPr>
          <p:cNvPr id="8" name="Textplatzhalter 7">
            <a:extLst>
              <a:ext uri="{FF2B5EF4-FFF2-40B4-BE49-F238E27FC236}">
                <a16:creationId xmlns:a16="http://schemas.microsoft.com/office/drawing/2014/main" id="{F9A523CC-A269-4215-8BE8-6433160C3543}"/>
              </a:ext>
            </a:extLst>
          </p:cNvPr>
          <p:cNvSpPr>
            <a:spLocks noGrp="1"/>
          </p:cNvSpPr>
          <p:nvPr>
            <p:ph type="body" idx="1"/>
          </p:nvPr>
        </p:nvSpPr>
        <p:spPr/>
        <p:txBody>
          <a:bodyPr/>
          <a:lstStyle/>
          <a:p>
            <a:endParaRPr lang="de-DE" dirty="0"/>
          </a:p>
        </p:txBody>
      </p:sp>
      <p:sp>
        <p:nvSpPr>
          <p:cNvPr id="2" name="Datumsplatzhalter 1">
            <a:extLst>
              <a:ext uri="{FF2B5EF4-FFF2-40B4-BE49-F238E27FC236}">
                <a16:creationId xmlns:a16="http://schemas.microsoft.com/office/drawing/2014/main" id="{C9E40C0F-C750-4BB2-851F-013D0CC9B49B}"/>
              </a:ext>
            </a:extLst>
          </p:cNvPr>
          <p:cNvSpPr>
            <a:spLocks noGrp="1"/>
          </p:cNvSpPr>
          <p:nvPr>
            <p:ph type="dt" sz="half" idx="2"/>
          </p:nvPr>
        </p:nvSpPr>
        <p:spPr/>
        <p:txBody>
          <a:bodyPr/>
          <a:lstStyle/>
          <a:p>
            <a:endParaRPr lang="de-DE" dirty="0"/>
          </a:p>
        </p:txBody>
      </p:sp>
      <p:sp>
        <p:nvSpPr>
          <p:cNvPr id="4" name="Foliennummernplatzhalter 3">
            <a:extLst>
              <a:ext uri="{FF2B5EF4-FFF2-40B4-BE49-F238E27FC236}">
                <a16:creationId xmlns:a16="http://schemas.microsoft.com/office/drawing/2014/main" id="{E77EBE47-184D-4037-9FEE-48607BE2534F}"/>
              </a:ext>
            </a:extLst>
          </p:cNvPr>
          <p:cNvSpPr>
            <a:spLocks noGrp="1"/>
          </p:cNvSpPr>
          <p:nvPr>
            <p:ph type="sldNum" sz="quarter" idx="4"/>
          </p:nvPr>
        </p:nvSpPr>
        <p:spPr/>
        <p:txBody>
          <a:bodyPr/>
          <a:lstStyle/>
          <a:p>
            <a:fld id="{48195EE2-BBDB-4836-A200-C62792C76FA9}" type="slidenum">
              <a:rPr lang="de-DE" smtClean="0"/>
              <a:pPr/>
              <a:t>4</a:t>
            </a:fld>
            <a:endParaRPr lang="de-DE"/>
          </a:p>
        </p:txBody>
      </p:sp>
    </p:spTree>
    <p:extLst>
      <p:ext uri="{BB962C8B-B14F-4D97-AF65-F5344CB8AC3E}">
        <p14:creationId xmlns:p14="http://schemas.microsoft.com/office/powerpoint/2010/main" val="30868059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DB9FF0D-801E-4F9B-8D41-F7FF4165D0C1}"/>
              </a:ext>
            </a:extLst>
          </p:cNvPr>
          <p:cNvSpPr>
            <a:spLocks noGrp="1"/>
          </p:cNvSpPr>
          <p:nvPr>
            <p:ph sz="quarter" idx="11"/>
          </p:nvPr>
        </p:nvSpPr>
        <p:spPr/>
        <p:txBody>
          <a:bodyPr/>
          <a:lstStyle/>
          <a:p>
            <a:pPr lvl="1"/>
            <a:r>
              <a:rPr lang="de-DE" dirty="0" err="1"/>
              <a:t>Why</a:t>
            </a:r>
            <a:r>
              <a:rPr lang="de-DE" dirty="0"/>
              <a:t> </a:t>
            </a:r>
            <a:r>
              <a:rPr lang="de-DE" dirty="0" err="1"/>
              <a:t>publishing</a:t>
            </a:r>
            <a:r>
              <a:rPr lang="de-DE" dirty="0"/>
              <a:t> </a:t>
            </a:r>
            <a:r>
              <a:rPr lang="de-DE" dirty="0" err="1"/>
              <a:t>is</a:t>
            </a:r>
            <a:r>
              <a:rPr lang="de-DE" dirty="0"/>
              <a:t> </a:t>
            </a:r>
            <a:r>
              <a:rPr lang="de-DE" dirty="0" err="1"/>
              <a:t>important</a:t>
            </a:r>
            <a:r>
              <a:rPr lang="de-DE" dirty="0"/>
              <a:t> </a:t>
            </a:r>
            <a:r>
              <a:rPr lang="de-DE" dirty="0" err="1"/>
              <a:t>for</a:t>
            </a:r>
            <a:r>
              <a:rPr lang="de-DE" dirty="0"/>
              <a:t> </a:t>
            </a:r>
            <a:r>
              <a:rPr lang="de-DE" dirty="0" err="1"/>
              <a:t>scientists</a:t>
            </a:r>
            <a:endParaRPr lang="de-DE" dirty="0"/>
          </a:p>
          <a:p>
            <a:pPr lvl="1"/>
            <a:r>
              <a:rPr lang="de-DE" dirty="0" err="1"/>
              <a:t>How</a:t>
            </a:r>
            <a:r>
              <a:rPr lang="de-DE" dirty="0"/>
              <a:t> </a:t>
            </a:r>
            <a:r>
              <a:rPr lang="de-DE" dirty="0" err="1"/>
              <a:t>scientific</a:t>
            </a:r>
            <a:r>
              <a:rPr lang="de-DE" dirty="0"/>
              <a:t> </a:t>
            </a:r>
            <a:r>
              <a:rPr lang="de-DE" dirty="0" err="1"/>
              <a:t>publishing</a:t>
            </a:r>
            <a:r>
              <a:rPr lang="de-DE" dirty="0"/>
              <a:t> </a:t>
            </a:r>
            <a:r>
              <a:rPr lang="de-DE" dirty="0" err="1"/>
              <a:t>works</a:t>
            </a:r>
            <a:endParaRPr lang="de-DE" dirty="0"/>
          </a:p>
          <a:p>
            <a:pPr lvl="1"/>
            <a:r>
              <a:rPr lang="de-DE" dirty="0"/>
              <a:t>Writing a </a:t>
            </a:r>
            <a:r>
              <a:rPr lang="de-DE" dirty="0" err="1"/>
              <a:t>scientific</a:t>
            </a:r>
            <a:r>
              <a:rPr lang="de-DE" dirty="0"/>
              <a:t> </a:t>
            </a:r>
            <a:r>
              <a:rPr lang="de-DE" dirty="0" err="1"/>
              <a:t>paper</a:t>
            </a:r>
            <a:endParaRPr lang="de-DE" dirty="0"/>
          </a:p>
          <a:p>
            <a:pPr lvl="1"/>
            <a:r>
              <a:rPr lang="de-DE" dirty="0"/>
              <a:t>Reviews and </a:t>
            </a:r>
            <a:r>
              <a:rPr lang="de-DE" dirty="0" err="1"/>
              <a:t>revisions</a:t>
            </a:r>
            <a:endParaRPr lang="de-DE" dirty="0"/>
          </a:p>
        </p:txBody>
      </p:sp>
      <p:sp>
        <p:nvSpPr>
          <p:cNvPr id="4" name="Title 3"/>
          <p:cNvSpPr>
            <a:spLocks noGrp="1"/>
          </p:cNvSpPr>
          <p:nvPr>
            <p:ph type="title"/>
          </p:nvPr>
        </p:nvSpPr>
        <p:spPr/>
        <p:txBody>
          <a:bodyPr/>
          <a:lstStyle/>
          <a:p>
            <a:r>
              <a:rPr lang="de-DE" dirty="0"/>
              <a:t>Scientific Writing</a:t>
            </a:r>
          </a:p>
        </p:txBody>
      </p:sp>
      <p:sp>
        <p:nvSpPr>
          <p:cNvPr id="7" name="Content Placeholder 6">
            <a:extLst>
              <a:ext uri="{FF2B5EF4-FFF2-40B4-BE49-F238E27FC236}">
                <a16:creationId xmlns:a16="http://schemas.microsoft.com/office/drawing/2014/main" id="{7A877FAF-4D58-4F18-B986-F6213EACDAC9}"/>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33335992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B245419E-267B-4F4B-ABB9-2E3D858E3301}"/>
              </a:ext>
            </a:extLst>
          </p:cNvPr>
          <p:cNvSpPr>
            <a:spLocks noGrp="1"/>
          </p:cNvSpPr>
          <p:nvPr>
            <p:ph sz="quarter" idx="11"/>
          </p:nvPr>
        </p:nvSpPr>
        <p:spPr/>
        <p:txBody>
          <a:bodyPr/>
          <a:lstStyle/>
          <a:p>
            <a:pPr marL="0" indent="0" algn="ctr">
              <a:buNone/>
            </a:pPr>
            <a:r>
              <a:rPr lang="en-US" sz="5867" dirty="0">
                <a:latin typeface="Berlin Sans FB" panose="020E0602020502020306" pitchFamily="34" charset="0"/>
              </a:rPr>
              <a:t>“As a scientist, you are a professional writer.”</a:t>
            </a:r>
            <a:endParaRPr lang="de-DE" dirty="0"/>
          </a:p>
        </p:txBody>
      </p:sp>
      <p:sp>
        <p:nvSpPr>
          <p:cNvPr id="2" name="Title 1">
            <a:extLst>
              <a:ext uri="{FF2B5EF4-FFF2-40B4-BE49-F238E27FC236}">
                <a16:creationId xmlns:a16="http://schemas.microsoft.com/office/drawing/2014/main" id="{4FEBB41E-F3EF-41C0-AAA3-0884AE36E24F}"/>
              </a:ext>
            </a:extLst>
          </p:cNvPr>
          <p:cNvSpPr>
            <a:spLocks noGrp="1"/>
          </p:cNvSpPr>
          <p:nvPr>
            <p:ph type="title"/>
          </p:nvPr>
        </p:nvSpPr>
        <p:spPr/>
        <p:txBody>
          <a:bodyPr/>
          <a:lstStyle/>
          <a:p>
            <a:endParaRPr lang="de-DE"/>
          </a:p>
        </p:txBody>
      </p:sp>
      <p:sp>
        <p:nvSpPr>
          <p:cNvPr id="5" name="Slide Number Placeholder 4">
            <a:extLst>
              <a:ext uri="{FF2B5EF4-FFF2-40B4-BE49-F238E27FC236}">
                <a16:creationId xmlns:a16="http://schemas.microsoft.com/office/drawing/2014/main" id="{FC41689D-E2D0-41E9-B60E-E038141789B3}"/>
              </a:ext>
            </a:extLst>
          </p:cNvPr>
          <p:cNvSpPr>
            <a:spLocks noGrp="1"/>
          </p:cNvSpPr>
          <p:nvPr>
            <p:ph type="sldNum" sz="quarter" idx="4"/>
          </p:nvPr>
        </p:nvSpPr>
        <p:spPr/>
        <p:txBody>
          <a:bodyPr/>
          <a:lstStyle/>
          <a:p>
            <a:fld id="{3E01A2B2-10AD-754B-9B4C-E5B6FED423D0}" type="slidenum">
              <a:rPr lang="de-DE" smtClean="0"/>
              <a:pPr/>
              <a:t>6</a:t>
            </a:fld>
            <a:endParaRPr lang="de-DE"/>
          </a:p>
        </p:txBody>
      </p:sp>
      <p:sp>
        <p:nvSpPr>
          <p:cNvPr id="3" name="Content Placeholder 2">
            <a:extLst>
              <a:ext uri="{FF2B5EF4-FFF2-40B4-BE49-F238E27FC236}">
                <a16:creationId xmlns:a16="http://schemas.microsoft.com/office/drawing/2014/main" id="{33DB10BA-1D8F-4AAF-931C-8834D0579187}"/>
              </a:ext>
            </a:extLst>
          </p:cNvPr>
          <p:cNvSpPr>
            <a:spLocks noGrp="1"/>
          </p:cNvSpPr>
          <p:nvPr>
            <p:ph sz="quarter" idx="12"/>
          </p:nvPr>
        </p:nvSpPr>
        <p:spPr/>
        <p:txBody>
          <a:bodyPr/>
          <a:lstStyle/>
          <a:p>
            <a:endParaRPr lang="de-DE"/>
          </a:p>
        </p:txBody>
      </p:sp>
      <p:sp>
        <p:nvSpPr>
          <p:cNvPr id="6" name="Content Placeholder 2">
            <a:extLst>
              <a:ext uri="{FF2B5EF4-FFF2-40B4-BE49-F238E27FC236}">
                <a16:creationId xmlns:a16="http://schemas.microsoft.com/office/drawing/2014/main" id="{1BD8F72D-564D-4EE6-9BCF-72D1914209A4}"/>
              </a:ext>
            </a:extLst>
          </p:cNvPr>
          <p:cNvSpPr txBox="1">
            <a:spLocks/>
          </p:cNvSpPr>
          <p:nvPr/>
        </p:nvSpPr>
        <p:spPr>
          <a:xfrm>
            <a:off x="1679509" y="2852936"/>
            <a:ext cx="8836091" cy="335948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5400" dirty="0">
              <a:latin typeface="Berlin Sans FB" panose="020E0602020502020306" pitchFamily="34" charset="0"/>
            </a:endParaRPr>
          </a:p>
        </p:txBody>
      </p:sp>
      <p:sp>
        <p:nvSpPr>
          <p:cNvPr id="7" name="Rectangle 6">
            <a:extLst>
              <a:ext uri="{FF2B5EF4-FFF2-40B4-BE49-F238E27FC236}">
                <a16:creationId xmlns:a16="http://schemas.microsoft.com/office/drawing/2014/main" id="{4766E1C2-E443-4105-BF95-4CD4698B25D6}"/>
              </a:ext>
            </a:extLst>
          </p:cNvPr>
          <p:cNvSpPr/>
          <p:nvPr/>
        </p:nvSpPr>
        <p:spPr>
          <a:xfrm>
            <a:off x="4419600" y="4389107"/>
            <a:ext cx="6096000" cy="369332"/>
          </a:xfrm>
          <a:prstGeom prst="rect">
            <a:avLst/>
          </a:prstGeom>
        </p:spPr>
        <p:txBody>
          <a:bodyPr>
            <a:spAutoFit/>
          </a:bodyPr>
          <a:lstStyle/>
          <a:p>
            <a:pPr algn="r"/>
            <a:r>
              <a:rPr lang="en-US" dirty="0"/>
              <a:t>Joshua Schimel, “Writing Science”, Oxford University Press.</a:t>
            </a:r>
          </a:p>
        </p:txBody>
      </p:sp>
    </p:spTree>
    <p:extLst>
      <p:ext uri="{BB962C8B-B14F-4D97-AF65-F5344CB8AC3E}">
        <p14:creationId xmlns:p14="http://schemas.microsoft.com/office/powerpoint/2010/main" val="4452963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prstGeom prst="rect">
            <a:avLst/>
          </a:prstGeom>
        </p:spPr>
        <p:txBody>
          <a:bodyPr/>
          <a:lstStyle/>
          <a:p>
            <a:r>
              <a:rPr lang="en-US" dirty="0"/>
              <a:t>Science is a tough competition</a:t>
            </a:r>
          </a:p>
        </p:txBody>
      </p:sp>
      <p:sp>
        <p:nvSpPr>
          <p:cNvPr id="7" name="Text Placeholder 6">
            <a:extLst>
              <a:ext uri="{FF2B5EF4-FFF2-40B4-BE49-F238E27FC236}">
                <a16:creationId xmlns:a16="http://schemas.microsoft.com/office/drawing/2014/main" id="{5E19CC9C-7A00-4693-9440-E9DA9D3E8707}"/>
              </a:ext>
            </a:extLst>
          </p:cNvPr>
          <p:cNvSpPr>
            <a:spLocks noGrp="1"/>
          </p:cNvSpPr>
          <p:nvPr>
            <p:ph sz="quarter" idx="12"/>
          </p:nvPr>
        </p:nvSpPr>
        <p:spPr/>
        <p:txBody>
          <a:bodyPr>
            <a:normAutofit/>
          </a:bodyPr>
          <a:lstStyle/>
          <a:p>
            <a:endParaRPr lang="de-DE" dirty="0"/>
          </a:p>
        </p:txBody>
      </p:sp>
      <p:pic>
        <p:nvPicPr>
          <p:cNvPr id="5" name="Content Placeholder 4"/>
          <p:cNvPicPr>
            <a:picLocks noGrp="1" noChangeAspect="1"/>
          </p:cNvPicPr>
          <p:nvPr>
            <p:ph sz="quarter" idx="11"/>
          </p:nvPr>
        </p:nvPicPr>
        <p:blipFill>
          <a:blip r:embed="rId2"/>
          <a:stretch>
            <a:fillRect/>
          </a:stretch>
        </p:blipFill>
        <p:spPr>
          <a:xfrm>
            <a:off x="999172" y="1998663"/>
            <a:ext cx="4724719" cy="4337050"/>
          </a:xfrm>
          <a:prstGeom prst="rect">
            <a:avLst/>
          </a:prstGeom>
          <a:ln>
            <a:noFill/>
          </a:ln>
          <a:effectLst>
            <a:outerShdw blurRad="190500" algn="tl" rotWithShape="0">
              <a:srgbClr val="000000">
                <a:alpha val="70000"/>
              </a:srgbClr>
            </a:outerShdw>
          </a:effectLst>
        </p:spPr>
      </p:pic>
      <p:sp>
        <p:nvSpPr>
          <p:cNvPr id="3" name="Content Placeholder 2">
            <a:extLst>
              <a:ext uri="{FF2B5EF4-FFF2-40B4-BE49-F238E27FC236}">
                <a16:creationId xmlns:a16="http://schemas.microsoft.com/office/drawing/2014/main" id="{910B8CD6-ABE1-4682-B70C-2B71689F35DA}"/>
              </a:ext>
            </a:extLst>
          </p:cNvPr>
          <p:cNvSpPr>
            <a:spLocks noGrp="1"/>
          </p:cNvSpPr>
          <p:nvPr>
            <p:ph sz="quarter" idx="13"/>
          </p:nvPr>
        </p:nvSpPr>
        <p:spPr/>
        <p:txBody>
          <a:bodyPr>
            <a:normAutofit fontScale="62500" lnSpcReduction="20000"/>
          </a:bodyPr>
          <a:lstStyle/>
          <a:p>
            <a:pPr algn="just"/>
            <a:r>
              <a:rPr lang="en-US"/>
              <a:t>Statistics say young researchers have a better chance of pursuing their chosen job than the young footballers. But not by much. Global figures are hard to come by, but </a:t>
            </a:r>
            <a:r>
              <a:rPr lang="en-US" b="1"/>
              <a:t>only three or four in every hundred PhD students in the United Kingdom will land a permanent staff position at a university</a:t>
            </a:r>
            <a:r>
              <a:rPr lang="en-US"/>
              <a:t>. It’s only a little better in the United States. </a:t>
            </a:r>
          </a:p>
          <a:p>
            <a:pPr algn="just"/>
            <a:endParaRPr lang="en-US"/>
          </a:p>
          <a:p>
            <a:pPr algn="just"/>
            <a:r>
              <a:rPr lang="en-US"/>
              <a:t>[…] Simply put, most PhD students need to make plans for a life outside academic science. </a:t>
            </a:r>
          </a:p>
          <a:p>
            <a:pPr algn="just"/>
            <a:endParaRPr lang="en-US"/>
          </a:p>
          <a:p>
            <a:pPr algn="just"/>
            <a:r>
              <a:rPr lang="en-US"/>
              <a:t>[…] it has been evident for years that international science is training many more PhD students than the academic system can support. Most of the keen and talented young scientists who responded to our survey will probably never get a foot in the door. Of those who do, a sizeable number are likely to drift from short-term contract to short-term contract until they become disillusioned and look elsewhere.“</a:t>
            </a:r>
          </a:p>
          <a:p>
            <a:endParaRPr lang="de-DE" dirty="0"/>
          </a:p>
        </p:txBody>
      </p:sp>
      <p:sp>
        <p:nvSpPr>
          <p:cNvPr id="4" name="Rectangle 3"/>
          <p:cNvSpPr/>
          <p:nvPr/>
        </p:nvSpPr>
        <p:spPr>
          <a:xfrm>
            <a:off x="4524573" y="6465695"/>
            <a:ext cx="6962643" cy="261610"/>
          </a:xfrm>
          <a:prstGeom prst="rect">
            <a:avLst/>
          </a:prstGeom>
        </p:spPr>
        <p:txBody>
          <a:bodyPr wrap="square">
            <a:spAutoFit/>
          </a:bodyPr>
          <a:lstStyle/>
          <a:p>
            <a:pPr algn="r" defTabSz="342891"/>
            <a:r>
              <a:rPr lang="en-US" sz="1100" u="sng" dirty="0">
                <a:solidFill>
                  <a:srgbClr val="000000"/>
                </a:solidFill>
                <a:latin typeface="Calibri" panose="020F0502020204030204" pitchFamily="34" charset="0"/>
                <a:ea typeface="Calibri" panose="020F0502020204030204" pitchFamily="34" charset="0"/>
                <a:hlinkClick r:id="rId3"/>
              </a:rPr>
              <a:t>https://www.nature.com/news/many-junior-scientists-need-to-take-a-hard-look-at-their-job-prospects-1.22879</a:t>
            </a:r>
            <a:endParaRPr lang="en-US" sz="1100" dirty="0">
              <a:solidFill>
                <a:prstClr val="black"/>
              </a:solidFill>
              <a:latin typeface="Calibri" panose="020F0502020204030204"/>
            </a:endParaRPr>
          </a:p>
        </p:txBody>
      </p:sp>
    </p:spTree>
    <p:extLst>
      <p:ext uri="{BB962C8B-B14F-4D97-AF65-F5344CB8AC3E}">
        <p14:creationId xmlns:p14="http://schemas.microsoft.com/office/powerpoint/2010/main" val="35849415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ublishperish[1]"/>
          <p:cNvPicPr>
            <a:picLocks noChangeAspect="1" noChangeArrowheads="1"/>
          </p:cNvPicPr>
          <p:nvPr/>
        </p:nvPicPr>
        <p:blipFill>
          <a:blip r:embed="rId2" cstate="print"/>
          <a:srcRect/>
          <a:stretch>
            <a:fillRect/>
          </a:stretch>
        </p:blipFill>
        <p:spPr bwMode="auto">
          <a:xfrm>
            <a:off x="4488742" y="1914051"/>
            <a:ext cx="3316167" cy="4552744"/>
          </a:xfrm>
          <a:prstGeom prst="rect">
            <a:avLst/>
          </a:prstGeom>
          <a:noFill/>
          <a:ln w="9525">
            <a:noFill/>
            <a:miter lim="800000"/>
            <a:headEnd/>
            <a:tailEnd/>
          </a:ln>
        </p:spPr>
      </p:pic>
      <p:sp>
        <p:nvSpPr>
          <p:cNvPr id="2" name="Title 1">
            <a:extLst>
              <a:ext uri="{FF2B5EF4-FFF2-40B4-BE49-F238E27FC236}">
                <a16:creationId xmlns:a16="http://schemas.microsoft.com/office/drawing/2014/main" id="{58640D4D-5E32-445B-AF34-3E5D0147E1C8}"/>
              </a:ext>
            </a:extLst>
          </p:cNvPr>
          <p:cNvSpPr>
            <a:spLocks noGrp="1"/>
          </p:cNvSpPr>
          <p:nvPr>
            <p:ph type="title"/>
          </p:nvPr>
        </p:nvSpPr>
        <p:spPr/>
        <p:txBody>
          <a:bodyPr/>
          <a:lstStyle/>
          <a:p>
            <a:r>
              <a:rPr lang="de-DE" dirty="0"/>
              <a:t>Publish </a:t>
            </a:r>
            <a:r>
              <a:rPr lang="de-DE" dirty="0" err="1"/>
              <a:t>or</a:t>
            </a:r>
            <a:r>
              <a:rPr lang="de-DE" dirty="0"/>
              <a:t> </a:t>
            </a:r>
            <a:r>
              <a:rPr lang="de-DE" dirty="0" err="1"/>
              <a:t>Perish</a:t>
            </a:r>
            <a:endParaRPr lang="de-DE" dirty="0"/>
          </a:p>
        </p:txBody>
      </p:sp>
      <p:sp>
        <p:nvSpPr>
          <p:cNvPr id="4" name="Content Placeholder 3">
            <a:extLst>
              <a:ext uri="{FF2B5EF4-FFF2-40B4-BE49-F238E27FC236}">
                <a16:creationId xmlns:a16="http://schemas.microsoft.com/office/drawing/2014/main" id="{55A72603-30A8-45F2-AF7A-20EE8A252859}"/>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28285169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ext Box 5"/>
          <p:cNvSpPr txBox="1">
            <a:spLocks noChangeArrowheads="1"/>
          </p:cNvSpPr>
          <p:nvPr/>
        </p:nvSpPr>
        <p:spPr bwMode="auto">
          <a:xfrm>
            <a:off x="2787461" y="2171594"/>
            <a:ext cx="6355201" cy="1384995"/>
          </a:xfrm>
          <a:prstGeom prst="rect">
            <a:avLst/>
          </a:prstGeom>
          <a:noFill/>
          <a:ln w="9525">
            <a:noFill/>
            <a:miter lim="800000"/>
            <a:headEnd/>
            <a:tailEnd/>
          </a:ln>
        </p:spPr>
        <p:txBody>
          <a:bodyPr wrap="none">
            <a:spAutoFit/>
          </a:bodyPr>
          <a:lstStyle/>
          <a:p>
            <a:pPr algn="ctr"/>
            <a:r>
              <a:rPr lang="en-AU" sz="2800" dirty="0">
                <a:solidFill>
                  <a:srgbClr val="000000"/>
                </a:solidFill>
              </a:rPr>
              <a:t>The purpose of an academic is to produce </a:t>
            </a:r>
          </a:p>
          <a:p>
            <a:pPr algn="ctr"/>
            <a:r>
              <a:rPr lang="en-AU" sz="2800" b="1" i="1" dirty="0">
                <a:solidFill>
                  <a:srgbClr val="000000"/>
                </a:solidFill>
              </a:rPr>
              <a:t>and</a:t>
            </a:r>
            <a:r>
              <a:rPr lang="en-AU" sz="2800" dirty="0">
                <a:solidFill>
                  <a:srgbClr val="000000"/>
                </a:solidFill>
              </a:rPr>
              <a:t> </a:t>
            </a:r>
          </a:p>
          <a:p>
            <a:pPr algn="ctr"/>
            <a:r>
              <a:rPr lang="en-AU" sz="2800" dirty="0">
                <a:solidFill>
                  <a:srgbClr val="000000"/>
                </a:solidFill>
              </a:rPr>
              <a:t>disseminate research results. </a:t>
            </a:r>
          </a:p>
        </p:txBody>
      </p:sp>
      <p:sp>
        <p:nvSpPr>
          <p:cNvPr id="6148" name="Text Box 8"/>
          <p:cNvSpPr txBox="1">
            <a:spLocks noChangeArrowheads="1"/>
          </p:cNvSpPr>
          <p:nvPr/>
        </p:nvSpPr>
        <p:spPr bwMode="auto">
          <a:xfrm>
            <a:off x="815413" y="4290409"/>
            <a:ext cx="4118820" cy="1815882"/>
          </a:xfrm>
          <a:prstGeom prst="rect">
            <a:avLst/>
          </a:prstGeom>
          <a:noFill/>
          <a:ln w="9525">
            <a:noFill/>
            <a:miter lim="800000"/>
            <a:headEnd/>
            <a:tailEnd/>
          </a:ln>
        </p:spPr>
        <p:txBody>
          <a:bodyPr wrap="none">
            <a:spAutoFit/>
          </a:bodyPr>
          <a:lstStyle/>
          <a:p>
            <a:r>
              <a:rPr lang="en-AU" sz="2800" dirty="0">
                <a:solidFill>
                  <a:srgbClr val="000000"/>
                </a:solidFill>
              </a:rPr>
              <a:t>Publications advertise your</a:t>
            </a:r>
          </a:p>
          <a:p>
            <a:pPr marL="457189" indent="-457189">
              <a:buFont typeface="Arial" panose="020B0604020202020204" pitchFamily="34" charset="0"/>
              <a:buChar char="•"/>
            </a:pPr>
            <a:r>
              <a:rPr lang="en-AU" sz="2800" b="1" dirty="0">
                <a:solidFill>
                  <a:srgbClr val="000000"/>
                </a:solidFill>
              </a:rPr>
              <a:t>skills</a:t>
            </a:r>
          </a:p>
          <a:p>
            <a:pPr marL="457189" indent="-457189">
              <a:buFont typeface="Arial" panose="020B0604020202020204" pitchFamily="34" charset="0"/>
              <a:buChar char="•"/>
            </a:pPr>
            <a:r>
              <a:rPr lang="en-AU" sz="2800" b="1" dirty="0">
                <a:solidFill>
                  <a:srgbClr val="000000"/>
                </a:solidFill>
              </a:rPr>
              <a:t>areas of interest</a:t>
            </a:r>
          </a:p>
          <a:p>
            <a:pPr marL="457189" indent="-457189">
              <a:buFont typeface="Arial" panose="020B0604020202020204" pitchFamily="34" charset="0"/>
              <a:buChar char="•"/>
            </a:pPr>
            <a:r>
              <a:rPr lang="en-AU" sz="2800" b="1" dirty="0">
                <a:solidFill>
                  <a:srgbClr val="000000"/>
                </a:solidFill>
              </a:rPr>
              <a:t>expertise</a:t>
            </a:r>
          </a:p>
        </p:txBody>
      </p:sp>
      <p:sp>
        <p:nvSpPr>
          <p:cNvPr id="5" name="Title 4"/>
          <p:cNvSpPr>
            <a:spLocks noGrp="1"/>
          </p:cNvSpPr>
          <p:nvPr>
            <p:ph type="title"/>
          </p:nvPr>
        </p:nvSpPr>
        <p:spPr/>
        <p:txBody>
          <a:bodyPr/>
          <a:lstStyle/>
          <a:p>
            <a:r>
              <a:rPr lang="en-AU" dirty="0"/>
              <a:t>Publish or Perish</a:t>
            </a:r>
          </a:p>
        </p:txBody>
      </p:sp>
      <p:sp>
        <p:nvSpPr>
          <p:cNvPr id="3" name="Content Placeholder 2">
            <a:extLst>
              <a:ext uri="{FF2B5EF4-FFF2-40B4-BE49-F238E27FC236}">
                <a16:creationId xmlns:a16="http://schemas.microsoft.com/office/drawing/2014/main" id="{C84A4D3F-8179-43C1-AE10-5CFD9A953AF2}"/>
              </a:ext>
            </a:extLst>
          </p:cNvPr>
          <p:cNvSpPr>
            <a:spLocks noGrp="1"/>
          </p:cNvSpPr>
          <p:nvPr>
            <p:ph sz="quarter" idx="12"/>
          </p:nvPr>
        </p:nvSpPr>
        <p:spPr/>
        <p:txBody>
          <a:bodyPr/>
          <a:lstStyle/>
          <a:p>
            <a:endParaRPr lang="de-DE"/>
          </a:p>
        </p:txBody>
      </p:sp>
      <p:sp>
        <p:nvSpPr>
          <p:cNvPr id="6" name="Text Box 8">
            <a:extLst>
              <a:ext uri="{FF2B5EF4-FFF2-40B4-BE49-F238E27FC236}">
                <a16:creationId xmlns:a16="http://schemas.microsoft.com/office/drawing/2014/main" id="{5DB7C1CC-E4DF-4D5E-9C98-76FA0D074C53}"/>
              </a:ext>
            </a:extLst>
          </p:cNvPr>
          <p:cNvSpPr txBox="1">
            <a:spLocks noChangeArrowheads="1"/>
          </p:cNvSpPr>
          <p:nvPr/>
        </p:nvSpPr>
        <p:spPr bwMode="auto">
          <a:xfrm>
            <a:off x="5519936" y="4293097"/>
            <a:ext cx="6282938" cy="1384995"/>
          </a:xfrm>
          <a:prstGeom prst="rect">
            <a:avLst/>
          </a:prstGeom>
          <a:noFill/>
          <a:ln w="9525">
            <a:noFill/>
            <a:miter lim="800000"/>
            <a:headEnd/>
            <a:tailEnd/>
          </a:ln>
        </p:spPr>
        <p:txBody>
          <a:bodyPr wrap="none">
            <a:spAutoFit/>
          </a:bodyPr>
          <a:lstStyle/>
          <a:p>
            <a:r>
              <a:rPr lang="en-AU" sz="2800" dirty="0">
                <a:solidFill>
                  <a:srgbClr val="000000"/>
                </a:solidFill>
              </a:rPr>
              <a:t>Publications allow your work output to be</a:t>
            </a:r>
          </a:p>
          <a:p>
            <a:pPr marL="457189" indent="-457189">
              <a:buFont typeface="Arial" panose="020B0604020202020204" pitchFamily="34" charset="0"/>
              <a:buChar char="•"/>
            </a:pPr>
            <a:r>
              <a:rPr lang="en-AU" sz="2800" b="1" dirty="0">
                <a:solidFill>
                  <a:srgbClr val="000000"/>
                </a:solidFill>
              </a:rPr>
              <a:t>evaluated</a:t>
            </a:r>
          </a:p>
          <a:p>
            <a:pPr marL="457189" indent="-457189">
              <a:buFont typeface="Arial" panose="020B0604020202020204" pitchFamily="34" charset="0"/>
              <a:buChar char="•"/>
            </a:pPr>
            <a:r>
              <a:rPr lang="en-AU" sz="2800" b="1" dirty="0">
                <a:solidFill>
                  <a:srgbClr val="000000"/>
                </a:solidFill>
              </a:rPr>
              <a:t>compared</a:t>
            </a:r>
          </a:p>
        </p:txBody>
      </p:sp>
    </p:spTree>
    <p:extLst>
      <p:ext uri="{BB962C8B-B14F-4D97-AF65-F5344CB8AC3E}">
        <p14:creationId xmlns:p14="http://schemas.microsoft.com/office/powerpoint/2010/main" val="4142641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4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8"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9" name="Text Box 7"/>
          <p:cNvSpPr txBox="1">
            <a:spLocks noChangeArrowheads="1"/>
          </p:cNvSpPr>
          <p:nvPr/>
        </p:nvSpPr>
        <p:spPr bwMode="auto">
          <a:xfrm>
            <a:off x="2690814" y="5680076"/>
            <a:ext cx="184731" cy="461665"/>
          </a:xfrm>
          <a:prstGeom prst="rect">
            <a:avLst/>
          </a:prstGeom>
          <a:noFill/>
          <a:ln w="9525">
            <a:noFill/>
            <a:miter lim="800000"/>
            <a:headEnd/>
            <a:tailEnd/>
          </a:ln>
        </p:spPr>
        <p:txBody>
          <a:bodyPr wrap="none">
            <a:spAutoFit/>
          </a:bodyPr>
          <a:lstStyle/>
          <a:p>
            <a:endParaRPr lang="en-AU" sz="2400" dirty="0"/>
          </a:p>
        </p:txBody>
      </p:sp>
      <p:sp>
        <p:nvSpPr>
          <p:cNvPr id="7" name="Content Placeholder 6"/>
          <p:cNvSpPr>
            <a:spLocks noGrp="1"/>
          </p:cNvSpPr>
          <p:nvPr>
            <p:ph sz="quarter" idx="11"/>
          </p:nvPr>
        </p:nvSpPr>
        <p:spPr/>
        <p:txBody>
          <a:bodyPr>
            <a:normAutofit/>
          </a:bodyPr>
          <a:lstStyle/>
          <a:p>
            <a:r>
              <a:rPr lang="en-AU" dirty="0"/>
              <a:t>What’s in it for the university?</a:t>
            </a:r>
          </a:p>
          <a:p>
            <a:pPr lvl="1"/>
            <a:r>
              <a:rPr lang="en-AU" dirty="0"/>
              <a:t>Publications advertise the strengths and areas of interest of the university</a:t>
            </a:r>
          </a:p>
          <a:p>
            <a:pPr lvl="1"/>
            <a:r>
              <a:rPr lang="en-AU" dirty="0"/>
              <a:t>Publications generate direct income from the federal government from publications</a:t>
            </a:r>
          </a:p>
          <a:p>
            <a:pPr lvl="1"/>
            <a:r>
              <a:rPr lang="en-AU" dirty="0"/>
              <a:t>Publications by research students are an indicator of research training success and help attract students</a:t>
            </a:r>
          </a:p>
          <a:p>
            <a:pPr lvl="1"/>
            <a:r>
              <a:rPr lang="en-AU" dirty="0"/>
              <a:t>Publications are a key requirement for course accreditations such as EQUIS or AACSB.</a:t>
            </a:r>
          </a:p>
          <a:p>
            <a:pPr lvl="1"/>
            <a:endParaRPr lang="en-AU" dirty="0"/>
          </a:p>
          <a:p>
            <a:pPr lvl="1"/>
            <a:r>
              <a:rPr lang="en-AU" dirty="0"/>
              <a:t>‘What helps you succeed helps us succeed!’</a:t>
            </a:r>
          </a:p>
          <a:p>
            <a:pPr lvl="1"/>
            <a:endParaRPr lang="en-AU" dirty="0"/>
          </a:p>
        </p:txBody>
      </p:sp>
      <p:sp>
        <p:nvSpPr>
          <p:cNvPr id="6" name="Title 5"/>
          <p:cNvSpPr>
            <a:spLocks noGrp="1"/>
          </p:cNvSpPr>
          <p:nvPr>
            <p:ph type="title"/>
          </p:nvPr>
        </p:nvSpPr>
        <p:spPr/>
        <p:txBody>
          <a:bodyPr/>
          <a:lstStyle/>
          <a:p>
            <a:r>
              <a:rPr lang="en-AU" dirty="0"/>
              <a:t>Publish or Perish</a:t>
            </a:r>
          </a:p>
        </p:txBody>
      </p:sp>
      <p:sp>
        <p:nvSpPr>
          <p:cNvPr id="2" name="Content Placeholder 1">
            <a:extLst>
              <a:ext uri="{FF2B5EF4-FFF2-40B4-BE49-F238E27FC236}">
                <a16:creationId xmlns:a16="http://schemas.microsoft.com/office/drawing/2014/main" id="{42B09753-681E-494D-A41A-66B0049B6BA4}"/>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3145464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1"/>
          </p:nvPr>
        </p:nvSpPr>
        <p:spPr/>
        <p:txBody>
          <a:bodyPr>
            <a:normAutofit lnSpcReduction="10000"/>
          </a:bodyPr>
          <a:lstStyle/>
          <a:p>
            <a:r>
              <a:rPr lang="en-US" dirty="0"/>
              <a:t>Papers are the format we choose to make our research outcomes persistent as additions to the body of knowledge.</a:t>
            </a:r>
          </a:p>
          <a:p>
            <a:r>
              <a:rPr lang="en-US" dirty="0"/>
              <a:t>Papers are the main proof of valid research activity.</a:t>
            </a:r>
          </a:p>
          <a:p>
            <a:r>
              <a:rPr lang="de-DE" dirty="0"/>
              <a:t>Papers </a:t>
            </a:r>
            <a:r>
              <a:rPr lang="de-DE" dirty="0" err="1"/>
              <a:t>are</a:t>
            </a:r>
            <a:r>
              <a:rPr lang="de-DE" dirty="0"/>
              <a:t> </a:t>
            </a:r>
            <a:r>
              <a:rPr lang="de-DE" dirty="0" err="1"/>
              <a:t>the</a:t>
            </a:r>
            <a:r>
              <a:rPr lang="de-DE" dirty="0"/>
              <a:t> </a:t>
            </a:r>
            <a:r>
              <a:rPr lang="de-DE" dirty="0" err="1"/>
              <a:t>best</a:t>
            </a:r>
            <a:r>
              <a:rPr lang="de-DE" dirty="0"/>
              <a:t> </a:t>
            </a:r>
            <a:r>
              <a:rPr lang="de-DE" dirty="0" err="1"/>
              <a:t>way</a:t>
            </a:r>
            <a:r>
              <a:rPr lang="de-DE" dirty="0"/>
              <a:t> </a:t>
            </a:r>
            <a:r>
              <a:rPr lang="de-DE" dirty="0" err="1"/>
              <a:t>for</a:t>
            </a:r>
            <a:r>
              <a:rPr lang="de-DE" dirty="0"/>
              <a:t> </a:t>
            </a:r>
            <a:r>
              <a:rPr lang="de-DE" dirty="0" err="1"/>
              <a:t>you</a:t>
            </a:r>
            <a:r>
              <a:rPr lang="de-DE" dirty="0"/>
              <a:t> </a:t>
            </a:r>
            <a:r>
              <a:rPr lang="de-DE" dirty="0" err="1"/>
              <a:t>to</a:t>
            </a:r>
            <a:r>
              <a:rPr lang="de-DE" dirty="0"/>
              <a:t> </a:t>
            </a:r>
            <a:r>
              <a:rPr lang="de-DE" dirty="0" err="1"/>
              <a:t>market</a:t>
            </a:r>
            <a:r>
              <a:rPr lang="de-DE" dirty="0"/>
              <a:t> </a:t>
            </a:r>
            <a:r>
              <a:rPr lang="de-DE" dirty="0" err="1"/>
              <a:t>your</a:t>
            </a:r>
            <a:r>
              <a:rPr lang="de-DE" dirty="0"/>
              <a:t> </a:t>
            </a:r>
            <a:r>
              <a:rPr lang="de-DE" dirty="0" err="1"/>
              <a:t>skills</a:t>
            </a:r>
            <a:r>
              <a:rPr lang="de-DE" dirty="0"/>
              <a:t> </a:t>
            </a:r>
            <a:r>
              <a:rPr lang="de-DE" dirty="0" err="1"/>
              <a:t>and</a:t>
            </a:r>
            <a:r>
              <a:rPr lang="de-DE" dirty="0"/>
              <a:t> </a:t>
            </a:r>
            <a:r>
              <a:rPr lang="de-DE" dirty="0" err="1"/>
              <a:t>creativity</a:t>
            </a:r>
            <a:r>
              <a:rPr lang="de-DE" dirty="0"/>
              <a:t>.</a:t>
            </a:r>
            <a:endParaRPr lang="en-US" dirty="0"/>
          </a:p>
          <a:p>
            <a:r>
              <a:rPr lang="en-US" dirty="0"/>
              <a:t>Papers are the best mechanism for getting feedback about your research from others.</a:t>
            </a:r>
          </a:p>
          <a:p>
            <a:r>
              <a:rPr lang="en-US" dirty="0"/>
              <a:t>Papers helps you become a member of a research community and influence it.</a:t>
            </a:r>
          </a:p>
          <a:p>
            <a:r>
              <a:rPr lang="en-US" dirty="0"/>
              <a:t>Writing helps clarify your ideas and fit them into the current state of your field.</a:t>
            </a:r>
          </a:p>
          <a:p>
            <a:r>
              <a:rPr lang="en-US" dirty="0"/>
              <a:t>Writing keeps your teaching fresh.</a:t>
            </a:r>
          </a:p>
        </p:txBody>
      </p:sp>
      <p:sp>
        <p:nvSpPr>
          <p:cNvPr id="2" name="Title 1"/>
          <p:cNvSpPr>
            <a:spLocks noGrp="1"/>
          </p:cNvSpPr>
          <p:nvPr>
            <p:ph type="title"/>
          </p:nvPr>
        </p:nvSpPr>
        <p:spPr/>
        <p:txBody>
          <a:bodyPr>
            <a:normAutofit fontScale="90000"/>
          </a:bodyPr>
          <a:lstStyle/>
          <a:p>
            <a:r>
              <a:rPr lang="en-AU" dirty="0"/>
              <a:t>Scientific publications –why do they matter?</a:t>
            </a:r>
            <a:endParaRPr lang="en-US" dirty="0"/>
          </a:p>
        </p:txBody>
      </p:sp>
      <p:sp>
        <p:nvSpPr>
          <p:cNvPr id="4" name="Content Placeholder 3">
            <a:extLst>
              <a:ext uri="{FF2B5EF4-FFF2-40B4-BE49-F238E27FC236}">
                <a16:creationId xmlns:a16="http://schemas.microsoft.com/office/drawing/2014/main" id="{00D66565-75EC-40FC-A341-6CFAA23BD67A}"/>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20986589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sz="quarter" idx="11"/>
          </p:nvPr>
        </p:nvSpPr>
        <p:spPr/>
        <p:txBody>
          <a:bodyPr>
            <a:normAutofit fontScale="77500" lnSpcReduction="20000"/>
          </a:bodyPr>
          <a:lstStyle/>
          <a:p>
            <a:r>
              <a:rPr lang="en-AU" dirty="0"/>
              <a:t>Publications are the most important KPIs of an Academic. </a:t>
            </a:r>
            <a:r>
              <a:rPr lang="de-DE" dirty="0"/>
              <a:t>The </a:t>
            </a:r>
            <a:r>
              <a:rPr lang="de-DE" dirty="0" err="1"/>
              <a:t>number</a:t>
            </a:r>
            <a:r>
              <a:rPr lang="de-DE" dirty="0"/>
              <a:t> and </a:t>
            </a:r>
            <a:r>
              <a:rPr lang="en-US" dirty="0"/>
              <a:t>quality of your publications will determine, at least to some degree, the level of success you will enjoy in your career.</a:t>
            </a:r>
            <a:endParaRPr lang="en-AU" dirty="0"/>
          </a:p>
          <a:p>
            <a:endParaRPr lang="en-AU" dirty="0"/>
          </a:p>
          <a:p>
            <a:pPr lvl="1"/>
            <a:r>
              <a:rPr lang="en-AU" b="1" dirty="0"/>
              <a:t>Number</a:t>
            </a:r>
            <a:r>
              <a:rPr lang="en-AU" dirty="0"/>
              <a:t> of peer-reviewed publications</a:t>
            </a:r>
          </a:p>
          <a:p>
            <a:pPr lvl="2"/>
            <a:r>
              <a:rPr lang="en-US" dirty="0"/>
              <a:t>E.g., US Asst. Prof. minimum 8+ journal articles in 6 years to achieve tenure</a:t>
            </a:r>
          </a:p>
          <a:p>
            <a:pPr lvl="2"/>
            <a:r>
              <a:rPr lang="en-US" dirty="0"/>
              <a:t>E.g., Uni Hamburg expects around 4 or so A+ journal articles for a W2 professor; 6 or more for a W3 professor.</a:t>
            </a:r>
          </a:p>
          <a:p>
            <a:pPr lvl="1"/>
            <a:endParaRPr lang="en-AU" b="1" dirty="0"/>
          </a:p>
          <a:p>
            <a:pPr lvl="1"/>
            <a:r>
              <a:rPr lang="en-AU" b="1" dirty="0"/>
              <a:t>Quality</a:t>
            </a:r>
            <a:r>
              <a:rPr lang="en-AU" dirty="0"/>
              <a:t> of peer-reviewed publications</a:t>
            </a:r>
          </a:p>
          <a:p>
            <a:pPr lvl="2"/>
            <a:r>
              <a:rPr lang="en-AU" dirty="0"/>
              <a:t>Citations to your paper: they track which papers reference your paper</a:t>
            </a:r>
          </a:p>
          <a:p>
            <a:pPr lvl="3"/>
            <a:r>
              <a:rPr lang="en-AU" dirty="0"/>
              <a:t>Raw data</a:t>
            </a:r>
          </a:p>
          <a:p>
            <a:pPr lvl="3"/>
            <a:r>
              <a:rPr lang="en-AU" dirty="0"/>
              <a:t>H-index</a:t>
            </a:r>
          </a:p>
          <a:p>
            <a:pPr lvl="3"/>
            <a:r>
              <a:rPr lang="en-AU" dirty="0"/>
              <a:t>G-index</a:t>
            </a:r>
          </a:p>
          <a:p>
            <a:pPr lvl="2"/>
            <a:r>
              <a:rPr lang="en-AU" dirty="0"/>
              <a:t>The type and quality of the outlet in which your paper is published</a:t>
            </a:r>
          </a:p>
          <a:p>
            <a:pPr lvl="3"/>
            <a:r>
              <a:rPr lang="en-AU" dirty="0"/>
              <a:t>Journal Impact Factor</a:t>
            </a:r>
          </a:p>
          <a:p>
            <a:pPr lvl="3"/>
            <a:r>
              <a:rPr lang="en-AU" dirty="0"/>
              <a:t>Journal ratings</a:t>
            </a:r>
          </a:p>
        </p:txBody>
      </p:sp>
      <p:sp>
        <p:nvSpPr>
          <p:cNvPr id="6" name="Title 5"/>
          <p:cNvSpPr>
            <a:spLocks noGrp="1"/>
          </p:cNvSpPr>
          <p:nvPr>
            <p:ph type="title"/>
          </p:nvPr>
        </p:nvSpPr>
        <p:spPr/>
        <p:txBody>
          <a:bodyPr/>
          <a:lstStyle/>
          <a:p>
            <a:r>
              <a:rPr lang="en-AU" dirty="0"/>
              <a:t>You are what you publish!</a:t>
            </a:r>
          </a:p>
        </p:txBody>
      </p:sp>
      <p:sp>
        <p:nvSpPr>
          <p:cNvPr id="2" name="Content Placeholder 1">
            <a:extLst>
              <a:ext uri="{FF2B5EF4-FFF2-40B4-BE49-F238E27FC236}">
                <a16:creationId xmlns:a16="http://schemas.microsoft.com/office/drawing/2014/main" id="{CFB34B85-9E20-495F-934D-EA9A71394A59}"/>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3991485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
                                            <p:txEl>
                                              <p:pRg st="11" end="1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
                                            <p:txEl>
                                              <p:pRg st="12" end="1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A286F9-FE9A-429E-983C-39BA4F0E9C35}"/>
              </a:ext>
            </a:extLst>
          </p:cNvPr>
          <p:cNvSpPr>
            <a:spLocks noGrp="1"/>
          </p:cNvSpPr>
          <p:nvPr>
            <p:ph type="title"/>
          </p:nvPr>
        </p:nvSpPr>
        <p:spPr/>
        <p:txBody>
          <a:bodyPr>
            <a:normAutofit fontScale="90000"/>
          </a:bodyPr>
          <a:lstStyle/>
          <a:p>
            <a:r>
              <a:rPr lang="de-DE" dirty="0"/>
              <a:t>Publications matter </a:t>
            </a:r>
            <a:r>
              <a:rPr lang="de-DE" dirty="0" err="1"/>
              <a:t>to</a:t>
            </a:r>
            <a:r>
              <a:rPr lang="de-DE" dirty="0"/>
              <a:t> </a:t>
            </a:r>
            <a:r>
              <a:rPr lang="de-DE" dirty="0" err="1"/>
              <a:t>hiring</a:t>
            </a:r>
            <a:r>
              <a:rPr lang="de-DE" dirty="0"/>
              <a:t> and </a:t>
            </a:r>
            <a:r>
              <a:rPr lang="de-DE" dirty="0" err="1"/>
              <a:t>promotion</a:t>
            </a:r>
            <a:r>
              <a:rPr lang="de-DE" dirty="0"/>
              <a:t>/</a:t>
            </a:r>
            <a:r>
              <a:rPr lang="de-DE" dirty="0" err="1"/>
              <a:t>tenure</a:t>
            </a:r>
            <a:endParaRPr lang="de-DE" dirty="0"/>
          </a:p>
        </p:txBody>
      </p:sp>
      <p:sp>
        <p:nvSpPr>
          <p:cNvPr id="5" name="Slide Number Placeholder 4">
            <a:extLst>
              <a:ext uri="{FF2B5EF4-FFF2-40B4-BE49-F238E27FC236}">
                <a16:creationId xmlns:a16="http://schemas.microsoft.com/office/drawing/2014/main" id="{EA0B3931-E110-4D85-B367-528D57D0B36C}"/>
              </a:ext>
            </a:extLst>
          </p:cNvPr>
          <p:cNvSpPr>
            <a:spLocks noGrp="1"/>
          </p:cNvSpPr>
          <p:nvPr>
            <p:ph type="sldNum" sz="quarter" idx="4"/>
          </p:nvPr>
        </p:nvSpPr>
        <p:spPr/>
        <p:txBody>
          <a:bodyPr/>
          <a:lstStyle/>
          <a:p>
            <a:fld id="{3E01A2B2-10AD-754B-9B4C-E5B6FED423D0}" type="slidenum">
              <a:rPr lang="de-DE" smtClean="0"/>
              <a:pPr/>
              <a:t>13</a:t>
            </a:fld>
            <a:endParaRPr lang="de-DE"/>
          </a:p>
        </p:txBody>
      </p:sp>
      <p:sp>
        <p:nvSpPr>
          <p:cNvPr id="4" name="Content Placeholder 3">
            <a:extLst>
              <a:ext uri="{FF2B5EF4-FFF2-40B4-BE49-F238E27FC236}">
                <a16:creationId xmlns:a16="http://schemas.microsoft.com/office/drawing/2014/main" id="{FA6C1F3F-390E-4A79-8A48-BD9BF7EA1BA2}"/>
              </a:ext>
            </a:extLst>
          </p:cNvPr>
          <p:cNvSpPr>
            <a:spLocks noGrp="1"/>
          </p:cNvSpPr>
          <p:nvPr>
            <p:ph sz="quarter" idx="12"/>
          </p:nvPr>
        </p:nvSpPr>
        <p:spPr/>
        <p:txBody>
          <a:bodyPr/>
          <a:lstStyle/>
          <a:p>
            <a:endParaRPr lang="de-DE"/>
          </a:p>
        </p:txBody>
      </p:sp>
      <p:pic>
        <p:nvPicPr>
          <p:cNvPr id="11" name="Picture 10">
            <a:extLst>
              <a:ext uri="{FF2B5EF4-FFF2-40B4-BE49-F238E27FC236}">
                <a16:creationId xmlns:a16="http://schemas.microsoft.com/office/drawing/2014/main" id="{361C2C47-8C0F-4A74-9B0F-13AFF850CBD3}"/>
              </a:ext>
            </a:extLst>
          </p:cNvPr>
          <p:cNvPicPr>
            <a:picLocks noChangeAspect="1"/>
          </p:cNvPicPr>
          <p:nvPr/>
        </p:nvPicPr>
        <p:blipFill>
          <a:blip r:embed="rId2"/>
          <a:stretch>
            <a:fillRect/>
          </a:stretch>
        </p:blipFill>
        <p:spPr>
          <a:xfrm>
            <a:off x="3311691" y="2221767"/>
            <a:ext cx="4569591" cy="448511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703971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Title 1"/>
          <p:cNvSpPr>
            <a:spLocks noGrp="1"/>
          </p:cNvSpPr>
          <p:nvPr>
            <p:ph type="title"/>
          </p:nvPr>
        </p:nvSpPr>
        <p:spPr/>
        <p:txBody>
          <a:bodyPr>
            <a:normAutofit/>
          </a:bodyPr>
          <a:lstStyle/>
          <a:p>
            <a:r>
              <a:rPr lang="en-AU" dirty="0"/>
              <a:t>Academics are ranked, literally.</a:t>
            </a:r>
          </a:p>
        </p:txBody>
      </p:sp>
      <p:sp>
        <p:nvSpPr>
          <p:cNvPr id="5" name="Content Placeholder 4">
            <a:extLst>
              <a:ext uri="{FF2B5EF4-FFF2-40B4-BE49-F238E27FC236}">
                <a16:creationId xmlns:a16="http://schemas.microsoft.com/office/drawing/2014/main" id="{8B29FD8E-C988-45BF-A2BF-0E36F1311839}"/>
              </a:ext>
            </a:extLst>
          </p:cNvPr>
          <p:cNvSpPr>
            <a:spLocks noGrp="1"/>
          </p:cNvSpPr>
          <p:nvPr>
            <p:ph sz="quarter" idx="12"/>
          </p:nvPr>
        </p:nvSpPr>
        <p:spPr/>
        <p:txBody>
          <a:bodyPr/>
          <a:lstStyle/>
          <a:p>
            <a:endParaRPr lang="de-DE"/>
          </a:p>
        </p:txBody>
      </p:sp>
      <p:pic>
        <p:nvPicPr>
          <p:cNvPr id="3" name="Picture 2"/>
          <p:cNvPicPr>
            <a:picLocks noChangeAspect="1"/>
          </p:cNvPicPr>
          <p:nvPr/>
        </p:nvPicPr>
        <p:blipFill>
          <a:blip r:embed="rId2"/>
          <a:stretch>
            <a:fillRect/>
          </a:stretch>
        </p:blipFill>
        <p:spPr>
          <a:xfrm>
            <a:off x="6960096" y="1806415"/>
            <a:ext cx="4821570" cy="4777576"/>
          </a:xfrm>
          <a:prstGeom prst="rect">
            <a:avLst/>
          </a:prstGeom>
        </p:spPr>
      </p:pic>
      <p:sp>
        <p:nvSpPr>
          <p:cNvPr id="4" name="Rectangle 3"/>
          <p:cNvSpPr/>
          <p:nvPr/>
        </p:nvSpPr>
        <p:spPr>
          <a:xfrm>
            <a:off x="6960096" y="6353157"/>
            <a:ext cx="4572000" cy="430887"/>
          </a:xfrm>
          <a:prstGeom prst="rect">
            <a:avLst/>
          </a:prstGeom>
        </p:spPr>
        <p:txBody>
          <a:bodyPr>
            <a:spAutoFit/>
          </a:bodyPr>
          <a:lstStyle/>
          <a:p>
            <a:r>
              <a:rPr lang="en-US" sz="1100" dirty="0">
                <a:hlinkClick r:id="rId3"/>
              </a:rPr>
              <a:t>https://www.wiwo.de/erfolg/hochschule/bwl-ranking-jan-recker-wie-tickt-der-jungstar-der-bwl/23879002.html</a:t>
            </a:r>
            <a:r>
              <a:rPr lang="en-US" sz="1100" dirty="0"/>
              <a:t> </a:t>
            </a:r>
          </a:p>
        </p:txBody>
      </p:sp>
      <p:sp>
        <p:nvSpPr>
          <p:cNvPr id="8" name="TextBox 7">
            <a:extLst>
              <a:ext uri="{FF2B5EF4-FFF2-40B4-BE49-F238E27FC236}">
                <a16:creationId xmlns:a16="http://schemas.microsoft.com/office/drawing/2014/main" id="{897A2224-B239-44F9-9A96-42E970F362C8}"/>
              </a:ext>
            </a:extLst>
          </p:cNvPr>
          <p:cNvSpPr txBox="1"/>
          <p:nvPr/>
        </p:nvSpPr>
        <p:spPr>
          <a:xfrm>
            <a:off x="1487488" y="6583991"/>
            <a:ext cx="2592288" cy="256545"/>
          </a:xfrm>
          <a:prstGeom prst="rect">
            <a:avLst/>
          </a:prstGeom>
          <a:noFill/>
        </p:spPr>
        <p:txBody>
          <a:bodyPr wrap="square">
            <a:spAutoFit/>
          </a:bodyPr>
          <a:lstStyle/>
          <a:p>
            <a:r>
              <a:rPr lang="de-DE" sz="1067" dirty="0">
                <a:hlinkClick r:id="rId4"/>
              </a:rPr>
              <a:t>https://www.aisresearchrankings.org/</a:t>
            </a:r>
            <a:r>
              <a:rPr lang="de-DE" sz="1067" dirty="0"/>
              <a:t> </a:t>
            </a:r>
          </a:p>
        </p:txBody>
      </p:sp>
      <p:pic>
        <p:nvPicPr>
          <p:cNvPr id="9" name="Picture 8">
            <a:extLst>
              <a:ext uri="{FF2B5EF4-FFF2-40B4-BE49-F238E27FC236}">
                <a16:creationId xmlns:a16="http://schemas.microsoft.com/office/drawing/2014/main" id="{7DC6DA7F-90FE-4361-87BF-70E600131BBA}"/>
              </a:ext>
            </a:extLst>
          </p:cNvPr>
          <p:cNvPicPr>
            <a:picLocks noChangeAspect="1"/>
          </p:cNvPicPr>
          <p:nvPr/>
        </p:nvPicPr>
        <p:blipFill>
          <a:blip r:embed="rId5"/>
          <a:stretch>
            <a:fillRect/>
          </a:stretch>
        </p:blipFill>
        <p:spPr>
          <a:xfrm>
            <a:off x="1123632" y="1938805"/>
            <a:ext cx="4320824" cy="4457032"/>
          </a:xfrm>
          <a:prstGeom prst="rect">
            <a:avLst/>
          </a:prstGeom>
        </p:spPr>
      </p:pic>
    </p:spTree>
    <p:extLst>
      <p:ext uri="{BB962C8B-B14F-4D97-AF65-F5344CB8AC3E}">
        <p14:creationId xmlns:p14="http://schemas.microsoft.com/office/powerpoint/2010/main" val="33578769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1"/>
          </p:nvPr>
        </p:nvSpPr>
        <p:spPr/>
        <p:txBody>
          <a:bodyPr>
            <a:normAutofit lnSpcReduction="10000"/>
          </a:bodyPr>
          <a:lstStyle/>
          <a:p>
            <a:r>
              <a:rPr lang="de-DE" sz="2400" dirty="0" err="1"/>
              <a:t>Publish</a:t>
            </a:r>
            <a:r>
              <a:rPr lang="de-DE" sz="2400" dirty="0"/>
              <a:t> </a:t>
            </a:r>
            <a:r>
              <a:rPr lang="de-DE" sz="2400" dirty="0" err="1"/>
              <a:t>or</a:t>
            </a:r>
            <a:r>
              <a:rPr lang="de-DE" sz="2400" dirty="0"/>
              <a:t> </a:t>
            </a:r>
            <a:r>
              <a:rPr lang="de-DE" sz="2400" dirty="0" err="1"/>
              <a:t>perish</a:t>
            </a:r>
            <a:r>
              <a:rPr lang="de-DE" sz="2400" dirty="0"/>
              <a:t> </a:t>
            </a:r>
            <a:r>
              <a:rPr lang="de-DE" sz="2400" dirty="0" err="1"/>
              <a:t>is</a:t>
            </a:r>
            <a:r>
              <a:rPr lang="de-DE" sz="2400" dirty="0"/>
              <a:t> not </a:t>
            </a:r>
            <a:r>
              <a:rPr lang="de-DE" sz="2400" dirty="0" err="1"/>
              <a:t>about</a:t>
            </a:r>
            <a:r>
              <a:rPr lang="de-DE" sz="2400" dirty="0"/>
              <a:t> </a:t>
            </a:r>
            <a:r>
              <a:rPr lang="de-DE" sz="2400" b="1" dirty="0" err="1">
                <a:solidFill>
                  <a:srgbClr val="FF0000"/>
                </a:solidFill>
              </a:rPr>
              <a:t>succeeding</a:t>
            </a:r>
            <a:r>
              <a:rPr lang="de-DE" sz="2400" dirty="0"/>
              <a:t>. </a:t>
            </a:r>
            <a:r>
              <a:rPr lang="de-DE" sz="2400" dirty="0" err="1"/>
              <a:t>It</a:t>
            </a:r>
            <a:r>
              <a:rPr lang="de-DE" sz="2400" dirty="0"/>
              <a:t> </a:t>
            </a:r>
            <a:r>
              <a:rPr lang="de-DE" sz="2400" dirty="0" err="1"/>
              <a:t>is</a:t>
            </a:r>
            <a:r>
              <a:rPr lang="de-DE" sz="2400" dirty="0"/>
              <a:t> </a:t>
            </a:r>
            <a:r>
              <a:rPr lang="de-DE" sz="2400" dirty="0" err="1"/>
              <a:t>about</a:t>
            </a:r>
            <a:r>
              <a:rPr lang="de-DE" sz="2400" dirty="0"/>
              <a:t> </a:t>
            </a:r>
            <a:r>
              <a:rPr lang="de-DE" sz="2400" b="1" dirty="0" err="1">
                <a:solidFill>
                  <a:srgbClr val="00B050"/>
                </a:solidFill>
              </a:rPr>
              <a:t>surviving</a:t>
            </a:r>
            <a:r>
              <a:rPr lang="de-DE" sz="2400" dirty="0"/>
              <a:t>.</a:t>
            </a:r>
          </a:p>
          <a:p>
            <a:endParaRPr lang="de-DE" sz="2400" dirty="0"/>
          </a:p>
          <a:p>
            <a:r>
              <a:rPr lang="en-US" sz="2400" dirty="0"/>
              <a:t>Dissemination is not impact: </a:t>
            </a:r>
            <a:r>
              <a:rPr lang="de-DE" sz="2400" dirty="0" err="1"/>
              <a:t>You</a:t>
            </a:r>
            <a:r>
              <a:rPr lang="de-DE" sz="2400" dirty="0"/>
              <a:t> do not </a:t>
            </a:r>
            <a:r>
              <a:rPr lang="de-DE" sz="2400" dirty="0" err="1"/>
              <a:t>suceed</a:t>
            </a:r>
            <a:r>
              <a:rPr lang="de-DE" sz="2400" dirty="0"/>
              <a:t> </a:t>
            </a:r>
            <a:r>
              <a:rPr lang="de-DE" sz="2400" dirty="0" err="1"/>
              <a:t>as</a:t>
            </a:r>
            <a:r>
              <a:rPr lang="de-DE" sz="2400" dirty="0"/>
              <a:t> a </a:t>
            </a:r>
            <a:r>
              <a:rPr lang="de-DE" sz="2400" dirty="0" err="1"/>
              <a:t>scientist</a:t>
            </a:r>
            <a:r>
              <a:rPr lang="de-DE" sz="2400" dirty="0"/>
              <a:t> </a:t>
            </a:r>
            <a:r>
              <a:rPr lang="de-DE" sz="2400" dirty="0" err="1"/>
              <a:t>by</a:t>
            </a:r>
            <a:r>
              <a:rPr lang="de-DE" sz="2400" dirty="0"/>
              <a:t> </a:t>
            </a:r>
            <a:r>
              <a:rPr lang="de-DE" sz="2400" dirty="0" err="1"/>
              <a:t>getting</a:t>
            </a:r>
            <a:r>
              <a:rPr lang="de-DE" sz="2400" dirty="0"/>
              <a:t> </a:t>
            </a:r>
            <a:r>
              <a:rPr lang="de-DE" sz="2400" dirty="0" err="1"/>
              <a:t>papers</a:t>
            </a:r>
            <a:r>
              <a:rPr lang="de-DE" sz="2400" dirty="0"/>
              <a:t> </a:t>
            </a:r>
            <a:r>
              <a:rPr lang="de-DE" sz="2400" dirty="0" err="1"/>
              <a:t>published</a:t>
            </a:r>
            <a:r>
              <a:rPr lang="de-DE" sz="2400" dirty="0"/>
              <a:t>. </a:t>
            </a:r>
            <a:r>
              <a:rPr lang="de-DE" sz="2400" dirty="0" err="1"/>
              <a:t>You</a:t>
            </a:r>
            <a:r>
              <a:rPr lang="de-DE" sz="2400" dirty="0"/>
              <a:t> </a:t>
            </a:r>
            <a:r>
              <a:rPr lang="de-DE" sz="2400" dirty="0" err="1"/>
              <a:t>succeed</a:t>
            </a:r>
            <a:r>
              <a:rPr lang="de-DE" sz="2400" dirty="0"/>
              <a:t> </a:t>
            </a:r>
            <a:r>
              <a:rPr lang="de-DE" sz="2400" dirty="0" err="1"/>
              <a:t>by</a:t>
            </a:r>
            <a:r>
              <a:rPr lang="de-DE" sz="2400" dirty="0"/>
              <a:t> </a:t>
            </a:r>
            <a:r>
              <a:rPr lang="de-DE" sz="2400" dirty="0" err="1"/>
              <a:t>creating</a:t>
            </a:r>
            <a:r>
              <a:rPr lang="de-DE" sz="2400" dirty="0"/>
              <a:t> </a:t>
            </a:r>
            <a:r>
              <a:rPr lang="de-DE" sz="2400" dirty="0" err="1"/>
              <a:t>impact</a:t>
            </a:r>
            <a:r>
              <a:rPr lang="de-DE" sz="2400" dirty="0"/>
              <a:t>.</a:t>
            </a:r>
          </a:p>
          <a:p>
            <a:endParaRPr lang="de-DE" sz="2400" dirty="0"/>
          </a:p>
          <a:p>
            <a:r>
              <a:rPr lang="de-DE" sz="2400" dirty="0" err="1"/>
              <a:t>What</a:t>
            </a:r>
            <a:r>
              <a:rPr lang="de-DE" sz="2400" dirty="0"/>
              <a:t> </a:t>
            </a:r>
            <a:r>
              <a:rPr lang="de-DE" sz="2400" dirty="0" err="1"/>
              <a:t>is</a:t>
            </a:r>
            <a:r>
              <a:rPr lang="de-DE" sz="2400" dirty="0"/>
              <a:t> </a:t>
            </a:r>
            <a:r>
              <a:rPr lang="de-DE" sz="2400" b="1" dirty="0" err="1">
                <a:solidFill>
                  <a:srgbClr val="00B050"/>
                </a:solidFill>
              </a:rPr>
              <a:t>impact</a:t>
            </a:r>
            <a:r>
              <a:rPr lang="de-DE" sz="2400" dirty="0"/>
              <a:t>?</a:t>
            </a:r>
          </a:p>
          <a:p>
            <a:pPr lvl="1"/>
            <a:r>
              <a:rPr lang="de-DE" sz="2000" dirty="0" err="1"/>
              <a:t>Citations</a:t>
            </a:r>
            <a:r>
              <a:rPr lang="de-DE" sz="2000" dirty="0"/>
              <a:t>?</a:t>
            </a:r>
          </a:p>
          <a:p>
            <a:pPr lvl="1"/>
            <a:r>
              <a:rPr lang="de-DE" sz="2000" dirty="0"/>
              <a:t>Rankings?</a:t>
            </a:r>
          </a:p>
          <a:p>
            <a:pPr lvl="1"/>
            <a:r>
              <a:rPr lang="de-DE" sz="2000" dirty="0"/>
              <a:t>Tweets?</a:t>
            </a:r>
          </a:p>
          <a:p>
            <a:pPr lvl="1"/>
            <a:r>
              <a:rPr lang="de-DE" sz="2000" dirty="0" err="1"/>
              <a:t>Changes</a:t>
            </a:r>
            <a:r>
              <a:rPr lang="de-DE" sz="2000" dirty="0"/>
              <a:t> in </a:t>
            </a:r>
            <a:r>
              <a:rPr lang="de-DE" sz="2000" dirty="0" err="1"/>
              <a:t>the</a:t>
            </a:r>
            <a:r>
              <a:rPr lang="de-DE" sz="2000" dirty="0"/>
              <a:t> </a:t>
            </a:r>
            <a:r>
              <a:rPr lang="de-DE" sz="2000" dirty="0" err="1"/>
              <a:t>world</a:t>
            </a:r>
            <a:r>
              <a:rPr lang="de-DE" sz="2000" dirty="0"/>
              <a:t> </a:t>
            </a:r>
            <a:r>
              <a:rPr lang="de-DE" sz="2000" dirty="0" err="1"/>
              <a:t>that</a:t>
            </a:r>
            <a:r>
              <a:rPr lang="de-DE" sz="2000" dirty="0"/>
              <a:t> </a:t>
            </a:r>
            <a:r>
              <a:rPr lang="de-DE" sz="2000" dirty="0" err="1"/>
              <a:t>go</a:t>
            </a:r>
            <a:r>
              <a:rPr lang="de-DE" sz="2000" dirty="0"/>
              <a:t> back </a:t>
            </a:r>
            <a:r>
              <a:rPr lang="de-DE" sz="2000" dirty="0" err="1"/>
              <a:t>to</a:t>
            </a:r>
            <a:r>
              <a:rPr lang="de-DE" sz="2000" dirty="0"/>
              <a:t> </a:t>
            </a:r>
            <a:r>
              <a:rPr lang="de-DE" sz="2000" dirty="0" err="1"/>
              <a:t>your</a:t>
            </a:r>
            <a:r>
              <a:rPr lang="de-DE" sz="2000" dirty="0"/>
              <a:t> </a:t>
            </a:r>
            <a:r>
              <a:rPr lang="de-DE" sz="2000" dirty="0" err="1"/>
              <a:t>ideas</a:t>
            </a:r>
            <a:r>
              <a:rPr lang="de-DE" sz="2000" dirty="0"/>
              <a:t>?</a:t>
            </a:r>
          </a:p>
          <a:p>
            <a:endParaRPr lang="de-DE" sz="2400" dirty="0"/>
          </a:p>
        </p:txBody>
      </p:sp>
      <p:sp>
        <p:nvSpPr>
          <p:cNvPr id="2" name="Title 1"/>
          <p:cNvSpPr>
            <a:spLocks noGrp="1"/>
          </p:cNvSpPr>
          <p:nvPr>
            <p:ph type="title"/>
          </p:nvPr>
        </p:nvSpPr>
        <p:spPr/>
        <p:txBody>
          <a:bodyPr/>
          <a:lstStyle/>
          <a:p>
            <a:r>
              <a:rPr lang="de-DE"/>
              <a:t>A common misconception</a:t>
            </a:r>
            <a:endParaRPr lang="en-US" dirty="0"/>
          </a:p>
        </p:txBody>
      </p:sp>
      <p:sp>
        <p:nvSpPr>
          <p:cNvPr id="4" name="Content Placeholder 3">
            <a:extLst>
              <a:ext uri="{FF2B5EF4-FFF2-40B4-BE49-F238E27FC236}">
                <a16:creationId xmlns:a16="http://schemas.microsoft.com/office/drawing/2014/main" id="{BA9819B8-0EBE-427D-912B-1BA738BA5700}"/>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1708643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1"/>
          </p:nvPr>
        </p:nvSpPr>
        <p:spPr/>
        <p:txBody>
          <a:bodyPr>
            <a:normAutofit/>
          </a:bodyPr>
          <a:lstStyle/>
          <a:p>
            <a:r>
              <a:rPr lang="en-AU" dirty="0" err="1"/>
              <a:t>Harzing’s</a:t>
            </a:r>
            <a:r>
              <a:rPr lang="en-AU" dirty="0"/>
              <a:t> Publish or Perish</a:t>
            </a:r>
          </a:p>
          <a:p>
            <a:pPr lvl="1"/>
            <a:r>
              <a:rPr lang="en-AU" dirty="0"/>
              <a:t>Displays citation data for articles, authors and/or outlets</a:t>
            </a:r>
          </a:p>
          <a:p>
            <a:pPr lvl="2"/>
            <a:r>
              <a:rPr lang="en-AU" dirty="0"/>
              <a:t>Raw data</a:t>
            </a:r>
          </a:p>
          <a:p>
            <a:pPr lvl="2"/>
            <a:r>
              <a:rPr lang="en-AU" dirty="0"/>
              <a:t>Indices</a:t>
            </a:r>
          </a:p>
          <a:p>
            <a:pPr lvl="2"/>
            <a:endParaRPr lang="en-AU" dirty="0"/>
          </a:p>
          <a:p>
            <a:r>
              <a:rPr lang="en-AU" dirty="0"/>
              <a:t>For example: H-index</a:t>
            </a:r>
          </a:p>
          <a:p>
            <a:pPr lvl="1"/>
            <a:r>
              <a:rPr lang="en-AU" dirty="0"/>
              <a:t>A researcher with an index of </a:t>
            </a:r>
            <a:r>
              <a:rPr lang="en-AU" dirty="0" err="1"/>
              <a:t>h</a:t>
            </a:r>
            <a:r>
              <a:rPr lang="en-AU" dirty="0"/>
              <a:t> has published </a:t>
            </a:r>
            <a:r>
              <a:rPr lang="en-AU" dirty="0" err="1"/>
              <a:t>h</a:t>
            </a:r>
            <a:r>
              <a:rPr lang="en-AU" dirty="0"/>
              <a:t> papers with at least </a:t>
            </a:r>
            <a:r>
              <a:rPr lang="en-AU" dirty="0" err="1"/>
              <a:t>h</a:t>
            </a:r>
            <a:r>
              <a:rPr lang="en-AU" dirty="0"/>
              <a:t> citations each.</a:t>
            </a:r>
          </a:p>
        </p:txBody>
      </p:sp>
      <p:sp>
        <p:nvSpPr>
          <p:cNvPr id="2" name="Title 1"/>
          <p:cNvSpPr>
            <a:spLocks noGrp="1"/>
          </p:cNvSpPr>
          <p:nvPr>
            <p:ph type="title"/>
          </p:nvPr>
        </p:nvSpPr>
        <p:spPr/>
        <p:txBody>
          <a:bodyPr/>
          <a:lstStyle/>
          <a:p>
            <a:r>
              <a:rPr lang="en-AU" dirty="0"/>
              <a:t>Impact Metrics: Citation Data</a:t>
            </a:r>
          </a:p>
        </p:txBody>
      </p:sp>
      <p:sp>
        <p:nvSpPr>
          <p:cNvPr id="4" name="Content Placeholder 3">
            <a:extLst>
              <a:ext uri="{FF2B5EF4-FFF2-40B4-BE49-F238E27FC236}">
                <a16:creationId xmlns:a16="http://schemas.microsoft.com/office/drawing/2014/main" id="{F35AD530-1F2C-49BC-992C-B441D86F1139}"/>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21497857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a:t>Metrics Example: Citation Data</a:t>
            </a:r>
            <a:br>
              <a:rPr lang="en-AU" dirty="0"/>
            </a:br>
            <a:r>
              <a:rPr lang="en-AU" sz="2400" dirty="0"/>
              <a:t>- </a:t>
            </a:r>
            <a:r>
              <a:rPr lang="en-AU" sz="2400" dirty="0" err="1"/>
              <a:t>Harzing’s</a:t>
            </a:r>
            <a:r>
              <a:rPr lang="en-AU" sz="2400" dirty="0"/>
              <a:t> Publish or Perish</a:t>
            </a:r>
          </a:p>
        </p:txBody>
      </p:sp>
      <p:sp>
        <p:nvSpPr>
          <p:cNvPr id="4" name="Content Placeholder 3">
            <a:extLst>
              <a:ext uri="{FF2B5EF4-FFF2-40B4-BE49-F238E27FC236}">
                <a16:creationId xmlns:a16="http://schemas.microsoft.com/office/drawing/2014/main" id="{6E0D1509-F73F-4A0E-89DC-46A9BD8CCB54}"/>
              </a:ext>
            </a:extLst>
          </p:cNvPr>
          <p:cNvSpPr>
            <a:spLocks noGrp="1"/>
          </p:cNvSpPr>
          <p:nvPr>
            <p:ph sz="quarter" idx="12"/>
          </p:nvPr>
        </p:nvSpPr>
        <p:spPr/>
        <p:txBody>
          <a:bodyPr/>
          <a:lstStyle/>
          <a:p>
            <a:endParaRPr lang="de-DE"/>
          </a:p>
        </p:txBody>
      </p:sp>
      <p:pic>
        <p:nvPicPr>
          <p:cNvPr id="197634" name="Picture 2"/>
          <p:cNvPicPr>
            <a:picLocks noChangeAspect="1" noChangeArrowheads="1"/>
          </p:cNvPicPr>
          <p:nvPr/>
        </p:nvPicPr>
        <p:blipFill>
          <a:blip r:embed="rId2" cstate="print"/>
          <a:srcRect/>
          <a:stretch>
            <a:fillRect/>
          </a:stretch>
        </p:blipFill>
        <p:spPr bwMode="auto">
          <a:xfrm>
            <a:off x="5993514" y="1796819"/>
            <a:ext cx="5647205" cy="4527463"/>
          </a:xfrm>
          <a:prstGeom prst="rect">
            <a:avLst/>
          </a:prstGeom>
          <a:noFill/>
          <a:ln w="9525">
            <a:noFill/>
            <a:miter lim="800000"/>
            <a:headEnd/>
            <a:tailEnd/>
          </a:ln>
        </p:spPr>
      </p:pic>
      <p:sp>
        <p:nvSpPr>
          <p:cNvPr id="6" name="TextBox 5">
            <a:extLst>
              <a:ext uri="{FF2B5EF4-FFF2-40B4-BE49-F238E27FC236}">
                <a16:creationId xmlns:a16="http://schemas.microsoft.com/office/drawing/2014/main" id="{4F97111D-C763-494B-9945-2AF9243ECA9A}"/>
              </a:ext>
            </a:extLst>
          </p:cNvPr>
          <p:cNvSpPr txBox="1"/>
          <p:nvPr/>
        </p:nvSpPr>
        <p:spPr>
          <a:xfrm>
            <a:off x="550785" y="3228909"/>
            <a:ext cx="6106160" cy="379656"/>
          </a:xfrm>
          <a:prstGeom prst="rect">
            <a:avLst/>
          </a:prstGeom>
          <a:noFill/>
        </p:spPr>
        <p:txBody>
          <a:bodyPr wrap="square">
            <a:spAutoFit/>
          </a:bodyPr>
          <a:lstStyle/>
          <a:p>
            <a:r>
              <a:rPr lang="de-DE" sz="1867" dirty="0">
                <a:hlinkClick r:id="rId3"/>
              </a:rPr>
              <a:t>https://harzing.com/resources/publish-or-perish</a:t>
            </a:r>
            <a:r>
              <a:rPr lang="de-DE" sz="1867" dirty="0"/>
              <a:t> </a:t>
            </a:r>
          </a:p>
        </p:txBody>
      </p:sp>
    </p:spTree>
    <p:extLst>
      <p:ext uri="{BB962C8B-B14F-4D97-AF65-F5344CB8AC3E}">
        <p14:creationId xmlns:p14="http://schemas.microsoft.com/office/powerpoint/2010/main" val="33742932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3"/>
          <p:cNvSpPr>
            <a:spLocks noGrp="1" noChangeArrowheads="1"/>
          </p:cNvSpPr>
          <p:nvPr>
            <p:ph sz="quarter" idx="11"/>
          </p:nvPr>
        </p:nvSpPr>
        <p:spPr/>
        <p:txBody>
          <a:bodyPr/>
          <a:lstStyle/>
          <a:p>
            <a:r>
              <a:rPr lang="en-US" sz="2000" dirty="0"/>
              <a:t>30% papers are never cited</a:t>
            </a:r>
          </a:p>
          <a:p>
            <a:endParaRPr lang="en-US" sz="2000" dirty="0"/>
          </a:p>
          <a:p>
            <a:r>
              <a:rPr lang="en-US" sz="2000" dirty="0"/>
              <a:t>20-30% papers are highly cited – they attract 80% of citations</a:t>
            </a:r>
          </a:p>
          <a:p>
            <a:endParaRPr lang="en-US" sz="2000" dirty="0"/>
          </a:p>
          <a:p>
            <a:endParaRPr lang="en-US" sz="2400" dirty="0"/>
          </a:p>
          <a:p>
            <a:endParaRPr lang="en-US" dirty="0"/>
          </a:p>
        </p:txBody>
      </p:sp>
      <p:sp>
        <p:nvSpPr>
          <p:cNvPr id="133121" name="Title 1"/>
          <p:cNvSpPr>
            <a:spLocks noGrp="1"/>
          </p:cNvSpPr>
          <p:nvPr>
            <p:ph type="title"/>
          </p:nvPr>
        </p:nvSpPr>
        <p:spPr/>
        <p:txBody>
          <a:bodyPr>
            <a:normAutofit fontScale="90000"/>
          </a:bodyPr>
          <a:lstStyle/>
          <a:p>
            <a:r>
              <a:rPr lang="en-AU" dirty="0"/>
              <a:t>Fact about academic impact/citations: Few publications matter!</a:t>
            </a:r>
          </a:p>
        </p:txBody>
      </p:sp>
      <p:sp>
        <p:nvSpPr>
          <p:cNvPr id="2" name="Content Placeholder 1">
            <a:extLst>
              <a:ext uri="{FF2B5EF4-FFF2-40B4-BE49-F238E27FC236}">
                <a16:creationId xmlns:a16="http://schemas.microsoft.com/office/drawing/2014/main" id="{09987418-A2C9-452F-BB49-664ED23431BD}"/>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1295916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312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312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9">
            <a:extLst>
              <a:ext uri="{FF2B5EF4-FFF2-40B4-BE49-F238E27FC236}">
                <a16:creationId xmlns:a16="http://schemas.microsoft.com/office/drawing/2014/main" id="{35858002-1BE1-4B74-B529-5D97779667E6}"/>
              </a:ext>
            </a:extLst>
          </p:cNvPr>
          <p:cNvGraphicFramePr>
            <a:graphicFrameLocks/>
          </p:cNvGraphicFramePr>
          <p:nvPr/>
        </p:nvGraphicFramePr>
        <p:xfrm>
          <a:off x="2639617" y="1604798"/>
          <a:ext cx="8856927" cy="5185044"/>
        </p:xfrm>
        <a:graphic>
          <a:graphicData uri="http://schemas.openxmlformats.org/drawingml/2006/chart">
            <c:chart xmlns:c="http://schemas.openxmlformats.org/drawingml/2006/chart" xmlns:r="http://schemas.openxmlformats.org/officeDocument/2006/relationships" r:id="rId2"/>
          </a:graphicData>
        </a:graphic>
      </p:graphicFrame>
      <p:sp>
        <p:nvSpPr>
          <p:cNvPr id="2" name="Title 1"/>
          <p:cNvSpPr>
            <a:spLocks noGrp="1"/>
          </p:cNvSpPr>
          <p:nvPr>
            <p:ph type="title"/>
          </p:nvPr>
        </p:nvSpPr>
        <p:spPr/>
        <p:txBody>
          <a:bodyPr/>
          <a:lstStyle/>
          <a:p>
            <a:r>
              <a:rPr lang="en-AU" dirty="0"/>
              <a:t>Citations and h-Index</a:t>
            </a:r>
          </a:p>
        </p:txBody>
      </p:sp>
      <p:sp>
        <p:nvSpPr>
          <p:cNvPr id="4" name="Content Placeholder 3">
            <a:extLst>
              <a:ext uri="{FF2B5EF4-FFF2-40B4-BE49-F238E27FC236}">
                <a16:creationId xmlns:a16="http://schemas.microsoft.com/office/drawing/2014/main" id="{B694868A-DCA4-43E3-87D1-9EF58FA7B859}"/>
              </a:ext>
            </a:extLst>
          </p:cNvPr>
          <p:cNvSpPr>
            <a:spLocks noGrp="1"/>
          </p:cNvSpPr>
          <p:nvPr>
            <p:ph sz="quarter" idx="12"/>
          </p:nvPr>
        </p:nvSpPr>
        <p:spPr/>
        <p:txBody>
          <a:bodyPr/>
          <a:lstStyle/>
          <a:p>
            <a:endParaRPr lang="de-DE"/>
          </a:p>
        </p:txBody>
      </p:sp>
      <p:cxnSp>
        <p:nvCxnSpPr>
          <p:cNvPr id="6" name="Straight Connector 5"/>
          <p:cNvCxnSpPr>
            <a:cxnSpLocks/>
          </p:cNvCxnSpPr>
          <p:nvPr/>
        </p:nvCxnSpPr>
        <p:spPr bwMode="auto">
          <a:xfrm flipV="1">
            <a:off x="3911757" y="5925277"/>
            <a:ext cx="0" cy="456051"/>
          </a:xfrm>
          <a:prstGeom prst="line">
            <a:avLst/>
          </a:prstGeom>
          <a:solidFill>
            <a:schemeClr val="accent1"/>
          </a:solidFill>
          <a:ln w="12700" cap="flat" cmpd="sng" algn="ctr">
            <a:solidFill>
              <a:srgbClr val="FF0000"/>
            </a:solidFill>
            <a:prstDash val="solid"/>
            <a:round/>
            <a:headEnd type="none" w="med" len="med"/>
            <a:tailEnd type="none" w="med" len="med"/>
          </a:ln>
          <a:effectLst/>
        </p:spPr>
      </p:cxnSp>
      <p:cxnSp>
        <p:nvCxnSpPr>
          <p:cNvPr id="8" name="Straight Connector 7"/>
          <p:cNvCxnSpPr/>
          <p:nvPr/>
        </p:nvCxnSpPr>
        <p:spPr bwMode="auto">
          <a:xfrm>
            <a:off x="3119669" y="5952165"/>
            <a:ext cx="792088" cy="0"/>
          </a:xfrm>
          <a:prstGeom prst="line">
            <a:avLst/>
          </a:prstGeom>
          <a:solidFill>
            <a:schemeClr val="accent1"/>
          </a:solidFill>
          <a:ln w="12700" cap="flat" cmpd="sng" algn="ctr">
            <a:solidFill>
              <a:srgbClr val="FF0000"/>
            </a:solidFill>
            <a:prstDash val="solid"/>
            <a:round/>
            <a:headEnd type="none" w="med" len="med"/>
            <a:tailEnd type="none" w="med" len="med"/>
          </a:ln>
          <a:effectLst/>
        </p:spPr>
      </p:cxnSp>
      <p:sp>
        <p:nvSpPr>
          <p:cNvPr id="9" name="TextBox 8"/>
          <p:cNvSpPr txBox="1"/>
          <p:nvPr/>
        </p:nvSpPr>
        <p:spPr>
          <a:xfrm>
            <a:off x="2291577" y="6016636"/>
            <a:ext cx="1224136" cy="369332"/>
          </a:xfrm>
          <a:prstGeom prst="rect">
            <a:avLst/>
          </a:prstGeom>
          <a:noFill/>
        </p:spPr>
        <p:txBody>
          <a:bodyPr wrap="square" rtlCol="0">
            <a:spAutoFit/>
          </a:bodyPr>
          <a:lstStyle/>
          <a:p>
            <a:r>
              <a:rPr lang="en-AU" dirty="0"/>
              <a:t>h = 59</a:t>
            </a:r>
          </a:p>
        </p:txBody>
      </p:sp>
    </p:spTree>
    <p:extLst>
      <p:ext uri="{BB962C8B-B14F-4D97-AF65-F5344CB8AC3E}">
        <p14:creationId xmlns:p14="http://schemas.microsoft.com/office/powerpoint/2010/main" val="2050338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2"/>
          <p:cNvPicPr>
            <a:picLocks noGrp="1" noChangeAspect="1" noChangeArrowheads="1"/>
          </p:cNvPicPr>
          <p:nvPr>
            <p:ph sz="quarter" idx="11"/>
          </p:nvPr>
        </p:nvPicPr>
        <p:blipFill>
          <a:blip r:embed="rId2" cstate="print"/>
          <a:stretch>
            <a:fillRect/>
          </a:stretch>
        </p:blipFill>
        <p:spPr>
          <a:xfrm>
            <a:off x="360001" y="2004885"/>
            <a:ext cx="5664117" cy="3757613"/>
          </a:xfrm>
          <a:ln>
            <a:solidFill>
              <a:schemeClr val="tx1"/>
            </a:solidFill>
          </a:ln>
        </p:spPr>
      </p:pic>
      <p:sp>
        <p:nvSpPr>
          <p:cNvPr id="146433" name="Title 1"/>
          <p:cNvSpPr>
            <a:spLocks noGrp="1"/>
          </p:cNvSpPr>
          <p:nvPr>
            <p:ph type="title"/>
          </p:nvPr>
        </p:nvSpPr>
        <p:spPr/>
        <p:txBody>
          <a:bodyPr>
            <a:normAutofit fontScale="90000"/>
          </a:bodyPr>
          <a:lstStyle/>
          <a:p>
            <a:r>
              <a:rPr lang="en-AU" dirty="0"/>
              <a:t>Official Ranking Lists for Scientific Publication Outlets (Conferences and Journals)</a:t>
            </a:r>
          </a:p>
        </p:txBody>
      </p:sp>
      <p:sp>
        <p:nvSpPr>
          <p:cNvPr id="2" name="Content Placeholder 1">
            <a:extLst>
              <a:ext uri="{FF2B5EF4-FFF2-40B4-BE49-F238E27FC236}">
                <a16:creationId xmlns:a16="http://schemas.microsoft.com/office/drawing/2014/main" id="{4467B183-926C-46BE-87D7-5FB9F0B1037E}"/>
              </a:ext>
            </a:extLst>
          </p:cNvPr>
          <p:cNvSpPr>
            <a:spLocks noGrp="1"/>
          </p:cNvSpPr>
          <p:nvPr>
            <p:ph sz="quarter" idx="12"/>
          </p:nvPr>
        </p:nvSpPr>
        <p:spPr/>
        <p:txBody>
          <a:bodyPr/>
          <a:lstStyle/>
          <a:p>
            <a:endParaRPr lang="de-DE"/>
          </a:p>
        </p:txBody>
      </p:sp>
      <p:sp>
        <p:nvSpPr>
          <p:cNvPr id="146434" name="Rectangle 3"/>
          <p:cNvSpPr>
            <a:spLocks noChangeArrowheads="1"/>
          </p:cNvSpPr>
          <p:nvPr/>
        </p:nvSpPr>
        <p:spPr bwMode="auto">
          <a:xfrm>
            <a:off x="286358" y="6260112"/>
            <a:ext cx="5514975" cy="369332"/>
          </a:xfrm>
          <a:prstGeom prst="rect">
            <a:avLst/>
          </a:prstGeom>
          <a:noFill/>
          <a:ln w="9525">
            <a:noFill/>
            <a:miter lim="800000"/>
            <a:headEnd/>
            <a:tailEnd/>
          </a:ln>
        </p:spPr>
        <p:txBody>
          <a:bodyPr>
            <a:spAutoFit/>
          </a:bodyPr>
          <a:lstStyle/>
          <a:p>
            <a:pPr algn="ctr"/>
            <a:r>
              <a:rPr lang="en-AU" dirty="0">
                <a:hlinkClick r:id="rId3"/>
              </a:rPr>
              <a:t>http://lamp.infosys.deakin.edu.au/era/</a:t>
            </a:r>
            <a:r>
              <a:rPr lang="en-AU" dirty="0"/>
              <a:t> </a:t>
            </a:r>
          </a:p>
        </p:txBody>
      </p:sp>
      <p:pic>
        <p:nvPicPr>
          <p:cNvPr id="122884" name="Picture 4"/>
          <p:cNvPicPr>
            <a:picLocks noChangeAspect="1" noChangeArrowheads="1"/>
          </p:cNvPicPr>
          <p:nvPr/>
        </p:nvPicPr>
        <p:blipFill>
          <a:blip r:embed="rId4" cstate="print"/>
          <a:srcRect/>
          <a:stretch>
            <a:fillRect/>
          </a:stretch>
        </p:blipFill>
        <p:spPr bwMode="auto">
          <a:xfrm>
            <a:off x="6167884" y="2013822"/>
            <a:ext cx="5664117" cy="3739738"/>
          </a:xfrm>
          <a:prstGeom prst="rect">
            <a:avLst/>
          </a:prstGeom>
          <a:noFill/>
          <a:ln w="9525">
            <a:solidFill>
              <a:schemeClr val="tx1"/>
            </a:solidFill>
            <a:miter lim="800000"/>
            <a:headEnd/>
            <a:tailEnd/>
          </a:ln>
        </p:spPr>
      </p:pic>
    </p:spTree>
    <p:extLst>
      <p:ext uri="{BB962C8B-B14F-4D97-AF65-F5344CB8AC3E}">
        <p14:creationId xmlns:p14="http://schemas.microsoft.com/office/powerpoint/2010/main" val="2486047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288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28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sz="quarter" idx="11"/>
          </p:nvPr>
        </p:nvPicPr>
        <p:blipFill>
          <a:blip r:embed="rId2"/>
          <a:stretch>
            <a:fillRect/>
          </a:stretch>
        </p:blipFill>
        <p:spPr>
          <a:xfrm>
            <a:off x="3745137" y="1753187"/>
            <a:ext cx="4701726" cy="4337050"/>
          </a:xfrm>
          <a:prstGeom prst="rect">
            <a:avLst/>
          </a:prstGeom>
        </p:spPr>
      </p:pic>
      <p:sp>
        <p:nvSpPr>
          <p:cNvPr id="146433" name="Title 1"/>
          <p:cNvSpPr>
            <a:spLocks noGrp="1"/>
          </p:cNvSpPr>
          <p:nvPr>
            <p:ph type="title"/>
          </p:nvPr>
        </p:nvSpPr>
        <p:spPr/>
        <p:txBody>
          <a:bodyPr/>
          <a:lstStyle/>
          <a:p>
            <a:r>
              <a:rPr lang="en-AU" dirty="0"/>
              <a:t>German variant: VHB </a:t>
            </a:r>
            <a:r>
              <a:rPr lang="en-AU" dirty="0" err="1"/>
              <a:t>Jourqual</a:t>
            </a:r>
            <a:endParaRPr lang="en-AU" dirty="0"/>
          </a:p>
        </p:txBody>
      </p:sp>
      <p:sp>
        <p:nvSpPr>
          <p:cNvPr id="2" name="Content Placeholder 1">
            <a:extLst>
              <a:ext uri="{FF2B5EF4-FFF2-40B4-BE49-F238E27FC236}">
                <a16:creationId xmlns:a16="http://schemas.microsoft.com/office/drawing/2014/main" id="{7E15D571-69E9-4B55-946C-D4AFDFF7486A}"/>
              </a:ext>
            </a:extLst>
          </p:cNvPr>
          <p:cNvSpPr>
            <a:spLocks noGrp="1"/>
          </p:cNvSpPr>
          <p:nvPr>
            <p:ph sz="quarter" idx="12"/>
          </p:nvPr>
        </p:nvSpPr>
        <p:spPr/>
        <p:txBody>
          <a:bodyPr/>
          <a:lstStyle/>
          <a:p>
            <a:endParaRPr lang="de-DE"/>
          </a:p>
        </p:txBody>
      </p:sp>
      <p:sp>
        <p:nvSpPr>
          <p:cNvPr id="146434" name="Rectangle 3"/>
          <p:cNvSpPr>
            <a:spLocks noChangeArrowheads="1"/>
          </p:cNvSpPr>
          <p:nvPr/>
        </p:nvSpPr>
        <p:spPr bwMode="auto">
          <a:xfrm>
            <a:off x="1301604" y="6236402"/>
            <a:ext cx="9985109" cy="369332"/>
          </a:xfrm>
          <a:prstGeom prst="rect">
            <a:avLst/>
          </a:prstGeom>
          <a:noFill/>
          <a:ln w="9525">
            <a:noFill/>
            <a:miter lim="800000"/>
            <a:headEnd/>
            <a:tailEnd/>
          </a:ln>
        </p:spPr>
        <p:txBody>
          <a:bodyPr wrap="square">
            <a:spAutoFit/>
          </a:bodyPr>
          <a:lstStyle/>
          <a:p>
            <a:pPr algn="ctr"/>
            <a:r>
              <a:rPr lang="en-AU" dirty="0">
                <a:hlinkClick r:id="rId3"/>
              </a:rPr>
              <a:t>https://vhbonline.org/vhb4you/jourqual/vhb-jourqual-3/teilrating-wi/</a:t>
            </a:r>
            <a:r>
              <a:rPr lang="en-AU" dirty="0"/>
              <a:t> </a:t>
            </a:r>
          </a:p>
        </p:txBody>
      </p:sp>
    </p:spTree>
    <p:extLst>
      <p:ext uri="{BB962C8B-B14F-4D97-AF65-F5344CB8AC3E}">
        <p14:creationId xmlns:p14="http://schemas.microsoft.com/office/powerpoint/2010/main" val="9233997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sz="quarter" idx="11"/>
          </p:nvPr>
        </p:nvPicPr>
        <p:blipFill>
          <a:blip r:embed="rId2">
            <a:extLst>
              <a:ext uri="{28A0092B-C50C-407E-A947-70E740481C1C}">
                <a14:useLocalDpi xmlns:a14="http://schemas.microsoft.com/office/drawing/2010/main" val="0"/>
              </a:ext>
            </a:extLst>
          </a:blip>
          <a:stretch>
            <a:fillRect/>
          </a:stretch>
        </p:blipFill>
        <p:spPr bwMode="auto">
          <a:xfrm>
            <a:off x="2608592" y="1900473"/>
            <a:ext cx="3813442" cy="4337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AU" dirty="0"/>
              <a:t>AIS Variant: The Senior Scholar’s Basket</a:t>
            </a:r>
          </a:p>
        </p:txBody>
      </p:sp>
      <p:sp>
        <p:nvSpPr>
          <p:cNvPr id="5" name="Content Placeholder 4">
            <a:extLst>
              <a:ext uri="{FF2B5EF4-FFF2-40B4-BE49-F238E27FC236}">
                <a16:creationId xmlns:a16="http://schemas.microsoft.com/office/drawing/2014/main" id="{425F95B8-33B4-4AFB-94CF-4850E023188A}"/>
              </a:ext>
            </a:extLst>
          </p:cNvPr>
          <p:cNvSpPr>
            <a:spLocks noGrp="1"/>
          </p:cNvSpPr>
          <p:nvPr>
            <p:ph sz="quarter" idx="12"/>
          </p:nvPr>
        </p:nvSpPr>
        <p:spPr/>
        <p:txBody>
          <a:bodyPr/>
          <a:lstStyle/>
          <a:p>
            <a:endParaRPr lang="de-DE"/>
          </a:p>
        </p:txBody>
      </p:sp>
      <p:sp>
        <p:nvSpPr>
          <p:cNvPr id="4" name="Rectangle 3"/>
          <p:cNvSpPr/>
          <p:nvPr/>
        </p:nvSpPr>
        <p:spPr>
          <a:xfrm>
            <a:off x="1007436" y="6309552"/>
            <a:ext cx="6413743" cy="369332"/>
          </a:xfrm>
          <a:prstGeom prst="rect">
            <a:avLst/>
          </a:prstGeom>
        </p:spPr>
        <p:txBody>
          <a:bodyPr wrap="none">
            <a:spAutoFit/>
          </a:bodyPr>
          <a:lstStyle/>
          <a:p>
            <a:r>
              <a:rPr lang="en-AU" dirty="0">
                <a:hlinkClick r:id="rId3"/>
              </a:rPr>
              <a:t>https://aisnet.org/general/custom.asp?page=SeniorScholarBasket</a:t>
            </a:r>
            <a:r>
              <a:rPr lang="en-AU" dirty="0"/>
              <a:t> </a:t>
            </a:r>
          </a:p>
        </p:txBody>
      </p:sp>
    </p:spTree>
    <p:extLst>
      <p:ext uri="{BB962C8B-B14F-4D97-AF65-F5344CB8AC3E}">
        <p14:creationId xmlns:p14="http://schemas.microsoft.com/office/powerpoint/2010/main" val="41546563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US Variant: FT50 Ranking</a:t>
            </a:r>
          </a:p>
        </p:txBody>
      </p:sp>
      <p:sp>
        <p:nvSpPr>
          <p:cNvPr id="5" name="Content Placeholder 4">
            <a:extLst>
              <a:ext uri="{FF2B5EF4-FFF2-40B4-BE49-F238E27FC236}">
                <a16:creationId xmlns:a16="http://schemas.microsoft.com/office/drawing/2014/main" id="{FA3E28F8-82D6-4AEF-8F4F-745BAE8EE522}"/>
              </a:ext>
            </a:extLst>
          </p:cNvPr>
          <p:cNvSpPr>
            <a:spLocks noGrp="1"/>
          </p:cNvSpPr>
          <p:nvPr>
            <p:ph sz="quarter" idx="12"/>
          </p:nvPr>
        </p:nvSpPr>
        <p:spPr/>
        <p:txBody>
          <a:bodyPr/>
          <a:lstStyle/>
          <a:p>
            <a:endParaRPr lang="de-DE"/>
          </a:p>
        </p:txBody>
      </p:sp>
      <p:sp>
        <p:nvSpPr>
          <p:cNvPr id="4" name="Rectangle 3"/>
          <p:cNvSpPr/>
          <p:nvPr/>
        </p:nvSpPr>
        <p:spPr>
          <a:xfrm>
            <a:off x="335360" y="6268975"/>
            <a:ext cx="7848600" cy="369332"/>
          </a:xfrm>
          <a:prstGeom prst="rect">
            <a:avLst/>
          </a:prstGeom>
        </p:spPr>
        <p:txBody>
          <a:bodyPr wrap="square">
            <a:spAutoFit/>
          </a:bodyPr>
          <a:lstStyle/>
          <a:p>
            <a:r>
              <a:rPr lang="en-AU" dirty="0">
                <a:hlinkClick r:id="rId2"/>
              </a:rPr>
              <a:t>https://www.ft.com/content/3405a512-5cbb-11e1-8f1f-00144feabdc0</a:t>
            </a:r>
            <a:r>
              <a:rPr lang="en-AU" dirty="0"/>
              <a:t> </a:t>
            </a:r>
          </a:p>
        </p:txBody>
      </p:sp>
      <p:pic>
        <p:nvPicPr>
          <p:cNvPr id="6" name="Picture 5">
            <a:extLst>
              <a:ext uri="{FF2B5EF4-FFF2-40B4-BE49-F238E27FC236}">
                <a16:creationId xmlns:a16="http://schemas.microsoft.com/office/drawing/2014/main" id="{AEBD1A6B-C81E-4D4E-9E03-7242FAB990FE}"/>
              </a:ext>
            </a:extLst>
          </p:cNvPr>
          <p:cNvPicPr>
            <a:picLocks noChangeAspect="1"/>
          </p:cNvPicPr>
          <p:nvPr/>
        </p:nvPicPr>
        <p:blipFill>
          <a:blip r:embed="rId3"/>
          <a:stretch>
            <a:fillRect/>
          </a:stretch>
        </p:blipFill>
        <p:spPr>
          <a:xfrm>
            <a:off x="8343376" y="0"/>
            <a:ext cx="3848624" cy="6858000"/>
          </a:xfrm>
          <a:prstGeom prst="rect">
            <a:avLst/>
          </a:prstGeom>
        </p:spPr>
      </p:pic>
    </p:spTree>
    <p:extLst>
      <p:ext uri="{BB962C8B-B14F-4D97-AF65-F5344CB8AC3E}">
        <p14:creationId xmlns:p14="http://schemas.microsoft.com/office/powerpoint/2010/main" val="28887799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quarter" idx="11"/>
          </p:nvPr>
        </p:nvSpPr>
        <p:spPr/>
        <p:txBody>
          <a:bodyPr>
            <a:normAutofit/>
          </a:bodyPr>
          <a:lstStyle/>
          <a:p>
            <a:r>
              <a:rPr lang="en-US" dirty="0"/>
              <a:t>The journal impact factor (IF) is a measure of the frequency with which the "average article" in a journal has been cited in a particular year.</a:t>
            </a:r>
          </a:p>
          <a:p>
            <a:endParaRPr lang="en-US" dirty="0"/>
          </a:p>
          <a:p>
            <a:pPr lvl="1">
              <a:buNone/>
            </a:pPr>
            <a:r>
              <a:rPr lang="en-US" i="1" dirty="0"/>
              <a:t>	A = the number of times articles published in 2019 and 2020 were cited during 2021</a:t>
            </a:r>
          </a:p>
          <a:p>
            <a:pPr lvl="1">
              <a:buNone/>
            </a:pPr>
            <a:r>
              <a:rPr lang="en-US" i="1" dirty="0"/>
              <a:t>	B = the total number of ‘citable items’ published by that journal in 2019 and 2020</a:t>
            </a:r>
          </a:p>
          <a:p>
            <a:pPr lvl="1">
              <a:buNone/>
            </a:pPr>
            <a:r>
              <a:rPr lang="en-US" dirty="0"/>
              <a:t>	2021 impact factor = A / B</a:t>
            </a:r>
            <a:endParaRPr lang="en-AU" dirty="0"/>
          </a:p>
        </p:txBody>
      </p:sp>
      <p:sp>
        <p:nvSpPr>
          <p:cNvPr id="146433" name="Title 1"/>
          <p:cNvSpPr>
            <a:spLocks noGrp="1"/>
          </p:cNvSpPr>
          <p:nvPr>
            <p:ph type="title"/>
          </p:nvPr>
        </p:nvSpPr>
        <p:spPr/>
        <p:txBody>
          <a:bodyPr>
            <a:normAutofit/>
          </a:bodyPr>
          <a:lstStyle/>
          <a:p>
            <a:r>
              <a:rPr lang="en-AU" dirty="0"/>
              <a:t>Metrics: Journal Impact Factor</a:t>
            </a:r>
          </a:p>
        </p:txBody>
      </p:sp>
      <p:sp>
        <p:nvSpPr>
          <p:cNvPr id="2" name="Content Placeholder 1">
            <a:extLst>
              <a:ext uri="{FF2B5EF4-FFF2-40B4-BE49-F238E27FC236}">
                <a16:creationId xmlns:a16="http://schemas.microsoft.com/office/drawing/2014/main" id="{D4CA9ADC-EB0E-464A-AD9B-0EB9FE7D95D9}"/>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6039683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err="1"/>
              <a:t>How</a:t>
            </a:r>
            <a:r>
              <a:rPr lang="de-DE" dirty="0"/>
              <a:t> </a:t>
            </a:r>
            <a:r>
              <a:rPr lang="de-DE" dirty="0" err="1"/>
              <a:t>scientific</a:t>
            </a:r>
            <a:r>
              <a:rPr lang="de-DE" dirty="0"/>
              <a:t> </a:t>
            </a:r>
            <a:r>
              <a:rPr lang="de-DE" dirty="0" err="1"/>
              <a:t>publishing</a:t>
            </a:r>
            <a:r>
              <a:rPr lang="de-DE" dirty="0"/>
              <a:t> </a:t>
            </a:r>
            <a:r>
              <a:rPr lang="de-DE" dirty="0" err="1"/>
              <a:t>works</a:t>
            </a:r>
            <a:endParaRPr lang="de-DE" dirty="0"/>
          </a:p>
        </p:txBody>
      </p:sp>
      <p:sp>
        <p:nvSpPr>
          <p:cNvPr id="4" name="Content Placeholder 3">
            <a:extLst>
              <a:ext uri="{FF2B5EF4-FFF2-40B4-BE49-F238E27FC236}">
                <a16:creationId xmlns:a16="http://schemas.microsoft.com/office/drawing/2014/main" id="{2CC47D2F-70FD-4CEB-9CF2-DAEEF8FB4E52}"/>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3581521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sz="quarter" idx="11"/>
          </p:nvPr>
        </p:nvSpPr>
        <p:spPr/>
        <p:txBody>
          <a:bodyPr>
            <a:normAutofit/>
          </a:bodyPr>
          <a:lstStyle/>
          <a:p>
            <a:r>
              <a:rPr lang="en-AU" sz="2400" dirty="0"/>
              <a:t>Research!</a:t>
            </a:r>
          </a:p>
          <a:p>
            <a:endParaRPr lang="en-AU" sz="2400" dirty="0"/>
          </a:p>
          <a:p>
            <a:pPr lvl="1"/>
            <a:r>
              <a:rPr lang="en-AU" sz="2000" dirty="0"/>
              <a:t>What does that mean?</a:t>
            </a:r>
          </a:p>
          <a:p>
            <a:pPr lvl="2"/>
            <a:r>
              <a:rPr lang="en-AU" sz="1800" dirty="0"/>
              <a:t>The </a:t>
            </a:r>
            <a:r>
              <a:rPr lang="en-AU" sz="1800" b="1" u="sng" dirty="0"/>
              <a:t>process</a:t>
            </a:r>
            <a:r>
              <a:rPr lang="en-AU" sz="1800" dirty="0"/>
              <a:t> and, importantly, the </a:t>
            </a:r>
            <a:r>
              <a:rPr lang="en-AU" sz="1800" b="1" u="sng" dirty="0"/>
              <a:t>outcomes</a:t>
            </a:r>
            <a:r>
              <a:rPr lang="en-AU" sz="1800" dirty="0"/>
              <a:t> of a </a:t>
            </a:r>
            <a:r>
              <a:rPr lang="en-AU" sz="1800" b="1" u="sng" dirty="0"/>
              <a:t>scientific</a:t>
            </a:r>
            <a:r>
              <a:rPr lang="en-AU" sz="1800" dirty="0"/>
              <a:t> activity.</a:t>
            </a:r>
          </a:p>
          <a:p>
            <a:pPr lvl="3"/>
            <a:r>
              <a:rPr lang="en-AU" sz="1800" dirty="0"/>
              <a:t>This typically means that we write about research that has been completed.</a:t>
            </a:r>
          </a:p>
          <a:p>
            <a:pPr lvl="3"/>
            <a:r>
              <a:rPr lang="en-AU" sz="1800" dirty="0"/>
              <a:t>Leads to publication bias: We typically only see “successful research” being published.</a:t>
            </a:r>
          </a:p>
          <a:p>
            <a:pPr lvl="3"/>
            <a:endParaRPr lang="en-AU" sz="1800" dirty="0"/>
          </a:p>
          <a:p>
            <a:pPr lvl="2"/>
            <a:r>
              <a:rPr lang="en-AU" sz="1800" dirty="0"/>
              <a:t>Very often it is also one of the main ways in which we can paint a picture of ourselves as </a:t>
            </a:r>
            <a:r>
              <a:rPr lang="en-AU" sz="1800" b="1" u="sng" dirty="0"/>
              <a:t>scholars</a:t>
            </a:r>
            <a:r>
              <a:rPr lang="en-AU" sz="1800" dirty="0"/>
              <a:t>.</a:t>
            </a:r>
          </a:p>
          <a:p>
            <a:pPr lvl="2"/>
            <a:endParaRPr lang="en-AU" sz="1800" dirty="0"/>
          </a:p>
          <a:p>
            <a:r>
              <a:rPr lang="en-AU" sz="1000" dirty="0"/>
              <a:t>	</a:t>
            </a:r>
          </a:p>
        </p:txBody>
      </p:sp>
      <p:sp>
        <p:nvSpPr>
          <p:cNvPr id="35841" name="Title 1"/>
          <p:cNvSpPr>
            <a:spLocks noGrp="1"/>
          </p:cNvSpPr>
          <p:nvPr>
            <p:ph type="title"/>
          </p:nvPr>
        </p:nvSpPr>
        <p:spPr/>
        <p:txBody>
          <a:bodyPr>
            <a:normAutofit fontScale="90000"/>
          </a:bodyPr>
          <a:lstStyle/>
          <a:p>
            <a:r>
              <a:rPr lang="en-AU" dirty="0"/>
              <a:t>Writing Scientific Papers:</a:t>
            </a:r>
            <a:br>
              <a:rPr lang="en-AU" dirty="0"/>
            </a:br>
            <a:r>
              <a:rPr lang="en-AU" dirty="0"/>
              <a:t>What do we write about?</a:t>
            </a:r>
          </a:p>
        </p:txBody>
      </p:sp>
      <p:sp>
        <p:nvSpPr>
          <p:cNvPr id="2" name="Content Placeholder 1">
            <a:extLst>
              <a:ext uri="{FF2B5EF4-FFF2-40B4-BE49-F238E27FC236}">
                <a16:creationId xmlns:a16="http://schemas.microsoft.com/office/drawing/2014/main" id="{B058472B-C98E-418B-B5F5-B8455F6F2981}"/>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1133778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Content Placeholder 2"/>
          <p:cNvSpPr>
            <a:spLocks noGrp="1"/>
          </p:cNvSpPr>
          <p:nvPr>
            <p:ph sz="quarter" idx="11"/>
          </p:nvPr>
        </p:nvSpPr>
        <p:spPr/>
        <p:txBody>
          <a:bodyPr>
            <a:normAutofit/>
          </a:bodyPr>
          <a:lstStyle/>
          <a:p>
            <a:r>
              <a:rPr lang="en-AU" sz="2400" dirty="0"/>
              <a:t>Publication outlets differ WIDELY in quality</a:t>
            </a:r>
          </a:p>
          <a:p>
            <a:pPr lvl="1"/>
            <a:r>
              <a:rPr lang="en-AU" sz="2000" u="sng" dirty="0"/>
              <a:t>Good</a:t>
            </a:r>
            <a:r>
              <a:rPr lang="en-AU" sz="2000" dirty="0"/>
              <a:t> outlets will only accept </a:t>
            </a:r>
            <a:r>
              <a:rPr lang="en-AU" sz="2000" u="sng" dirty="0"/>
              <a:t>good</a:t>
            </a:r>
            <a:r>
              <a:rPr lang="en-AU" sz="2000" dirty="0"/>
              <a:t> papers describing </a:t>
            </a:r>
            <a:r>
              <a:rPr lang="en-AU" sz="2000" u="sng" dirty="0"/>
              <a:t>good</a:t>
            </a:r>
            <a:r>
              <a:rPr lang="en-AU" sz="2000" dirty="0"/>
              <a:t> research.</a:t>
            </a:r>
          </a:p>
          <a:p>
            <a:pPr lvl="1"/>
            <a:r>
              <a:rPr lang="en-AU" sz="2000" dirty="0"/>
              <a:t>Publish high-impact papers in high-quality outlets.</a:t>
            </a:r>
          </a:p>
          <a:p>
            <a:pPr lvl="1"/>
            <a:endParaRPr lang="en-AU" sz="2000" dirty="0"/>
          </a:p>
          <a:p>
            <a:r>
              <a:rPr lang="en-US" sz="2400" dirty="0"/>
              <a:t>Open publishing process</a:t>
            </a:r>
          </a:p>
          <a:p>
            <a:pPr lvl="1"/>
            <a:r>
              <a:rPr lang="en-US" sz="2000" dirty="0"/>
              <a:t>Once you publish, your ideas are out there!</a:t>
            </a:r>
          </a:p>
          <a:p>
            <a:pPr lvl="1"/>
            <a:r>
              <a:rPr lang="en-US" sz="2000" dirty="0"/>
              <a:t>Can be good or bad for reputation</a:t>
            </a:r>
          </a:p>
          <a:p>
            <a:endParaRPr lang="en-US" sz="2400" dirty="0"/>
          </a:p>
          <a:p>
            <a:r>
              <a:rPr lang="en-US" sz="2400" dirty="0"/>
              <a:t>One shot option:</a:t>
            </a:r>
          </a:p>
          <a:p>
            <a:pPr lvl="1"/>
            <a:r>
              <a:rPr lang="en-US" sz="2000" dirty="0"/>
              <a:t>Once you published a result, you can’t publish it again!</a:t>
            </a:r>
            <a:endParaRPr lang="en-AU" sz="2000" dirty="0"/>
          </a:p>
        </p:txBody>
      </p:sp>
      <p:sp>
        <p:nvSpPr>
          <p:cNvPr id="134145" name="Title 1"/>
          <p:cNvSpPr>
            <a:spLocks noGrp="1"/>
          </p:cNvSpPr>
          <p:nvPr>
            <p:ph type="title"/>
          </p:nvPr>
        </p:nvSpPr>
        <p:spPr/>
        <p:txBody>
          <a:bodyPr>
            <a:normAutofit/>
          </a:bodyPr>
          <a:lstStyle/>
          <a:p>
            <a:r>
              <a:rPr lang="en-AU" dirty="0"/>
              <a:t>Myth: You can publish anything anywhere</a:t>
            </a:r>
          </a:p>
        </p:txBody>
      </p:sp>
      <p:sp>
        <p:nvSpPr>
          <p:cNvPr id="2" name="Content Placeholder 1">
            <a:extLst>
              <a:ext uri="{FF2B5EF4-FFF2-40B4-BE49-F238E27FC236}">
                <a16:creationId xmlns:a16="http://schemas.microsoft.com/office/drawing/2014/main" id="{9302268F-79D2-4DEB-98C2-C8C7B24CF5F8}"/>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725740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414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4146">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414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4146">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4146">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4146">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4146">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4146">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146"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1"/>
          </p:nvPr>
        </p:nvSpPr>
        <p:spPr/>
        <p:txBody>
          <a:bodyPr>
            <a:normAutofit fontScale="70000" lnSpcReduction="20000"/>
          </a:bodyPr>
          <a:lstStyle/>
          <a:p>
            <a:r>
              <a:rPr lang="en-AU" dirty="0"/>
              <a:t>What different publication </a:t>
            </a:r>
            <a:r>
              <a:rPr lang="en-AU" b="1" dirty="0"/>
              <a:t>formats</a:t>
            </a:r>
            <a:r>
              <a:rPr lang="en-AU" dirty="0"/>
              <a:t> exist?</a:t>
            </a:r>
          </a:p>
          <a:p>
            <a:pPr marL="457189" indent="-457189">
              <a:buFont typeface="Arial" panose="020B0604020202020204" pitchFamily="34" charset="0"/>
              <a:buChar char="•"/>
            </a:pPr>
            <a:r>
              <a:rPr lang="en-AU" dirty="0"/>
              <a:t>books</a:t>
            </a:r>
          </a:p>
          <a:p>
            <a:pPr marL="457189" indent="-457189">
              <a:buFont typeface="Arial" panose="020B0604020202020204" pitchFamily="34" charset="0"/>
              <a:buChar char="•"/>
            </a:pPr>
            <a:r>
              <a:rPr lang="en-AU" dirty="0"/>
              <a:t>book chapters</a:t>
            </a:r>
          </a:p>
          <a:p>
            <a:pPr marL="457189" indent="-457189">
              <a:buFont typeface="Arial" panose="020B0604020202020204" pitchFamily="34" charset="0"/>
              <a:buChar char="•"/>
            </a:pPr>
            <a:r>
              <a:rPr lang="en-AU" dirty="0"/>
              <a:t>journal articles</a:t>
            </a:r>
          </a:p>
          <a:p>
            <a:pPr marL="457189" indent="-457189">
              <a:buFont typeface="Arial" panose="020B0604020202020204" pitchFamily="34" charset="0"/>
              <a:buChar char="•"/>
            </a:pPr>
            <a:r>
              <a:rPr lang="en-AU" dirty="0"/>
              <a:t>conference papers</a:t>
            </a:r>
          </a:p>
          <a:p>
            <a:pPr marL="457189" indent="-457189">
              <a:buFont typeface="Arial" panose="020B0604020202020204" pitchFamily="34" charset="0"/>
              <a:buChar char="•"/>
            </a:pPr>
            <a:r>
              <a:rPr lang="en-AU" dirty="0"/>
              <a:t>workshop papers</a:t>
            </a:r>
          </a:p>
          <a:p>
            <a:pPr marL="457189" indent="-457189">
              <a:buFont typeface="Arial" panose="020B0604020202020204" pitchFamily="34" charset="0"/>
              <a:buChar char="•"/>
            </a:pPr>
            <a:r>
              <a:rPr lang="en-AU" dirty="0"/>
              <a:t>technical reports</a:t>
            </a:r>
          </a:p>
          <a:p>
            <a:pPr marL="457189" indent="-457189">
              <a:buFont typeface="Arial" panose="020B0604020202020204" pitchFamily="34" charset="0"/>
              <a:buChar char="•"/>
            </a:pPr>
            <a:r>
              <a:rPr lang="en-AU" dirty="0"/>
              <a:t>…</a:t>
            </a:r>
          </a:p>
          <a:p>
            <a:endParaRPr lang="en-AU" dirty="0"/>
          </a:p>
          <a:p>
            <a:r>
              <a:rPr lang="en-AU" dirty="0"/>
              <a:t>What are the </a:t>
            </a:r>
            <a:r>
              <a:rPr lang="en-AU" b="1" dirty="0"/>
              <a:t>differences</a:t>
            </a:r>
            <a:r>
              <a:rPr lang="en-AU" dirty="0"/>
              <a:t>?</a:t>
            </a:r>
          </a:p>
        </p:txBody>
      </p:sp>
      <p:sp>
        <p:nvSpPr>
          <p:cNvPr id="2" name="Title 1"/>
          <p:cNvSpPr>
            <a:spLocks noGrp="1"/>
          </p:cNvSpPr>
          <p:nvPr>
            <p:ph type="title"/>
          </p:nvPr>
        </p:nvSpPr>
        <p:spPr/>
        <p:txBody>
          <a:bodyPr/>
          <a:lstStyle/>
          <a:p>
            <a:r>
              <a:rPr lang="en-AU" dirty="0"/>
              <a:t>Publication Outlets</a:t>
            </a:r>
          </a:p>
        </p:txBody>
      </p:sp>
      <p:sp>
        <p:nvSpPr>
          <p:cNvPr id="4" name="Content Placeholder 3">
            <a:extLst>
              <a:ext uri="{FF2B5EF4-FFF2-40B4-BE49-F238E27FC236}">
                <a16:creationId xmlns:a16="http://schemas.microsoft.com/office/drawing/2014/main" id="{2A86F7FF-C3FE-45FA-9F81-D68DAB5D505C}"/>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38053413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ChangeArrowheads="1"/>
          </p:cNvSpPr>
          <p:nvPr>
            <p:ph type="title"/>
          </p:nvPr>
        </p:nvSpPr>
        <p:spPr/>
        <p:txBody>
          <a:bodyPr>
            <a:normAutofit fontScale="90000"/>
          </a:bodyPr>
          <a:lstStyle/>
          <a:p>
            <a:r>
              <a:rPr lang="en-US" dirty="0"/>
              <a:t>The most important lessons from this session</a:t>
            </a:r>
            <a:endParaRPr lang="en-AU" dirty="0"/>
          </a:p>
        </p:txBody>
      </p:sp>
      <p:sp>
        <p:nvSpPr>
          <p:cNvPr id="6" name="Content Placeholder 5">
            <a:extLst>
              <a:ext uri="{FF2B5EF4-FFF2-40B4-BE49-F238E27FC236}">
                <a16:creationId xmlns:a16="http://schemas.microsoft.com/office/drawing/2014/main" id="{3A5B3DE3-B1DD-4E0F-BFEE-E5E626389B0A}"/>
              </a:ext>
            </a:extLst>
          </p:cNvPr>
          <p:cNvSpPr>
            <a:spLocks noGrp="1"/>
          </p:cNvSpPr>
          <p:nvPr>
            <p:ph sz="quarter" idx="12"/>
          </p:nvPr>
        </p:nvSpPr>
        <p:spPr/>
        <p:txBody>
          <a:bodyPr/>
          <a:lstStyle/>
          <a:p>
            <a:endParaRPr lang="de-DE"/>
          </a:p>
        </p:txBody>
      </p:sp>
      <p:sp>
        <p:nvSpPr>
          <p:cNvPr id="9" name="Text Placeholder 8"/>
          <p:cNvSpPr>
            <a:spLocks noGrp="1"/>
          </p:cNvSpPr>
          <p:nvPr>
            <p:ph sz="quarter" idx="11"/>
          </p:nvPr>
        </p:nvSpPr>
        <p:spPr/>
        <p:txBody>
          <a:bodyPr/>
          <a:lstStyle/>
          <a:p>
            <a:r>
              <a:rPr lang="en-AU" dirty="0"/>
              <a:t>Good paper</a:t>
            </a:r>
          </a:p>
          <a:p>
            <a:pPr lvl="1"/>
            <a:r>
              <a:rPr lang="en-AU" dirty="0"/>
              <a:t>Purposive</a:t>
            </a:r>
          </a:p>
          <a:p>
            <a:pPr lvl="1"/>
            <a:r>
              <a:rPr lang="en-AU" dirty="0"/>
              <a:t>Goals clearly defined.</a:t>
            </a:r>
          </a:p>
          <a:p>
            <a:pPr lvl="1"/>
            <a:r>
              <a:rPr lang="en-AU" dirty="0"/>
              <a:t>Reporting of procedures (including flaws) complete and honest.</a:t>
            </a:r>
          </a:p>
          <a:p>
            <a:pPr lvl="1"/>
            <a:r>
              <a:rPr lang="en-AU" dirty="0"/>
              <a:t>Objectivity clearly evident.</a:t>
            </a:r>
          </a:p>
          <a:p>
            <a:pPr lvl="1"/>
            <a:r>
              <a:rPr lang="en-AU" dirty="0"/>
              <a:t>Describe the use of appropriate analytical techniques.</a:t>
            </a:r>
          </a:p>
          <a:p>
            <a:pPr lvl="1"/>
            <a:r>
              <a:rPr lang="en-AU" dirty="0"/>
              <a:t>Conclusions limited to those clearly justified by the data / facts. </a:t>
            </a:r>
          </a:p>
          <a:p>
            <a:endParaRPr lang="en-AU" dirty="0"/>
          </a:p>
          <a:p>
            <a:pPr lvl="1"/>
            <a:endParaRPr lang="en-AU" dirty="0"/>
          </a:p>
        </p:txBody>
      </p:sp>
      <p:sp>
        <p:nvSpPr>
          <p:cNvPr id="2" name="Content Placeholder 1">
            <a:extLst>
              <a:ext uri="{FF2B5EF4-FFF2-40B4-BE49-F238E27FC236}">
                <a16:creationId xmlns:a16="http://schemas.microsoft.com/office/drawing/2014/main" id="{DCF7AD51-8173-43DA-ADB0-170B496F4060}"/>
              </a:ext>
            </a:extLst>
          </p:cNvPr>
          <p:cNvSpPr>
            <a:spLocks noGrp="1"/>
          </p:cNvSpPr>
          <p:nvPr>
            <p:ph sz="quarter" idx="13"/>
          </p:nvPr>
        </p:nvSpPr>
        <p:spPr/>
        <p:txBody>
          <a:bodyPr/>
          <a:lstStyle/>
          <a:p>
            <a:r>
              <a:rPr lang="en-AU" dirty="0"/>
              <a:t>Good research</a:t>
            </a:r>
          </a:p>
          <a:p>
            <a:pPr lvl="1"/>
            <a:r>
              <a:rPr lang="en-AU" dirty="0"/>
              <a:t>Purposive</a:t>
            </a:r>
          </a:p>
          <a:p>
            <a:pPr lvl="1"/>
            <a:r>
              <a:rPr lang="en-AU" dirty="0"/>
              <a:t>Goals clearly defined.</a:t>
            </a:r>
          </a:p>
          <a:p>
            <a:pPr lvl="1"/>
            <a:r>
              <a:rPr lang="en-AU" dirty="0"/>
              <a:t>Procedure replicable.</a:t>
            </a:r>
          </a:p>
          <a:p>
            <a:pPr lvl="1"/>
            <a:endParaRPr lang="en-AU" dirty="0"/>
          </a:p>
          <a:p>
            <a:pPr lvl="1"/>
            <a:r>
              <a:rPr lang="en-AU" dirty="0"/>
              <a:t>Objectivity clearly evident.</a:t>
            </a:r>
          </a:p>
          <a:p>
            <a:pPr lvl="1"/>
            <a:r>
              <a:rPr lang="en-AU" dirty="0"/>
              <a:t>Use appropriate analytical techniques.</a:t>
            </a:r>
          </a:p>
          <a:p>
            <a:pPr lvl="1"/>
            <a:r>
              <a:rPr lang="en-AU" dirty="0"/>
              <a:t>Conclusions limited to those clearly justified by the data / facts.</a:t>
            </a:r>
          </a:p>
          <a:p>
            <a:endParaRPr lang="de-DE" dirty="0"/>
          </a:p>
        </p:txBody>
      </p:sp>
    </p:spTree>
    <p:extLst>
      <p:ext uri="{BB962C8B-B14F-4D97-AF65-F5344CB8AC3E}">
        <p14:creationId xmlns:p14="http://schemas.microsoft.com/office/powerpoint/2010/main" val="3741524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334F96F0-F985-4036-AFF5-24FD6FF1DCAB}"/>
              </a:ext>
            </a:extLst>
          </p:cNvPr>
          <p:cNvSpPr>
            <a:spLocks noGrp="1"/>
          </p:cNvSpPr>
          <p:nvPr>
            <p:ph sz="quarter" idx="11"/>
          </p:nvPr>
        </p:nvSpPr>
        <p:spPr/>
        <p:txBody>
          <a:bodyPr/>
          <a:lstStyle/>
          <a:p>
            <a:pPr marL="609585" indent="-609585">
              <a:buFont typeface="+mj-lt"/>
              <a:buAutoNum type="arabicPeriod"/>
            </a:pPr>
            <a:r>
              <a:rPr lang="en-US" dirty="0"/>
              <a:t>You can write good papers only when you do </a:t>
            </a:r>
            <a:r>
              <a:rPr lang="de-DE" dirty="0" err="1"/>
              <a:t>good</a:t>
            </a:r>
            <a:r>
              <a:rPr lang="de-DE" dirty="0"/>
              <a:t> </a:t>
            </a:r>
            <a:r>
              <a:rPr lang="de-DE" dirty="0" err="1"/>
              <a:t>research</a:t>
            </a:r>
            <a:r>
              <a:rPr lang="de-DE" dirty="0"/>
              <a:t>.</a:t>
            </a:r>
          </a:p>
          <a:p>
            <a:pPr marL="609585" indent="-609585">
              <a:buFont typeface="+mj-lt"/>
              <a:buAutoNum type="arabicPeriod"/>
            </a:pPr>
            <a:endParaRPr lang="de-DE" dirty="0"/>
          </a:p>
          <a:p>
            <a:pPr marL="609585" indent="-609585">
              <a:buFont typeface="+mj-lt"/>
              <a:buAutoNum type="arabicPeriod"/>
            </a:pPr>
            <a:endParaRPr lang="de-DE" dirty="0"/>
          </a:p>
          <a:p>
            <a:pPr marL="609585" indent="-609585">
              <a:buFont typeface="+mj-lt"/>
              <a:buAutoNum type="arabicPeriod"/>
            </a:pPr>
            <a:r>
              <a:rPr lang="de-DE" dirty="0" err="1"/>
              <a:t>You</a:t>
            </a:r>
            <a:r>
              <a:rPr lang="de-DE" dirty="0"/>
              <a:t> </a:t>
            </a:r>
            <a:r>
              <a:rPr lang="en-US" dirty="0"/>
              <a:t>can waste good research by not writing about it well enough.</a:t>
            </a:r>
            <a:endParaRPr lang="de-DE" dirty="0"/>
          </a:p>
        </p:txBody>
      </p:sp>
      <p:sp>
        <p:nvSpPr>
          <p:cNvPr id="2" name="Title 1">
            <a:extLst>
              <a:ext uri="{FF2B5EF4-FFF2-40B4-BE49-F238E27FC236}">
                <a16:creationId xmlns:a16="http://schemas.microsoft.com/office/drawing/2014/main" id="{127173C6-D8D0-4484-ADAC-5437B6E20706}"/>
              </a:ext>
            </a:extLst>
          </p:cNvPr>
          <p:cNvSpPr>
            <a:spLocks noGrp="1"/>
          </p:cNvSpPr>
          <p:nvPr>
            <p:ph type="title"/>
          </p:nvPr>
        </p:nvSpPr>
        <p:spPr/>
        <p:txBody>
          <a:bodyPr/>
          <a:lstStyle/>
          <a:p>
            <a:r>
              <a:rPr lang="de-DE" dirty="0" err="1"/>
              <a:t>Two</a:t>
            </a:r>
            <a:r>
              <a:rPr lang="de-DE" dirty="0"/>
              <a:t> golden </a:t>
            </a:r>
            <a:r>
              <a:rPr lang="de-DE" dirty="0" err="1"/>
              <a:t>rules</a:t>
            </a:r>
            <a:r>
              <a:rPr lang="de-DE" dirty="0"/>
              <a:t> of </a:t>
            </a:r>
            <a:r>
              <a:rPr lang="de-DE" dirty="0" err="1"/>
              <a:t>publishing</a:t>
            </a:r>
            <a:endParaRPr lang="de-DE" dirty="0"/>
          </a:p>
        </p:txBody>
      </p:sp>
      <p:sp>
        <p:nvSpPr>
          <p:cNvPr id="5" name="Date Placeholder 4">
            <a:extLst>
              <a:ext uri="{FF2B5EF4-FFF2-40B4-BE49-F238E27FC236}">
                <a16:creationId xmlns:a16="http://schemas.microsoft.com/office/drawing/2014/main" id="{B5941FD9-7E5D-4739-9E25-F3707C3EE071}"/>
              </a:ext>
            </a:extLst>
          </p:cNvPr>
          <p:cNvSpPr>
            <a:spLocks noGrp="1"/>
          </p:cNvSpPr>
          <p:nvPr>
            <p:ph type="dt" sz="half" idx="2"/>
          </p:nvPr>
        </p:nvSpPr>
        <p:spPr/>
        <p:txBody>
          <a:bodyPr/>
          <a:lstStyle/>
          <a:p>
            <a:fld id="{A63E5940-034A-194C-AEC2-CFB86198616E}" type="datetime1">
              <a:rPr lang="de-DE" smtClean="0"/>
              <a:pPr/>
              <a:t>11.02.2022</a:t>
            </a:fld>
            <a:endParaRPr lang="de-DE"/>
          </a:p>
        </p:txBody>
      </p:sp>
      <p:sp>
        <p:nvSpPr>
          <p:cNvPr id="7" name="Slide Number Placeholder 6">
            <a:extLst>
              <a:ext uri="{FF2B5EF4-FFF2-40B4-BE49-F238E27FC236}">
                <a16:creationId xmlns:a16="http://schemas.microsoft.com/office/drawing/2014/main" id="{66D13A2B-B6EF-4163-AA21-D8D91939779D}"/>
              </a:ext>
            </a:extLst>
          </p:cNvPr>
          <p:cNvSpPr>
            <a:spLocks noGrp="1"/>
          </p:cNvSpPr>
          <p:nvPr>
            <p:ph type="sldNum" sz="quarter" idx="4"/>
          </p:nvPr>
        </p:nvSpPr>
        <p:spPr/>
        <p:txBody>
          <a:bodyPr/>
          <a:lstStyle/>
          <a:p>
            <a:fld id="{3E01A2B2-10AD-754B-9B4C-E5B6FED423D0}" type="slidenum">
              <a:rPr lang="de-DE" smtClean="0"/>
              <a:pPr/>
              <a:t>30</a:t>
            </a:fld>
            <a:endParaRPr lang="de-DE"/>
          </a:p>
        </p:txBody>
      </p:sp>
      <p:sp>
        <p:nvSpPr>
          <p:cNvPr id="3" name="Content Placeholder 2">
            <a:extLst>
              <a:ext uri="{FF2B5EF4-FFF2-40B4-BE49-F238E27FC236}">
                <a16:creationId xmlns:a16="http://schemas.microsoft.com/office/drawing/2014/main" id="{13CABD66-4F86-45E5-B463-D2461D660B97}"/>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38183747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E236686-EE09-4E24-8588-BC8389A49B31}"/>
              </a:ext>
            </a:extLst>
          </p:cNvPr>
          <p:cNvSpPr>
            <a:spLocks noGrp="1"/>
          </p:cNvSpPr>
          <p:nvPr>
            <p:ph sz="quarter" idx="11"/>
          </p:nvPr>
        </p:nvSpPr>
        <p:spPr/>
        <p:txBody>
          <a:bodyPr/>
          <a:lstStyle/>
          <a:p>
            <a:r>
              <a:rPr lang="de-DE" dirty="0"/>
              <a:t>Scientific </a:t>
            </a:r>
            <a:r>
              <a:rPr lang="de-DE" dirty="0" err="1"/>
              <a:t>publications</a:t>
            </a:r>
            <a:r>
              <a:rPr lang="de-DE" dirty="0"/>
              <a:t> </a:t>
            </a:r>
            <a:r>
              <a:rPr lang="de-DE" dirty="0" err="1"/>
              <a:t>are</a:t>
            </a:r>
            <a:r>
              <a:rPr lang="de-DE" dirty="0"/>
              <a:t> peer-</a:t>
            </a:r>
            <a:r>
              <a:rPr lang="de-DE" dirty="0" err="1"/>
              <a:t>reviewed</a:t>
            </a:r>
            <a:r>
              <a:rPr lang="de-DE" dirty="0"/>
              <a:t>.</a:t>
            </a:r>
          </a:p>
          <a:p>
            <a:pPr lvl="1"/>
            <a:r>
              <a:rPr lang="en-US" dirty="0"/>
              <a:t>means writings are subjected to the scrutiny of experts in the same field before a paper will be published.</a:t>
            </a:r>
          </a:p>
          <a:p>
            <a:pPr lvl="1"/>
            <a:r>
              <a:rPr lang="en-US" dirty="0"/>
              <a:t>requires a community of experts in a narrowly defined field who are qualified to perform impartial review.</a:t>
            </a:r>
          </a:p>
          <a:p>
            <a:pPr lvl="1"/>
            <a:r>
              <a:rPr lang="en-US" dirty="0"/>
              <a:t>Most often double-blind review: authors and reviewers do not know each others’ identity.</a:t>
            </a:r>
          </a:p>
          <a:p>
            <a:r>
              <a:rPr lang="en-US" dirty="0"/>
              <a:t>The review process is managed by editors.</a:t>
            </a:r>
          </a:p>
          <a:p>
            <a:pPr lvl="1"/>
            <a:r>
              <a:rPr lang="en-US" dirty="0"/>
              <a:t>typically a successful senior scientist familiar with the field of the </a:t>
            </a:r>
            <a:r>
              <a:rPr lang="de-DE" dirty="0" err="1"/>
              <a:t>manuscript</a:t>
            </a:r>
            <a:r>
              <a:rPr lang="de-DE" dirty="0"/>
              <a:t>.</a:t>
            </a:r>
          </a:p>
          <a:p>
            <a:pPr lvl="1"/>
            <a:r>
              <a:rPr lang="de-DE" dirty="0" err="1"/>
              <a:t>Makes</a:t>
            </a:r>
            <a:r>
              <a:rPr lang="de-DE" dirty="0"/>
              <a:t> </a:t>
            </a:r>
            <a:r>
              <a:rPr lang="de-DE" dirty="0" err="1"/>
              <a:t>decisions</a:t>
            </a:r>
            <a:r>
              <a:rPr lang="de-DE" dirty="0"/>
              <a:t> </a:t>
            </a:r>
            <a:r>
              <a:rPr lang="de-DE" dirty="0" err="1"/>
              <a:t>about</a:t>
            </a:r>
            <a:r>
              <a:rPr lang="de-DE" dirty="0"/>
              <a:t> </a:t>
            </a:r>
            <a:r>
              <a:rPr lang="de-DE" dirty="0" err="1"/>
              <a:t>the</a:t>
            </a:r>
            <a:r>
              <a:rPr lang="de-DE" dirty="0"/>
              <a:t> </a:t>
            </a:r>
            <a:r>
              <a:rPr lang="de-DE" dirty="0" err="1"/>
              <a:t>publication</a:t>
            </a:r>
            <a:r>
              <a:rPr lang="de-DE" dirty="0"/>
              <a:t> of </a:t>
            </a:r>
            <a:r>
              <a:rPr lang="de-DE" dirty="0" err="1"/>
              <a:t>the</a:t>
            </a:r>
            <a:r>
              <a:rPr lang="de-DE" dirty="0"/>
              <a:t> </a:t>
            </a:r>
            <a:r>
              <a:rPr lang="de-DE" dirty="0" err="1"/>
              <a:t>manuscript</a:t>
            </a:r>
            <a:r>
              <a:rPr lang="de-DE" dirty="0"/>
              <a:t>.</a:t>
            </a:r>
          </a:p>
          <a:p>
            <a:endParaRPr lang="en-US" dirty="0"/>
          </a:p>
          <a:p>
            <a:pPr lvl="1"/>
            <a:endParaRPr lang="de-DE" dirty="0"/>
          </a:p>
        </p:txBody>
      </p:sp>
      <p:sp>
        <p:nvSpPr>
          <p:cNvPr id="2" name="Title 1">
            <a:extLst>
              <a:ext uri="{FF2B5EF4-FFF2-40B4-BE49-F238E27FC236}">
                <a16:creationId xmlns:a16="http://schemas.microsoft.com/office/drawing/2014/main" id="{787CA249-5B6E-47FF-95AC-8010A8D76B6B}"/>
              </a:ext>
            </a:extLst>
          </p:cNvPr>
          <p:cNvSpPr>
            <a:spLocks noGrp="1"/>
          </p:cNvSpPr>
          <p:nvPr>
            <p:ph type="title"/>
          </p:nvPr>
        </p:nvSpPr>
        <p:spPr/>
        <p:txBody>
          <a:bodyPr>
            <a:normAutofit fontScale="90000"/>
          </a:bodyPr>
          <a:lstStyle/>
          <a:p>
            <a:r>
              <a:rPr lang="de-DE" dirty="0" err="1"/>
              <a:t>What</a:t>
            </a:r>
            <a:r>
              <a:rPr lang="de-DE" dirty="0"/>
              <a:t> </a:t>
            </a:r>
            <a:r>
              <a:rPr lang="de-DE" dirty="0" err="1"/>
              <a:t>is</a:t>
            </a:r>
            <a:r>
              <a:rPr lang="de-DE" dirty="0"/>
              <a:t> different in </a:t>
            </a:r>
            <a:r>
              <a:rPr lang="de-DE" dirty="0" err="1"/>
              <a:t>scientific</a:t>
            </a:r>
            <a:r>
              <a:rPr lang="de-DE" dirty="0"/>
              <a:t> </a:t>
            </a:r>
            <a:r>
              <a:rPr lang="de-DE" dirty="0" err="1"/>
              <a:t>publications</a:t>
            </a:r>
            <a:r>
              <a:rPr lang="de-DE" dirty="0"/>
              <a:t> </a:t>
            </a:r>
            <a:r>
              <a:rPr lang="de-DE" dirty="0" err="1"/>
              <a:t>from</a:t>
            </a:r>
            <a:r>
              <a:rPr lang="de-DE" dirty="0"/>
              <a:t> </a:t>
            </a:r>
            <a:r>
              <a:rPr lang="de-DE" dirty="0" err="1"/>
              <a:t>others</a:t>
            </a:r>
            <a:r>
              <a:rPr lang="de-DE" dirty="0"/>
              <a:t>?</a:t>
            </a:r>
          </a:p>
        </p:txBody>
      </p:sp>
      <p:sp>
        <p:nvSpPr>
          <p:cNvPr id="4" name="Date Placeholder 3">
            <a:extLst>
              <a:ext uri="{FF2B5EF4-FFF2-40B4-BE49-F238E27FC236}">
                <a16:creationId xmlns:a16="http://schemas.microsoft.com/office/drawing/2014/main" id="{320F21C9-DD13-4AB0-92D8-F2E668D442EF}"/>
              </a:ext>
            </a:extLst>
          </p:cNvPr>
          <p:cNvSpPr>
            <a:spLocks noGrp="1"/>
          </p:cNvSpPr>
          <p:nvPr>
            <p:ph type="dt" sz="half" idx="2"/>
          </p:nvPr>
        </p:nvSpPr>
        <p:spPr/>
        <p:txBody>
          <a:bodyPr/>
          <a:lstStyle/>
          <a:p>
            <a:fld id="{A63E5940-034A-194C-AEC2-CFB86198616E}" type="datetime1">
              <a:rPr lang="de-DE" smtClean="0"/>
              <a:pPr/>
              <a:t>11.02.2022</a:t>
            </a:fld>
            <a:endParaRPr lang="de-DE"/>
          </a:p>
        </p:txBody>
      </p:sp>
      <p:sp>
        <p:nvSpPr>
          <p:cNvPr id="5" name="Slide Number Placeholder 4">
            <a:extLst>
              <a:ext uri="{FF2B5EF4-FFF2-40B4-BE49-F238E27FC236}">
                <a16:creationId xmlns:a16="http://schemas.microsoft.com/office/drawing/2014/main" id="{5E446785-43DE-478D-903A-E188E04C901B}"/>
              </a:ext>
            </a:extLst>
          </p:cNvPr>
          <p:cNvSpPr>
            <a:spLocks noGrp="1"/>
          </p:cNvSpPr>
          <p:nvPr>
            <p:ph type="sldNum" sz="quarter" idx="4"/>
          </p:nvPr>
        </p:nvSpPr>
        <p:spPr/>
        <p:txBody>
          <a:bodyPr/>
          <a:lstStyle/>
          <a:p>
            <a:fld id="{3E01A2B2-10AD-754B-9B4C-E5B6FED423D0}" type="slidenum">
              <a:rPr lang="de-DE" smtClean="0"/>
              <a:pPr/>
              <a:t>31</a:t>
            </a:fld>
            <a:endParaRPr lang="de-DE" dirty="0"/>
          </a:p>
        </p:txBody>
      </p:sp>
    </p:spTree>
    <p:extLst>
      <p:ext uri="{BB962C8B-B14F-4D97-AF65-F5344CB8AC3E}">
        <p14:creationId xmlns:p14="http://schemas.microsoft.com/office/powerpoint/2010/main" val="24761565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5586" name="Picture 2" descr="http://blogs.plos.org/biologue/files/2012/08/Peer-Review-Nick-Kim-cartoon3-resize.jpg"/>
          <p:cNvPicPr>
            <a:picLocks noChangeAspect="1" noChangeArrowheads="1"/>
          </p:cNvPicPr>
          <p:nvPr/>
        </p:nvPicPr>
        <p:blipFill>
          <a:blip r:embed="rId2" cstate="print"/>
          <a:srcRect/>
          <a:stretch>
            <a:fillRect/>
          </a:stretch>
        </p:blipFill>
        <p:spPr bwMode="auto">
          <a:xfrm>
            <a:off x="2831638" y="1652390"/>
            <a:ext cx="6175429" cy="4829945"/>
          </a:xfrm>
          <a:prstGeom prst="rect">
            <a:avLst/>
          </a:prstGeom>
          <a:noFill/>
        </p:spPr>
      </p:pic>
      <p:sp>
        <p:nvSpPr>
          <p:cNvPr id="5" name="Title 4">
            <a:extLst>
              <a:ext uri="{FF2B5EF4-FFF2-40B4-BE49-F238E27FC236}">
                <a16:creationId xmlns:a16="http://schemas.microsoft.com/office/drawing/2014/main" id="{318430E2-AE29-4D05-B6C7-F30FD9AE5F32}"/>
              </a:ext>
            </a:extLst>
          </p:cNvPr>
          <p:cNvSpPr>
            <a:spLocks noGrp="1"/>
          </p:cNvSpPr>
          <p:nvPr>
            <p:ph type="title"/>
          </p:nvPr>
        </p:nvSpPr>
        <p:spPr/>
        <p:txBody>
          <a:bodyPr/>
          <a:lstStyle/>
          <a:p>
            <a:r>
              <a:rPr lang="de-DE" dirty="0"/>
              <a:t>Peer review</a:t>
            </a:r>
          </a:p>
        </p:txBody>
      </p:sp>
      <p:sp>
        <p:nvSpPr>
          <p:cNvPr id="3" name="Content Placeholder 2">
            <a:extLst>
              <a:ext uri="{FF2B5EF4-FFF2-40B4-BE49-F238E27FC236}">
                <a16:creationId xmlns:a16="http://schemas.microsoft.com/office/drawing/2014/main" id="{743506D2-6BCB-42FB-99F6-143C1F2575C6}"/>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27403295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itle 1"/>
          <p:cNvSpPr>
            <a:spLocks noGrp="1"/>
          </p:cNvSpPr>
          <p:nvPr>
            <p:ph type="title"/>
          </p:nvPr>
        </p:nvSpPr>
        <p:spPr/>
        <p:txBody>
          <a:bodyPr/>
          <a:lstStyle/>
          <a:p>
            <a:r>
              <a:rPr lang="en-AU" dirty="0"/>
              <a:t>Confessions</a:t>
            </a:r>
          </a:p>
        </p:txBody>
      </p:sp>
      <p:sp>
        <p:nvSpPr>
          <p:cNvPr id="3" name="Content Placeholder 2">
            <a:extLst>
              <a:ext uri="{FF2B5EF4-FFF2-40B4-BE49-F238E27FC236}">
                <a16:creationId xmlns:a16="http://schemas.microsoft.com/office/drawing/2014/main" id="{04937EF7-0419-421A-B777-4D1B84A3270C}"/>
              </a:ext>
            </a:extLst>
          </p:cNvPr>
          <p:cNvSpPr>
            <a:spLocks noGrp="1"/>
          </p:cNvSpPr>
          <p:nvPr>
            <p:ph sz="quarter" idx="12"/>
          </p:nvPr>
        </p:nvSpPr>
        <p:spPr/>
        <p:txBody>
          <a:bodyPr/>
          <a:lstStyle/>
          <a:p>
            <a:endParaRPr lang="de-DE"/>
          </a:p>
        </p:txBody>
      </p:sp>
      <p:sp>
        <p:nvSpPr>
          <p:cNvPr id="5" name="Rectangle 4"/>
          <p:cNvSpPr/>
          <p:nvPr/>
        </p:nvSpPr>
        <p:spPr>
          <a:xfrm>
            <a:off x="2831638" y="2276641"/>
            <a:ext cx="6957775" cy="3416320"/>
          </a:xfrm>
          <a:prstGeom prst="rect">
            <a:avLst/>
          </a:prstGeom>
        </p:spPr>
        <p:txBody>
          <a:bodyPr wrap="square">
            <a:spAutoFit/>
          </a:bodyPr>
          <a:lstStyle/>
          <a:p>
            <a:pPr fontAlgn="base">
              <a:spcBef>
                <a:spcPct val="0"/>
              </a:spcBef>
              <a:spcAft>
                <a:spcPct val="0"/>
              </a:spcAft>
            </a:pPr>
            <a:r>
              <a:rPr lang="en-AU" sz="3600" i="1" dirty="0"/>
              <a:t>“It is natural to feel bad about rejections.  Unfortunately, I get them all the time too.  Academia is a pretty brutal profession in that regard and I wouldn’t want to convey otherwise.”</a:t>
            </a:r>
            <a:r>
              <a:rPr lang="en-AU" sz="3600" dirty="0"/>
              <a:t>  </a:t>
            </a:r>
            <a:endParaRPr lang="en-AU" sz="3600" dirty="0">
              <a:solidFill>
                <a:srgbClr val="000000"/>
              </a:solidFill>
              <a:ea typeface="ＭＳ Ｐゴシック"/>
            </a:endParaRPr>
          </a:p>
        </p:txBody>
      </p:sp>
    </p:spTree>
    <p:extLst>
      <p:ext uri="{BB962C8B-B14F-4D97-AF65-F5344CB8AC3E}">
        <p14:creationId xmlns:p14="http://schemas.microsoft.com/office/powerpoint/2010/main" val="5371009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img0.etsystatic.com/026/0/6002736/il_570xN.628225122_5osj.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4426" y="2276641"/>
            <a:ext cx="3105151" cy="4114801"/>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5">
            <a:extLst>
              <a:ext uri="{FF2B5EF4-FFF2-40B4-BE49-F238E27FC236}">
                <a16:creationId xmlns:a16="http://schemas.microsoft.com/office/drawing/2014/main" id="{F3A2CBE1-193D-4A28-B1A3-47B038F236EB}"/>
              </a:ext>
            </a:extLst>
          </p:cNvPr>
          <p:cNvSpPr>
            <a:spLocks noGrp="1"/>
          </p:cNvSpPr>
          <p:nvPr>
            <p:ph sz="quarter" idx="11"/>
          </p:nvPr>
        </p:nvSpPr>
        <p:spPr/>
        <p:txBody>
          <a:bodyPr/>
          <a:lstStyle/>
          <a:p>
            <a:endParaRPr lang="de-DE"/>
          </a:p>
        </p:txBody>
      </p:sp>
      <p:sp>
        <p:nvSpPr>
          <p:cNvPr id="2" name="Title 1"/>
          <p:cNvSpPr>
            <a:spLocks noGrp="1"/>
          </p:cNvSpPr>
          <p:nvPr>
            <p:ph type="title"/>
          </p:nvPr>
        </p:nvSpPr>
        <p:spPr/>
        <p:txBody>
          <a:bodyPr>
            <a:normAutofit fontScale="90000"/>
          </a:bodyPr>
          <a:lstStyle/>
          <a:p>
            <a:r>
              <a:rPr lang="en-AU" dirty="0"/>
              <a:t>The review process depends on the editorial and review board structure</a:t>
            </a:r>
          </a:p>
        </p:txBody>
      </p:sp>
      <p:sp>
        <p:nvSpPr>
          <p:cNvPr id="7" name="Content Placeholder 6">
            <a:extLst>
              <a:ext uri="{FF2B5EF4-FFF2-40B4-BE49-F238E27FC236}">
                <a16:creationId xmlns:a16="http://schemas.microsoft.com/office/drawing/2014/main" id="{6D49D01C-DADB-4251-B97D-B29CCAF1CA92}"/>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21266496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dirty="0"/>
              <a:t>Different Board Structures</a:t>
            </a:r>
          </a:p>
        </p:txBody>
      </p:sp>
      <p:sp>
        <p:nvSpPr>
          <p:cNvPr id="9" name="Content Placeholder 8">
            <a:extLst>
              <a:ext uri="{FF2B5EF4-FFF2-40B4-BE49-F238E27FC236}">
                <a16:creationId xmlns:a16="http://schemas.microsoft.com/office/drawing/2014/main" id="{E8DE808C-F1D4-4744-ACF3-0B52A0F3B481}"/>
              </a:ext>
            </a:extLst>
          </p:cNvPr>
          <p:cNvSpPr>
            <a:spLocks noGrp="1"/>
          </p:cNvSpPr>
          <p:nvPr>
            <p:ph sz="quarter" idx="12"/>
          </p:nvPr>
        </p:nvSpPr>
        <p:spPr/>
        <p:txBody>
          <a:bodyPr/>
          <a:lstStyle/>
          <a:p>
            <a:endParaRPr lang="de-DE"/>
          </a:p>
        </p:txBody>
      </p:sp>
      <p:sp>
        <p:nvSpPr>
          <p:cNvPr id="3" name="Rectangle 2"/>
          <p:cNvSpPr/>
          <p:nvPr/>
        </p:nvSpPr>
        <p:spPr bwMode="auto">
          <a:xfrm>
            <a:off x="2790316" y="2804564"/>
            <a:ext cx="1447800" cy="6858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defTabSz="914377" eaLnBrk="0" fontAlgn="base" hangingPunct="0">
              <a:spcBef>
                <a:spcPct val="0"/>
              </a:spcBef>
              <a:spcAft>
                <a:spcPct val="0"/>
              </a:spcAft>
            </a:pPr>
            <a:r>
              <a:rPr lang="en-AU" sz="2200" dirty="0" err="1">
                <a:latin typeface="Arial" pitchFamily="34" charset="0"/>
                <a:ea typeface="ＭＳ Ｐゴシック" pitchFamily="-110" charset="-128"/>
              </a:rPr>
              <a:t>EiC</a:t>
            </a:r>
            <a:endParaRPr lang="en-AU" sz="2200" dirty="0">
              <a:latin typeface="Arial" pitchFamily="34" charset="0"/>
              <a:ea typeface="ＭＳ Ｐゴシック" pitchFamily="-110" charset="-128"/>
            </a:endParaRPr>
          </a:p>
        </p:txBody>
      </p:sp>
      <p:sp>
        <p:nvSpPr>
          <p:cNvPr id="4" name="Rectangle 3"/>
          <p:cNvSpPr/>
          <p:nvPr/>
        </p:nvSpPr>
        <p:spPr bwMode="auto">
          <a:xfrm>
            <a:off x="2790316" y="3870296"/>
            <a:ext cx="1447800" cy="6858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defTabSz="914377" eaLnBrk="0" fontAlgn="base" hangingPunct="0">
              <a:spcBef>
                <a:spcPct val="0"/>
              </a:spcBef>
              <a:spcAft>
                <a:spcPct val="0"/>
              </a:spcAft>
            </a:pPr>
            <a:r>
              <a:rPr lang="en-AU" sz="2200" dirty="0">
                <a:latin typeface="Arial" pitchFamily="34" charset="0"/>
                <a:ea typeface="ＭＳ Ｐゴシック" pitchFamily="-110" charset="-128"/>
              </a:rPr>
              <a:t>SE</a:t>
            </a:r>
          </a:p>
        </p:txBody>
      </p:sp>
      <p:sp>
        <p:nvSpPr>
          <p:cNvPr id="6" name="Rectangle 5"/>
          <p:cNvSpPr/>
          <p:nvPr/>
        </p:nvSpPr>
        <p:spPr bwMode="auto">
          <a:xfrm>
            <a:off x="2790316" y="4896860"/>
            <a:ext cx="1447800" cy="6858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defTabSz="914377" eaLnBrk="0" fontAlgn="base" hangingPunct="0">
              <a:spcBef>
                <a:spcPct val="0"/>
              </a:spcBef>
              <a:spcAft>
                <a:spcPct val="0"/>
              </a:spcAft>
            </a:pPr>
            <a:r>
              <a:rPr lang="en-AU" sz="2200" dirty="0">
                <a:latin typeface="Arial" pitchFamily="34" charset="0"/>
                <a:ea typeface="ＭＳ Ｐゴシック" pitchFamily="-110" charset="-128"/>
              </a:rPr>
              <a:t>AE</a:t>
            </a:r>
          </a:p>
        </p:txBody>
      </p:sp>
      <p:sp>
        <p:nvSpPr>
          <p:cNvPr id="7" name="Rectangle 6"/>
          <p:cNvSpPr/>
          <p:nvPr/>
        </p:nvSpPr>
        <p:spPr bwMode="auto">
          <a:xfrm>
            <a:off x="5232649" y="2804564"/>
            <a:ext cx="1447800" cy="6858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defTabSz="914377" eaLnBrk="0" fontAlgn="base" hangingPunct="0">
              <a:spcBef>
                <a:spcPct val="0"/>
              </a:spcBef>
              <a:spcAft>
                <a:spcPct val="0"/>
              </a:spcAft>
            </a:pPr>
            <a:r>
              <a:rPr lang="en-AU" sz="2200" dirty="0" err="1">
                <a:latin typeface="Arial" pitchFamily="34" charset="0"/>
                <a:ea typeface="ＭＳ Ｐゴシック" pitchFamily="-110" charset="-128"/>
              </a:rPr>
              <a:t>EiC</a:t>
            </a:r>
            <a:endParaRPr lang="en-AU" sz="2200" dirty="0">
              <a:latin typeface="Arial" pitchFamily="34" charset="0"/>
              <a:ea typeface="ＭＳ Ｐゴシック" pitchFamily="-110" charset="-128"/>
            </a:endParaRPr>
          </a:p>
        </p:txBody>
      </p:sp>
      <p:sp>
        <p:nvSpPr>
          <p:cNvPr id="8" name="Rectangle 7"/>
          <p:cNvSpPr/>
          <p:nvPr/>
        </p:nvSpPr>
        <p:spPr bwMode="auto">
          <a:xfrm>
            <a:off x="5232649" y="3870296"/>
            <a:ext cx="1447800" cy="6858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defTabSz="914377" eaLnBrk="0" fontAlgn="base" hangingPunct="0">
              <a:spcBef>
                <a:spcPct val="0"/>
              </a:spcBef>
              <a:spcAft>
                <a:spcPct val="0"/>
              </a:spcAft>
            </a:pPr>
            <a:r>
              <a:rPr lang="en-AU" sz="2200" dirty="0">
                <a:latin typeface="Arial" pitchFamily="34" charset="0"/>
                <a:ea typeface="ＭＳ Ｐゴシック" pitchFamily="-110" charset="-128"/>
              </a:rPr>
              <a:t>SE</a:t>
            </a:r>
          </a:p>
        </p:txBody>
      </p:sp>
      <p:sp>
        <p:nvSpPr>
          <p:cNvPr id="10" name="Rectangle 9"/>
          <p:cNvSpPr/>
          <p:nvPr/>
        </p:nvSpPr>
        <p:spPr bwMode="auto">
          <a:xfrm>
            <a:off x="7648047" y="2803496"/>
            <a:ext cx="1447800" cy="6858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defTabSz="914377" eaLnBrk="0" fontAlgn="base" hangingPunct="0">
              <a:spcBef>
                <a:spcPct val="0"/>
              </a:spcBef>
              <a:spcAft>
                <a:spcPct val="0"/>
              </a:spcAft>
            </a:pPr>
            <a:r>
              <a:rPr lang="en-AU" sz="2200" dirty="0" err="1">
                <a:latin typeface="Arial" pitchFamily="34" charset="0"/>
                <a:ea typeface="ＭＳ Ｐゴシック" pitchFamily="-110" charset="-128"/>
              </a:rPr>
              <a:t>EiC</a:t>
            </a:r>
            <a:endParaRPr lang="en-AU" sz="2200" dirty="0">
              <a:latin typeface="Arial" pitchFamily="34" charset="0"/>
              <a:ea typeface="ＭＳ Ｐゴシック" pitchFamily="-110" charset="-128"/>
            </a:endParaRPr>
          </a:p>
        </p:txBody>
      </p:sp>
      <p:sp>
        <p:nvSpPr>
          <p:cNvPr id="12" name="Rectangle 11"/>
          <p:cNvSpPr/>
          <p:nvPr/>
        </p:nvSpPr>
        <p:spPr bwMode="auto">
          <a:xfrm>
            <a:off x="7648047" y="4895792"/>
            <a:ext cx="1447800" cy="6858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defTabSz="914377" eaLnBrk="0" fontAlgn="base" hangingPunct="0">
              <a:spcBef>
                <a:spcPct val="0"/>
              </a:spcBef>
              <a:spcAft>
                <a:spcPct val="0"/>
              </a:spcAft>
            </a:pPr>
            <a:r>
              <a:rPr lang="en-AU" sz="2200" dirty="0">
                <a:latin typeface="Arial" pitchFamily="34" charset="0"/>
                <a:ea typeface="ＭＳ Ｐゴシック" pitchFamily="-110" charset="-128"/>
              </a:rPr>
              <a:t>AE</a:t>
            </a:r>
          </a:p>
        </p:txBody>
      </p:sp>
      <p:sp>
        <p:nvSpPr>
          <p:cNvPr id="15" name="Rectangle 14"/>
          <p:cNvSpPr/>
          <p:nvPr/>
        </p:nvSpPr>
        <p:spPr bwMode="auto">
          <a:xfrm>
            <a:off x="2260849" y="5927696"/>
            <a:ext cx="7315200" cy="685800"/>
          </a:xfrm>
          <a:prstGeom prst="rect">
            <a:avLst/>
          </a:prstGeom>
          <a:solidFill>
            <a:srgbClr val="0070C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defTabSz="914377" eaLnBrk="0" fontAlgn="base" hangingPunct="0">
              <a:spcBef>
                <a:spcPct val="0"/>
              </a:spcBef>
              <a:spcAft>
                <a:spcPct val="0"/>
              </a:spcAft>
            </a:pPr>
            <a:r>
              <a:rPr lang="en-AU" sz="2200" i="1" dirty="0">
                <a:latin typeface="Arial" pitchFamily="34" charset="0"/>
                <a:ea typeface="ＭＳ Ｐゴシック" pitchFamily="-110" charset="-128"/>
              </a:rPr>
              <a:t>Reviewers</a:t>
            </a:r>
          </a:p>
        </p:txBody>
      </p:sp>
      <p:sp>
        <p:nvSpPr>
          <p:cNvPr id="16" name="Rectangle 15"/>
          <p:cNvSpPr/>
          <p:nvPr/>
        </p:nvSpPr>
        <p:spPr>
          <a:xfrm>
            <a:off x="2639617" y="2191759"/>
            <a:ext cx="1749197" cy="369332"/>
          </a:xfrm>
          <a:prstGeom prst="rect">
            <a:avLst/>
          </a:prstGeom>
          <a:solidFill>
            <a:schemeClr val="bg1"/>
          </a:solidFill>
        </p:spPr>
        <p:txBody>
          <a:bodyPr wrap="none">
            <a:spAutoFit/>
          </a:bodyPr>
          <a:lstStyle/>
          <a:p>
            <a:r>
              <a:rPr lang="en-AU" dirty="0">
                <a:latin typeface="Arial" pitchFamily="34" charset="0"/>
                <a:ea typeface="ＭＳ Ｐゴシック" pitchFamily="-110" charset="-128"/>
              </a:rPr>
              <a:t>MISQ, ISR, ISJ</a:t>
            </a:r>
            <a:endParaRPr lang="en-AU" dirty="0"/>
          </a:p>
        </p:txBody>
      </p:sp>
      <p:sp>
        <p:nvSpPr>
          <p:cNvPr id="17" name="Rectangle 16"/>
          <p:cNvSpPr/>
          <p:nvPr/>
        </p:nvSpPr>
        <p:spPr>
          <a:xfrm>
            <a:off x="5219123" y="2191759"/>
            <a:ext cx="1398653" cy="369332"/>
          </a:xfrm>
          <a:prstGeom prst="rect">
            <a:avLst/>
          </a:prstGeom>
          <a:solidFill>
            <a:schemeClr val="bg1"/>
          </a:solidFill>
        </p:spPr>
        <p:txBody>
          <a:bodyPr wrap="none">
            <a:spAutoFit/>
          </a:bodyPr>
          <a:lstStyle/>
          <a:p>
            <a:r>
              <a:rPr lang="en-AU" dirty="0">
                <a:latin typeface="Arial" pitchFamily="34" charset="0"/>
                <a:ea typeface="ＭＳ Ｐゴシック" pitchFamily="-110" charset="-128"/>
              </a:rPr>
              <a:t>JAIS, JITTA</a:t>
            </a:r>
            <a:endParaRPr lang="en-AU" dirty="0"/>
          </a:p>
        </p:txBody>
      </p:sp>
      <p:sp>
        <p:nvSpPr>
          <p:cNvPr id="18" name="Rectangle 17"/>
          <p:cNvSpPr/>
          <p:nvPr/>
        </p:nvSpPr>
        <p:spPr>
          <a:xfrm>
            <a:off x="7106216" y="2190335"/>
            <a:ext cx="2531462" cy="369332"/>
          </a:xfrm>
          <a:prstGeom prst="rect">
            <a:avLst/>
          </a:prstGeom>
          <a:solidFill>
            <a:schemeClr val="bg1"/>
          </a:solidFill>
        </p:spPr>
        <p:txBody>
          <a:bodyPr wrap="none">
            <a:spAutoFit/>
          </a:bodyPr>
          <a:lstStyle/>
          <a:p>
            <a:r>
              <a:rPr lang="en-AU" dirty="0">
                <a:latin typeface="Arial" pitchFamily="34" charset="0"/>
                <a:ea typeface="ＭＳ Ｐゴシック" pitchFamily="-110" charset="-128"/>
              </a:rPr>
              <a:t>JMIS, EJIS, I&amp;M, CAIS</a:t>
            </a:r>
            <a:endParaRPr lang="en-AU" dirty="0"/>
          </a:p>
        </p:txBody>
      </p:sp>
    </p:spTree>
    <p:extLst>
      <p:ext uri="{BB962C8B-B14F-4D97-AF65-F5344CB8AC3E}">
        <p14:creationId xmlns:p14="http://schemas.microsoft.com/office/powerpoint/2010/main" val="69060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7" grpId="0" animBg="1"/>
      <p:bldP spid="8" grpId="0" animBg="1"/>
      <p:bldP spid="10" grpId="0" animBg="1"/>
      <p:bldP spid="12" grpId="0" animBg="1"/>
      <p:bldP spid="16" grpId="0" animBg="1"/>
      <p:bldP spid="17" grpId="0" animBg="1"/>
      <p:bldP spid="18"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a:extLst>
              <a:ext uri="{FF2B5EF4-FFF2-40B4-BE49-F238E27FC236}">
                <a16:creationId xmlns:a16="http://schemas.microsoft.com/office/drawing/2014/main" id="{51B6401A-89D2-4A58-9DE3-272B254E0152}"/>
              </a:ext>
            </a:extLst>
          </p:cNvPr>
          <p:cNvSpPr>
            <a:spLocks noGrp="1"/>
          </p:cNvSpPr>
          <p:nvPr>
            <p:ph type="title"/>
          </p:nvPr>
        </p:nvSpPr>
        <p:spPr/>
        <p:txBody>
          <a:bodyPr/>
          <a:lstStyle/>
          <a:p>
            <a:r>
              <a:rPr lang="de-DE" dirty="0"/>
              <a:t>Writing a Scientific Paper</a:t>
            </a:r>
          </a:p>
        </p:txBody>
      </p:sp>
      <p:sp>
        <p:nvSpPr>
          <p:cNvPr id="19" name="Content Placeholder 18">
            <a:extLst>
              <a:ext uri="{FF2B5EF4-FFF2-40B4-BE49-F238E27FC236}">
                <a16:creationId xmlns:a16="http://schemas.microsoft.com/office/drawing/2014/main" id="{9253C80A-31F1-43EA-A5F5-D2DB32B2777E}"/>
              </a:ext>
            </a:extLst>
          </p:cNvPr>
          <p:cNvSpPr>
            <a:spLocks noGrp="1"/>
          </p:cNvSpPr>
          <p:nvPr>
            <p:ph sz="quarter" idx="12"/>
          </p:nvPr>
        </p:nvSpPr>
        <p:spPr/>
        <p:txBody>
          <a:bodyPr/>
          <a:lstStyle/>
          <a:p>
            <a:endParaRPr lang="de-DE"/>
          </a:p>
        </p:txBody>
      </p:sp>
      <p:sp>
        <p:nvSpPr>
          <p:cNvPr id="21" name="Content Placeholder 20">
            <a:extLst>
              <a:ext uri="{FF2B5EF4-FFF2-40B4-BE49-F238E27FC236}">
                <a16:creationId xmlns:a16="http://schemas.microsoft.com/office/drawing/2014/main" id="{A6F648A4-2FFB-4B69-97C9-3B7F8B40BC5D}"/>
              </a:ext>
            </a:extLst>
          </p:cNvPr>
          <p:cNvSpPr>
            <a:spLocks noGrp="1"/>
          </p:cNvSpPr>
          <p:nvPr>
            <p:ph sz="quarter" idx="11"/>
          </p:nvPr>
        </p:nvSpPr>
        <p:spPr/>
        <p:txBody>
          <a:bodyPr/>
          <a:lstStyle/>
          <a:p>
            <a:endParaRPr lang="de-DE"/>
          </a:p>
        </p:txBody>
      </p:sp>
    </p:spTree>
    <p:extLst>
      <p:ext uri="{BB962C8B-B14F-4D97-AF65-F5344CB8AC3E}">
        <p14:creationId xmlns:p14="http://schemas.microsoft.com/office/powerpoint/2010/main" val="26327277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1"/>
          </p:nvPr>
        </p:nvSpPr>
        <p:spPr/>
        <p:txBody>
          <a:bodyPr/>
          <a:lstStyle/>
          <a:p>
            <a:r>
              <a:rPr lang="en-US" sz="3200" dirty="0"/>
              <a:t>A scientific paper must contain enough information to enable peers (the scientific community) to:</a:t>
            </a:r>
          </a:p>
          <a:p>
            <a:endParaRPr lang="en-US" sz="3200" dirty="0"/>
          </a:p>
          <a:p>
            <a:pPr lvl="1"/>
            <a:r>
              <a:rPr lang="en-AU" sz="2800" dirty="0"/>
              <a:t>Assess observations/analyses/data/interpretations/conclusions</a:t>
            </a:r>
          </a:p>
          <a:p>
            <a:pPr lvl="1"/>
            <a:r>
              <a:rPr lang="en-AU" sz="2800" dirty="0"/>
              <a:t>Repeat the experiments/study if they want</a:t>
            </a:r>
          </a:p>
          <a:p>
            <a:pPr lvl="1"/>
            <a:r>
              <a:rPr lang="en-US" sz="2800" dirty="0"/>
              <a:t>Evaluate intellectual processes (i.e. are the authors’ </a:t>
            </a:r>
            <a:r>
              <a:rPr lang="en-AU" sz="2800" dirty="0"/>
              <a:t>conclusions and interpretations valid?)</a:t>
            </a:r>
          </a:p>
        </p:txBody>
      </p:sp>
      <p:sp>
        <p:nvSpPr>
          <p:cNvPr id="2" name="Title 1"/>
          <p:cNvSpPr>
            <a:spLocks noGrp="1"/>
          </p:cNvSpPr>
          <p:nvPr>
            <p:ph type="title"/>
          </p:nvPr>
        </p:nvSpPr>
        <p:spPr/>
        <p:txBody>
          <a:bodyPr/>
          <a:lstStyle/>
          <a:p>
            <a:r>
              <a:rPr lang="en-AU" dirty="0"/>
              <a:t>How do we write a paper?</a:t>
            </a:r>
          </a:p>
        </p:txBody>
      </p:sp>
      <p:sp>
        <p:nvSpPr>
          <p:cNvPr id="4" name="Content Placeholder 3">
            <a:extLst>
              <a:ext uri="{FF2B5EF4-FFF2-40B4-BE49-F238E27FC236}">
                <a16:creationId xmlns:a16="http://schemas.microsoft.com/office/drawing/2014/main" id="{F53A2F76-AECD-4883-94E2-A068F15F7D6B}"/>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1035327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3"/>
          <p:cNvSpPr>
            <a:spLocks noGrp="1"/>
          </p:cNvSpPr>
          <p:nvPr>
            <p:ph sz="quarter" idx="11"/>
          </p:nvPr>
        </p:nvSpPr>
        <p:spPr>
          <a:prstGeom prst="rect">
            <a:avLst/>
          </a:prstGeom>
        </p:spPr>
        <p:txBody>
          <a:bodyPr>
            <a:normAutofit fontScale="92500" lnSpcReduction="10000"/>
          </a:bodyPr>
          <a:lstStyle/>
          <a:p>
            <a:pPr marL="457189" indent="-457189">
              <a:buFont typeface="+mj-lt"/>
              <a:buAutoNum type="arabicPeriod"/>
            </a:pPr>
            <a:r>
              <a:rPr lang="en-AU" sz="1800" dirty="0"/>
              <a:t>Develop an outline with a structure.</a:t>
            </a:r>
          </a:p>
          <a:p>
            <a:pPr marL="457189" indent="-457189">
              <a:buFont typeface="+mj-lt"/>
              <a:buAutoNum type="arabicPeriod"/>
            </a:pPr>
            <a:r>
              <a:rPr lang="en-AU" sz="1800" dirty="0"/>
              <a:t>Revise the structure.</a:t>
            </a:r>
          </a:p>
          <a:p>
            <a:pPr marL="457189" indent="-457189">
              <a:buFont typeface="+mj-lt"/>
              <a:buAutoNum type="arabicPeriod"/>
            </a:pPr>
            <a:r>
              <a:rPr lang="en-AU" sz="1800" dirty="0"/>
              <a:t>Start populating the sections.</a:t>
            </a:r>
          </a:p>
          <a:p>
            <a:pPr lvl="1"/>
            <a:r>
              <a:rPr lang="en-AU" sz="1600" dirty="0"/>
              <a:t>This typically is not sequential.</a:t>
            </a:r>
          </a:p>
          <a:p>
            <a:pPr lvl="1"/>
            <a:r>
              <a:rPr lang="en-AU" sz="1600" dirty="0"/>
              <a:t>The first paragraph of the </a:t>
            </a:r>
            <a:r>
              <a:rPr lang="en-AU" sz="1600" u="sng" dirty="0"/>
              <a:t>Introduction</a:t>
            </a:r>
            <a:r>
              <a:rPr lang="en-AU" sz="1600" dirty="0"/>
              <a:t> is the hardest part</a:t>
            </a:r>
            <a:br>
              <a:rPr lang="en-AU" sz="1600" dirty="0"/>
            </a:br>
            <a:r>
              <a:rPr lang="en-AU" sz="1600" dirty="0"/>
              <a:t>of a paper to write.</a:t>
            </a:r>
          </a:p>
          <a:p>
            <a:pPr lvl="1"/>
            <a:r>
              <a:rPr lang="en-AU" sz="1600" u="sng" dirty="0"/>
              <a:t>Methods</a:t>
            </a:r>
            <a:r>
              <a:rPr lang="en-AU" sz="1600" dirty="0"/>
              <a:t> is the easiest and can be started even</a:t>
            </a:r>
            <a:br>
              <a:rPr lang="en-AU" sz="1600" dirty="0"/>
            </a:br>
            <a:r>
              <a:rPr lang="en-AU" sz="1600" dirty="0"/>
              <a:t>when the research is unfinished.</a:t>
            </a:r>
          </a:p>
          <a:p>
            <a:pPr marL="457189" indent="-457189">
              <a:buFont typeface="+mj-lt"/>
              <a:buAutoNum type="arabicPeriod"/>
            </a:pPr>
            <a:r>
              <a:rPr lang="en-AU" sz="1800" dirty="0"/>
              <a:t>Revise the sections.</a:t>
            </a:r>
          </a:p>
          <a:p>
            <a:pPr marL="457189" indent="-457189">
              <a:buFont typeface="+mj-lt"/>
              <a:buAutoNum type="arabicPeriod"/>
            </a:pPr>
            <a:r>
              <a:rPr lang="en-AU" sz="1800" dirty="0"/>
              <a:t>Revise the paper/thesis.</a:t>
            </a:r>
          </a:p>
          <a:p>
            <a:pPr marL="457189" indent="-457189">
              <a:buFont typeface="+mj-lt"/>
              <a:buAutoNum type="arabicPeriod"/>
            </a:pPr>
            <a:r>
              <a:rPr lang="en-AU" sz="1800" dirty="0"/>
              <a:t>Put it in a drawer, take it out, read again, revise again.</a:t>
            </a:r>
          </a:p>
          <a:p>
            <a:pPr marL="457189" indent="-457189">
              <a:buFont typeface="+mj-lt"/>
              <a:buAutoNum type="arabicPeriod"/>
            </a:pPr>
            <a:r>
              <a:rPr lang="en-AU" sz="1800" dirty="0"/>
              <a:t>Submit.</a:t>
            </a:r>
          </a:p>
        </p:txBody>
      </p:sp>
      <p:sp>
        <p:nvSpPr>
          <p:cNvPr id="39937" name="Title 1"/>
          <p:cNvSpPr>
            <a:spLocks noGrp="1"/>
          </p:cNvSpPr>
          <p:nvPr>
            <p:ph type="title"/>
          </p:nvPr>
        </p:nvSpPr>
        <p:spPr/>
        <p:txBody>
          <a:bodyPr/>
          <a:lstStyle/>
          <a:p>
            <a:r>
              <a:rPr lang="en-AU" dirty="0"/>
              <a:t>Process for writing a scientific paper</a:t>
            </a:r>
          </a:p>
        </p:txBody>
      </p:sp>
      <p:sp>
        <p:nvSpPr>
          <p:cNvPr id="2" name="Content Placeholder 1">
            <a:extLst>
              <a:ext uri="{FF2B5EF4-FFF2-40B4-BE49-F238E27FC236}">
                <a16:creationId xmlns:a16="http://schemas.microsoft.com/office/drawing/2014/main" id="{F9BBC1B2-E92E-4CD8-868C-8A6D7C10324E}"/>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17883114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sz="quarter" idx="11"/>
          </p:nvPr>
        </p:nvSpPr>
        <p:spPr/>
        <p:txBody>
          <a:bodyPr>
            <a:normAutofit fontScale="92500" lnSpcReduction="10000"/>
          </a:bodyPr>
          <a:lstStyle/>
          <a:p>
            <a:r>
              <a:rPr lang="en-AU" sz="2400" dirty="0"/>
              <a:t>Science is about </a:t>
            </a:r>
            <a:r>
              <a:rPr lang="en-AU" sz="2400" b="1" dirty="0"/>
              <a:t>new ideas in old formats</a:t>
            </a:r>
            <a:r>
              <a:rPr lang="en-AU" sz="2400" dirty="0"/>
              <a:t>.</a:t>
            </a:r>
          </a:p>
          <a:p>
            <a:endParaRPr lang="en-AU" sz="2400" dirty="0"/>
          </a:p>
          <a:p>
            <a:r>
              <a:rPr lang="en-AU" sz="2400" dirty="0"/>
              <a:t>Reviewers and readers are accustomed to certain ways of reading an article</a:t>
            </a:r>
          </a:p>
          <a:p>
            <a:pPr lvl="1"/>
            <a:r>
              <a:rPr lang="en-AU" sz="2000" dirty="0"/>
              <a:t>This is called a “script”</a:t>
            </a:r>
          </a:p>
          <a:p>
            <a:endParaRPr lang="en-AU" sz="2400" dirty="0"/>
          </a:p>
          <a:p>
            <a:r>
              <a:rPr lang="en-AU" sz="2400" dirty="0"/>
              <a:t>If they encounter a different script, they get scared.</a:t>
            </a:r>
          </a:p>
          <a:p>
            <a:endParaRPr lang="en-AU" sz="2400" dirty="0"/>
          </a:p>
          <a:p>
            <a:r>
              <a:rPr lang="en-AU" sz="2400" dirty="0"/>
              <a:t>Thus, in principle, we should follow established scripts and make only mindful variations.</a:t>
            </a:r>
          </a:p>
        </p:txBody>
      </p:sp>
      <p:sp>
        <p:nvSpPr>
          <p:cNvPr id="2" name="Title 1"/>
          <p:cNvSpPr>
            <a:spLocks noGrp="1"/>
          </p:cNvSpPr>
          <p:nvPr>
            <p:ph type="title"/>
          </p:nvPr>
        </p:nvSpPr>
        <p:spPr/>
        <p:txBody>
          <a:bodyPr>
            <a:normAutofit/>
          </a:bodyPr>
          <a:lstStyle/>
          <a:p>
            <a:r>
              <a:rPr lang="en-AU" dirty="0"/>
              <a:t>Why the structure of a paper matters</a:t>
            </a:r>
          </a:p>
        </p:txBody>
      </p:sp>
      <p:sp>
        <p:nvSpPr>
          <p:cNvPr id="3" name="Content Placeholder 2">
            <a:extLst>
              <a:ext uri="{FF2B5EF4-FFF2-40B4-BE49-F238E27FC236}">
                <a16:creationId xmlns:a16="http://schemas.microsoft.com/office/drawing/2014/main" id="{67C2971E-0C3A-4327-B777-5482C2CD70BF}"/>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433507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dirty="0"/>
              <a:t>Macro-structure of many empirical papers</a:t>
            </a:r>
          </a:p>
        </p:txBody>
      </p:sp>
      <p:sp>
        <p:nvSpPr>
          <p:cNvPr id="5" name="Content Placeholder 4">
            <a:extLst>
              <a:ext uri="{FF2B5EF4-FFF2-40B4-BE49-F238E27FC236}">
                <a16:creationId xmlns:a16="http://schemas.microsoft.com/office/drawing/2014/main" id="{8B2CF366-6085-48EF-9402-1A6D7D3DB620}"/>
              </a:ext>
            </a:extLst>
          </p:cNvPr>
          <p:cNvSpPr>
            <a:spLocks noGrp="1"/>
          </p:cNvSpPr>
          <p:nvPr>
            <p:ph sz="quarter" idx="12"/>
          </p:nvPr>
        </p:nvSpPr>
        <p:spPr/>
        <p:txBody>
          <a:bodyPr/>
          <a:lstStyle/>
          <a:p>
            <a:endParaRPr lang="de-DE"/>
          </a:p>
        </p:txBody>
      </p:sp>
      <p:sp>
        <p:nvSpPr>
          <p:cNvPr id="4" name="Rectangle 3"/>
          <p:cNvSpPr/>
          <p:nvPr/>
        </p:nvSpPr>
        <p:spPr>
          <a:xfrm>
            <a:off x="47328" y="6405332"/>
            <a:ext cx="12144672" cy="276999"/>
          </a:xfrm>
          <a:prstGeom prst="rect">
            <a:avLst/>
          </a:prstGeom>
        </p:spPr>
        <p:txBody>
          <a:bodyPr wrap="square">
            <a:spAutoFit/>
          </a:bodyPr>
          <a:lstStyle/>
          <a:p>
            <a:r>
              <a:rPr lang="en-US" sz="1200" dirty="0"/>
              <a:t>Tams, Stefan and Grover, Varun (2010) "The Effect of an IS Article’s Structure on Its Impact,“ </a:t>
            </a:r>
            <a:r>
              <a:rPr lang="en-US" sz="1200" i="1" dirty="0"/>
              <a:t>Communications of the Association for </a:t>
            </a:r>
            <a:r>
              <a:rPr lang="fr-FR" sz="1200" i="1" dirty="0"/>
              <a:t>Information Systems</a:t>
            </a:r>
            <a:r>
              <a:rPr lang="fr-FR" sz="1200" dirty="0"/>
              <a:t>: Vol. 27, Article 10.</a:t>
            </a:r>
            <a:endParaRPr lang="en-AU" sz="1200" dirty="0"/>
          </a:p>
        </p:txBody>
      </p:sp>
      <p:pic>
        <p:nvPicPr>
          <p:cNvPr id="1198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13340" y="1890168"/>
            <a:ext cx="4420459" cy="44204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852698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p:cNvSpPr>
            <a:spLocks noGrp="1" noChangeArrowheads="1"/>
          </p:cNvSpPr>
          <p:nvPr>
            <p:ph sz="quarter" idx="11"/>
          </p:nvPr>
        </p:nvSpPr>
        <p:spPr/>
        <p:txBody>
          <a:bodyPr>
            <a:normAutofit/>
          </a:bodyPr>
          <a:lstStyle/>
          <a:p>
            <a:pPr marL="609585" indent="-609585"/>
            <a:r>
              <a:rPr lang="en-US" sz="2400" dirty="0"/>
              <a:t>The Typical Structure of a Research Paper:</a:t>
            </a:r>
          </a:p>
          <a:p>
            <a:pPr marL="1025385" lvl="1" indent="-609585">
              <a:buFont typeface="Arial"/>
              <a:buAutoNum type="arabicPeriod"/>
            </a:pPr>
            <a:r>
              <a:rPr lang="en-US" dirty="0"/>
              <a:t>Introduction</a:t>
            </a:r>
          </a:p>
          <a:p>
            <a:pPr marL="1025385" lvl="1" indent="-609585">
              <a:buFont typeface="Arial"/>
              <a:buAutoNum type="arabicPeriod"/>
            </a:pPr>
            <a:r>
              <a:rPr lang="en-US" dirty="0"/>
              <a:t>Theoretical Background/Literature Review</a:t>
            </a:r>
          </a:p>
          <a:p>
            <a:pPr marL="1025385" lvl="1" indent="-609585">
              <a:buFont typeface="Arial"/>
              <a:buAutoNum type="arabicPeriod"/>
            </a:pPr>
            <a:r>
              <a:rPr lang="en-US" dirty="0"/>
              <a:t>Research Model/Hypotheses/Propositions</a:t>
            </a:r>
          </a:p>
          <a:p>
            <a:pPr marL="1025385" lvl="1" indent="-609585">
              <a:buFont typeface="Arial"/>
              <a:buAutoNum type="arabicPeriod"/>
            </a:pPr>
            <a:r>
              <a:rPr lang="en-US" dirty="0"/>
              <a:t>Procedure/Approach/Methodology/Research Design</a:t>
            </a:r>
          </a:p>
          <a:p>
            <a:pPr marL="1025385" lvl="1" indent="-609585">
              <a:buFont typeface="Arial"/>
              <a:buAutoNum type="arabicPeriod"/>
            </a:pPr>
            <a:r>
              <a:rPr lang="en-US" dirty="0"/>
              <a:t>Results</a:t>
            </a:r>
          </a:p>
          <a:p>
            <a:pPr marL="1025385" lvl="1" indent="-609585">
              <a:buFont typeface="Arial"/>
              <a:buAutoNum type="arabicPeriod"/>
            </a:pPr>
            <a:r>
              <a:rPr lang="en-US" dirty="0"/>
              <a:t>Discussion of Results</a:t>
            </a:r>
          </a:p>
          <a:p>
            <a:pPr marL="1025385" lvl="1" indent="-609585">
              <a:buFont typeface="Arial"/>
              <a:buAutoNum type="arabicPeriod"/>
            </a:pPr>
            <a:r>
              <a:rPr lang="en-US" dirty="0"/>
              <a:t>Implications – for Research and Practice</a:t>
            </a:r>
          </a:p>
          <a:p>
            <a:pPr marL="1025385" lvl="1" indent="-609585">
              <a:buFont typeface="Arial"/>
              <a:buAutoNum type="arabicPeriod"/>
            </a:pPr>
            <a:r>
              <a:rPr lang="en-US" dirty="0"/>
              <a:t>Conclusion</a:t>
            </a:r>
            <a:endParaRPr lang="en-AU" dirty="0"/>
          </a:p>
        </p:txBody>
      </p:sp>
      <p:sp>
        <p:nvSpPr>
          <p:cNvPr id="43009" name="Rectangle 2"/>
          <p:cNvSpPr>
            <a:spLocks noGrp="1" noChangeArrowheads="1"/>
          </p:cNvSpPr>
          <p:nvPr>
            <p:ph type="title"/>
          </p:nvPr>
        </p:nvSpPr>
        <p:spPr/>
        <p:txBody>
          <a:bodyPr/>
          <a:lstStyle/>
          <a:p>
            <a:r>
              <a:rPr lang="en-AU"/>
              <a:t>Structuring your Paper</a:t>
            </a:r>
          </a:p>
        </p:txBody>
      </p:sp>
      <p:sp>
        <p:nvSpPr>
          <p:cNvPr id="2" name="Content Placeholder 1">
            <a:extLst>
              <a:ext uri="{FF2B5EF4-FFF2-40B4-BE49-F238E27FC236}">
                <a16:creationId xmlns:a16="http://schemas.microsoft.com/office/drawing/2014/main" id="{4844DB52-3A16-4AD9-A912-4ACC3C66F1D1}"/>
              </a:ext>
            </a:extLst>
          </p:cNvPr>
          <p:cNvSpPr>
            <a:spLocks noGrp="1"/>
          </p:cNvSpPr>
          <p:nvPr>
            <p:ph sz="quarter" idx="12"/>
          </p:nvPr>
        </p:nvSpPr>
        <p:spPr/>
        <p:txBody>
          <a:bodyPr/>
          <a:lstStyle/>
          <a:p>
            <a:endParaRPr lang="de-DE"/>
          </a:p>
        </p:txBody>
      </p:sp>
      <p:sp>
        <p:nvSpPr>
          <p:cNvPr id="43011" name="Rectangle 4"/>
          <p:cNvSpPr>
            <a:spLocks noChangeArrowheads="1"/>
          </p:cNvSpPr>
          <p:nvPr/>
        </p:nvSpPr>
        <p:spPr bwMode="auto">
          <a:xfrm>
            <a:off x="6096000" y="6051549"/>
            <a:ext cx="5964237" cy="806451"/>
          </a:xfrm>
          <a:prstGeom prst="rect">
            <a:avLst/>
          </a:prstGeom>
          <a:solidFill>
            <a:schemeClr val="bg1"/>
          </a:solidFill>
          <a:ln w="9525">
            <a:noFill/>
            <a:miter lim="800000"/>
            <a:headEnd/>
            <a:tailEnd/>
          </a:ln>
        </p:spPr>
        <p:txBody>
          <a:bodyPr anchor="ctr"/>
          <a:lstStyle/>
          <a:p>
            <a:pPr algn="r"/>
            <a:r>
              <a:rPr lang="en-US" sz="1200" dirty="0"/>
              <a:t>Strange, J.R. and Strange, S.M. 1972. "How to read a scientific research report" in Reading for Meaning in College and After, Brooks/Cole: Monterey, pp. 54-66. </a:t>
            </a:r>
          </a:p>
        </p:txBody>
      </p:sp>
    </p:spTree>
    <p:extLst>
      <p:ext uri="{BB962C8B-B14F-4D97-AF65-F5344CB8AC3E}">
        <p14:creationId xmlns:p14="http://schemas.microsoft.com/office/powerpoint/2010/main" val="38057410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7770D-3F32-4DCD-80FE-1689A45B30C3}"/>
              </a:ext>
            </a:extLst>
          </p:cNvPr>
          <p:cNvSpPr>
            <a:spLocks noGrp="1"/>
          </p:cNvSpPr>
          <p:nvPr>
            <p:ph type="title"/>
          </p:nvPr>
        </p:nvSpPr>
        <p:spPr/>
        <p:txBody>
          <a:bodyPr/>
          <a:lstStyle/>
          <a:p>
            <a:r>
              <a:rPr lang="de-DE" dirty="0" err="1"/>
              <a:t>Examples</a:t>
            </a:r>
            <a:endParaRPr lang="de-DE" dirty="0"/>
          </a:p>
        </p:txBody>
      </p:sp>
      <p:sp>
        <p:nvSpPr>
          <p:cNvPr id="5" name="Slide Number Placeholder 4">
            <a:extLst>
              <a:ext uri="{FF2B5EF4-FFF2-40B4-BE49-F238E27FC236}">
                <a16:creationId xmlns:a16="http://schemas.microsoft.com/office/drawing/2014/main" id="{30233CB8-5E48-4125-A8A7-42E31A9F4F22}"/>
              </a:ext>
            </a:extLst>
          </p:cNvPr>
          <p:cNvSpPr>
            <a:spLocks noGrp="1"/>
          </p:cNvSpPr>
          <p:nvPr>
            <p:ph type="sldNum" sz="quarter" idx="4"/>
          </p:nvPr>
        </p:nvSpPr>
        <p:spPr/>
        <p:txBody>
          <a:bodyPr/>
          <a:lstStyle/>
          <a:p>
            <a:fld id="{3E01A2B2-10AD-754B-9B4C-E5B6FED423D0}" type="slidenum">
              <a:rPr lang="de-DE" smtClean="0"/>
              <a:pPr/>
              <a:t>42</a:t>
            </a:fld>
            <a:endParaRPr lang="de-DE" dirty="0"/>
          </a:p>
        </p:txBody>
      </p:sp>
      <p:sp>
        <p:nvSpPr>
          <p:cNvPr id="4" name="Content Placeholder 3">
            <a:extLst>
              <a:ext uri="{FF2B5EF4-FFF2-40B4-BE49-F238E27FC236}">
                <a16:creationId xmlns:a16="http://schemas.microsoft.com/office/drawing/2014/main" id="{80EA3572-A94D-4CA2-862C-3A6E0CF2BA36}"/>
              </a:ext>
            </a:extLst>
          </p:cNvPr>
          <p:cNvSpPr>
            <a:spLocks noGrp="1"/>
          </p:cNvSpPr>
          <p:nvPr>
            <p:ph sz="quarter" idx="12"/>
          </p:nvPr>
        </p:nvSpPr>
        <p:spPr/>
        <p:txBody>
          <a:bodyPr/>
          <a:lstStyle/>
          <a:p>
            <a:endParaRPr lang="de-DE"/>
          </a:p>
        </p:txBody>
      </p:sp>
      <p:graphicFrame>
        <p:nvGraphicFramePr>
          <p:cNvPr id="6" name="Table 6">
            <a:extLst>
              <a:ext uri="{FF2B5EF4-FFF2-40B4-BE49-F238E27FC236}">
                <a16:creationId xmlns:a16="http://schemas.microsoft.com/office/drawing/2014/main" id="{E8319E8E-A6BE-4D99-B6F0-A2DA4ECE927B}"/>
              </a:ext>
            </a:extLst>
          </p:cNvPr>
          <p:cNvGraphicFramePr>
            <a:graphicFrameLocks noGrp="1"/>
          </p:cNvGraphicFramePr>
          <p:nvPr>
            <p:extLst>
              <p:ext uri="{D42A27DB-BD31-4B8C-83A1-F6EECF244321}">
                <p14:modId xmlns:p14="http://schemas.microsoft.com/office/powerpoint/2010/main" val="3647258230"/>
              </p:ext>
            </p:extLst>
          </p:nvPr>
        </p:nvGraphicFramePr>
        <p:xfrm>
          <a:off x="929432" y="1897818"/>
          <a:ext cx="10560744" cy="4595056"/>
        </p:xfrm>
        <a:graphic>
          <a:graphicData uri="http://schemas.openxmlformats.org/drawingml/2006/table">
            <a:tbl>
              <a:tblPr firstRow="1" bandRow="1">
                <a:tableStyleId>{5C22544A-7EE6-4342-B048-85BDC9FD1C3A}</a:tableStyleId>
              </a:tblPr>
              <a:tblGrid>
                <a:gridCol w="3520248">
                  <a:extLst>
                    <a:ext uri="{9D8B030D-6E8A-4147-A177-3AD203B41FA5}">
                      <a16:colId xmlns:a16="http://schemas.microsoft.com/office/drawing/2014/main" val="1637031428"/>
                    </a:ext>
                  </a:extLst>
                </a:gridCol>
                <a:gridCol w="3520248">
                  <a:extLst>
                    <a:ext uri="{9D8B030D-6E8A-4147-A177-3AD203B41FA5}">
                      <a16:colId xmlns:a16="http://schemas.microsoft.com/office/drawing/2014/main" val="3371122617"/>
                    </a:ext>
                  </a:extLst>
                </a:gridCol>
                <a:gridCol w="3520248">
                  <a:extLst>
                    <a:ext uri="{9D8B030D-6E8A-4147-A177-3AD203B41FA5}">
                      <a16:colId xmlns:a16="http://schemas.microsoft.com/office/drawing/2014/main" val="604229064"/>
                    </a:ext>
                  </a:extLst>
                </a:gridCol>
              </a:tblGrid>
              <a:tr h="609600">
                <a:tc>
                  <a:txBody>
                    <a:bodyPr/>
                    <a:lstStyle/>
                    <a:p>
                      <a:pPr algn="l" fontAlgn="base" hangingPunct="0">
                        <a:lnSpc>
                          <a:spcPts val="1200"/>
                        </a:lnSpc>
                      </a:pPr>
                      <a:r>
                        <a:rPr lang="en-AU" sz="1300" b="1" dirty="0">
                          <a:effectLst/>
                          <a:latin typeface="Times New Roman" panose="02020603050405020304" pitchFamily="18" charset="0"/>
                          <a:ea typeface="Tahoma" panose="020B0604030504040204" pitchFamily="34" charset="0"/>
                          <a:cs typeface="Tahoma" panose="020B0604030504040204" pitchFamily="34" charset="0"/>
                        </a:rPr>
                        <a:t>Generic Paper Structure</a:t>
                      </a:r>
                      <a:endParaRPr lang="de-DE" sz="1300" dirty="0">
                        <a:effectLst/>
                        <a:latin typeface="Times New Roman" panose="02020603050405020304" pitchFamily="18" charset="0"/>
                        <a:ea typeface="Tahoma" panose="020B0604030504040204" pitchFamily="34" charset="0"/>
                        <a:cs typeface="Tahoma" panose="020B0604030504040204" pitchFamily="34" charset="0"/>
                      </a:endParaRPr>
                    </a:p>
                  </a:txBody>
                  <a:tcPr marT="0" marB="0" anchor="ctr"/>
                </a:tc>
                <a:tc>
                  <a:txBody>
                    <a:bodyPr/>
                    <a:lstStyle/>
                    <a:p>
                      <a:pPr algn="l" fontAlgn="base" hangingPunct="0">
                        <a:lnSpc>
                          <a:spcPts val="1200"/>
                        </a:lnSpc>
                      </a:pPr>
                      <a:r>
                        <a:rPr lang="en-AU" sz="1300" b="1" dirty="0">
                          <a:effectLst/>
                          <a:latin typeface="Times New Roman" panose="02020603050405020304" pitchFamily="18" charset="0"/>
                          <a:ea typeface="Tahoma" panose="020B0604030504040204" pitchFamily="34" charset="0"/>
                          <a:cs typeface="Tahoma" panose="020B0604030504040204" pitchFamily="34" charset="0"/>
                        </a:rPr>
                        <a:t>Example I</a:t>
                      </a:r>
                      <a:endParaRPr lang="de-DE" sz="1300" dirty="0">
                        <a:effectLst/>
                        <a:latin typeface="Times New Roman" panose="02020603050405020304" pitchFamily="18" charset="0"/>
                        <a:ea typeface="Tahoma" panose="020B0604030504040204" pitchFamily="34" charset="0"/>
                        <a:cs typeface="Tahoma" panose="020B0604030504040204" pitchFamily="34" charset="0"/>
                      </a:endParaRPr>
                    </a:p>
                    <a:p>
                      <a:pPr algn="l" fontAlgn="base" hangingPunct="0">
                        <a:lnSpc>
                          <a:spcPts val="1200"/>
                        </a:lnSpc>
                      </a:pPr>
                      <a:r>
                        <a:rPr lang="en-AU" sz="1300" dirty="0">
                          <a:effectLst/>
                          <a:latin typeface="Times New Roman" panose="02020603050405020304" pitchFamily="18" charset="0"/>
                          <a:ea typeface="Tahoma" panose="020B0604030504040204" pitchFamily="34" charset="0"/>
                          <a:cs typeface="Tahoma" panose="020B0604030504040204" pitchFamily="34" charset="0"/>
                        </a:rPr>
                        <a:t>(Recker et al., 2011)</a:t>
                      </a:r>
                      <a:br>
                        <a:rPr lang="en-AU" sz="1300" dirty="0">
                          <a:effectLst/>
                          <a:latin typeface="Times New Roman" panose="02020603050405020304" pitchFamily="18" charset="0"/>
                          <a:ea typeface="Tahoma" panose="020B0604030504040204" pitchFamily="34" charset="0"/>
                          <a:cs typeface="Tahoma" panose="020B0604030504040204" pitchFamily="34" charset="0"/>
                        </a:rPr>
                      </a:br>
                      <a:r>
                        <a:rPr lang="en-AU" sz="1300" dirty="0">
                          <a:effectLst/>
                          <a:latin typeface="Times New Roman" panose="02020603050405020304" pitchFamily="18" charset="0"/>
                          <a:ea typeface="Tahoma" panose="020B0604030504040204" pitchFamily="34" charset="0"/>
                          <a:cs typeface="Tahoma" panose="020B0604030504040204" pitchFamily="34" charset="0"/>
                        </a:rPr>
                        <a:t>quantitative study published in </a:t>
                      </a:r>
                      <a:r>
                        <a:rPr lang="en-AU" sz="1300" i="1" dirty="0">
                          <a:effectLst/>
                          <a:latin typeface="Times New Roman" panose="02020603050405020304" pitchFamily="18" charset="0"/>
                          <a:ea typeface="Tahoma" panose="020B0604030504040204" pitchFamily="34" charset="0"/>
                          <a:cs typeface="Tahoma" panose="020B0604030504040204" pitchFamily="34" charset="0"/>
                        </a:rPr>
                        <a:t>MIS Quarterly</a:t>
                      </a:r>
                      <a:endParaRPr lang="de-DE" sz="1300" dirty="0">
                        <a:effectLst/>
                        <a:latin typeface="Times New Roman" panose="02020603050405020304" pitchFamily="18" charset="0"/>
                        <a:ea typeface="Tahoma" panose="020B0604030504040204" pitchFamily="34" charset="0"/>
                        <a:cs typeface="Tahoma" panose="020B0604030504040204" pitchFamily="34" charset="0"/>
                      </a:endParaRPr>
                    </a:p>
                  </a:txBody>
                  <a:tcPr marT="0" marB="0" anchor="ctr"/>
                </a:tc>
                <a:tc>
                  <a:txBody>
                    <a:bodyPr/>
                    <a:lstStyle/>
                    <a:p>
                      <a:pPr algn="l" fontAlgn="base" hangingPunct="0">
                        <a:lnSpc>
                          <a:spcPts val="1200"/>
                        </a:lnSpc>
                      </a:pPr>
                      <a:r>
                        <a:rPr lang="en-AU" sz="1300" b="1" dirty="0">
                          <a:effectLst/>
                          <a:latin typeface="Times New Roman" panose="02020603050405020304" pitchFamily="18" charset="0"/>
                          <a:ea typeface="Tahoma" panose="020B0604030504040204" pitchFamily="34" charset="0"/>
                          <a:cs typeface="Tahoma" panose="020B0604030504040204" pitchFamily="34" charset="0"/>
                        </a:rPr>
                        <a:t>Example II</a:t>
                      </a:r>
                      <a:endParaRPr lang="de-DE" sz="1300" dirty="0">
                        <a:effectLst/>
                        <a:latin typeface="Times New Roman" panose="02020603050405020304" pitchFamily="18" charset="0"/>
                        <a:ea typeface="Tahoma" panose="020B0604030504040204" pitchFamily="34" charset="0"/>
                        <a:cs typeface="Tahoma" panose="020B0604030504040204" pitchFamily="34" charset="0"/>
                      </a:endParaRPr>
                    </a:p>
                    <a:p>
                      <a:pPr algn="l">
                        <a:lnSpc>
                          <a:spcPts val="1200"/>
                        </a:lnSpc>
                      </a:pPr>
                      <a:r>
                        <a:rPr lang="en-AU" sz="1300" dirty="0">
                          <a:effectLst/>
                          <a:latin typeface="Times New Roman" panose="02020603050405020304" pitchFamily="18" charset="0"/>
                          <a:ea typeface="Tahoma" panose="020B0604030504040204" pitchFamily="34" charset="0"/>
                          <a:cs typeface="Tahoma" panose="020B0604030504040204" pitchFamily="34" charset="0"/>
                        </a:rPr>
                        <a:t>(Seidel et al., 2013)</a:t>
                      </a:r>
                      <a:br>
                        <a:rPr lang="en-AU" sz="1300" dirty="0">
                          <a:effectLst/>
                          <a:latin typeface="Times New Roman" panose="02020603050405020304" pitchFamily="18" charset="0"/>
                          <a:ea typeface="Tahoma" panose="020B0604030504040204" pitchFamily="34" charset="0"/>
                          <a:cs typeface="Tahoma" panose="020B0604030504040204" pitchFamily="34" charset="0"/>
                        </a:rPr>
                      </a:br>
                      <a:r>
                        <a:rPr lang="en-AU" sz="1300" dirty="0">
                          <a:effectLst/>
                          <a:latin typeface="Times New Roman" panose="02020603050405020304" pitchFamily="18" charset="0"/>
                          <a:ea typeface="Tahoma" panose="020B0604030504040204" pitchFamily="34" charset="0"/>
                          <a:cs typeface="Tahoma" panose="020B0604030504040204" pitchFamily="34" charset="0"/>
                        </a:rPr>
                        <a:t>qualitative study published in </a:t>
                      </a:r>
                      <a:r>
                        <a:rPr lang="en-AU" sz="1300" i="1" dirty="0">
                          <a:effectLst/>
                          <a:latin typeface="Times New Roman" panose="02020603050405020304" pitchFamily="18" charset="0"/>
                          <a:ea typeface="Tahoma" panose="020B0604030504040204" pitchFamily="34" charset="0"/>
                          <a:cs typeface="Tahoma" panose="020B0604030504040204" pitchFamily="34" charset="0"/>
                        </a:rPr>
                        <a:t>MIS Quarterly</a:t>
                      </a:r>
                      <a:endParaRPr lang="de-DE" sz="1300" dirty="0">
                        <a:effectLst/>
                        <a:latin typeface="Times New Roman" panose="02020603050405020304" pitchFamily="18" charset="0"/>
                        <a:ea typeface="Tahoma" panose="020B0604030504040204" pitchFamily="34" charset="0"/>
                        <a:cs typeface="Tahoma" panose="020B0604030504040204" pitchFamily="34" charset="0"/>
                      </a:endParaRPr>
                    </a:p>
                  </a:txBody>
                  <a:tcPr marT="0" marB="0" anchor="ctr"/>
                </a:tc>
                <a:extLst>
                  <a:ext uri="{0D108BD9-81ED-4DB2-BD59-A6C34878D82A}">
                    <a16:rowId xmlns:a16="http://schemas.microsoft.com/office/drawing/2014/main" val="2249627202"/>
                  </a:ext>
                </a:extLst>
              </a:tr>
              <a:tr h="386764">
                <a:tc>
                  <a:txBody>
                    <a:bodyPr/>
                    <a:lstStyle/>
                    <a:p>
                      <a:pPr marL="171450" lvl="0" indent="-171450" algn="l" hangingPunct="0">
                        <a:lnSpc>
                          <a:spcPts val="1200"/>
                        </a:lnSpc>
                        <a:buFont typeface="Arial" panose="020B0604020202020204" pitchFamily="34" charset="0"/>
                        <a:buChar char="•"/>
                        <a:tabLst>
                          <a:tab pos="228600" algn="l"/>
                        </a:tabLst>
                      </a:pPr>
                      <a:r>
                        <a:rPr lang="en-AU" sz="1300" dirty="0">
                          <a:effectLst/>
                          <a:latin typeface="Times" panose="02020603050405020304" pitchFamily="18" charset="0"/>
                          <a:ea typeface="Times New Roman" panose="02020603050405020304" pitchFamily="18" charset="0"/>
                          <a:cs typeface="Times" panose="02020603050405020304" pitchFamily="18" charset="0"/>
                        </a:rPr>
                        <a:t>Introduction</a:t>
                      </a:r>
                      <a:endParaRPr lang="de-DE" sz="13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T="0" marB="0"/>
                </a:tc>
                <a:tc>
                  <a:txBody>
                    <a:bodyPr/>
                    <a:lstStyle/>
                    <a:p>
                      <a:pPr marL="171450" lvl="0" indent="-171450" algn="l" hangingPunct="0">
                        <a:lnSpc>
                          <a:spcPts val="1200"/>
                        </a:lnSpc>
                        <a:buFont typeface="Arial" panose="020B0604020202020204" pitchFamily="34" charset="0"/>
                        <a:buChar char="•"/>
                        <a:tabLst>
                          <a:tab pos="228600" algn="l"/>
                        </a:tabLst>
                      </a:pPr>
                      <a:r>
                        <a:rPr lang="en-AU" sz="1300">
                          <a:effectLst/>
                          <a:latin typeface="Times" panose="02020603050405020304" pitchFamily="18" charset="0"/>
                          <a:ea typeface="Times New Roman" panose="02020603050405020304" pitchFamily="18" charset="0"/>
                          <a:cs typeface="Times New Roman" panose="02020603050405020304" pitchFamily="18" charset="0"/>
                        </a:rPr>
                        <a:t>Introduction</a:t>
                      </a:r>
                      <a:endParaRPr lang="de-DE" sz="1300">
                        <a:effectLst/>
                        <a:latin typeface="Times" panose="02020603050405020304" pitchFamily="18" charset="0"/>
                        <a:ea typeface="Times New Roman" panose="02020603050405020304" pitchFamily="18" charset="0"/>
                        <a:cs typeface="Times New Roman" panose="02020603050405020304" pitchFamily="18" charset="0"/>
                      </a:endParaRPr>
                    </a:p>
                  </a:txBody>
                  <a:tcPr marT="0" marB="0"/>
                </a:tc>
                <a:tc>
                  <a:txBody>
                    <a:bodyPr/>
                    <a:lstStyle/>
                    <a:p>
                      <a:pPr marL="171450" lvl="0" indent="-171450" algn="l" hangingPunct="0">
                        <a:lnSpc>
                          <a:spcPts val="1200"/>
                        </a:lnSpc>
                        <a:buFont typeface="Arial" panose="020B0604020202020204" pitchFamily="34" charset="0"/>
                        <a:buChar char="•"/>
                        <a:tabLst>
                          <a:tab pos="228600" algn="l"/>
                        </a:tabLst>
                      </a:pPr>
                      <a:r>
                        <a:rPr lang="en-AU" sz="1300">
                          <a:effectLst/>
                          <a:latin typeface="Times" panose="02020603050405020304" pitchFamily="18" charset="0"/>
                          <a:ea typeface="Times New Roman" panose="02020603050405020304" pitchFamily="18" charset="0"/>
                          <a:cs typeface="Times New Roman" panose="02020603050405020304" pitchFamily="18" charset="0"/>
                        </a:rPr>
                        <a:t>Introduction</a:t>
                      </a:r>
                      <a:endParaRPr lang="de-DE" sz="1300">
                        <a:effectLst/>
                        <a:latin typeface="Times" panose="02020603050405020304" pitchFamily="18" charset="0"/>
                        <a:ea typeface="Times New Roman" panose="02020603050405020304" pitchFamily="18" charset="0"/>
                        <a:cs typeface="Times New Roman" panose="02020603050405020304" pitchFamily="18" charset="0"/>
                      </a:endParaRPr>
                    </a:p>
                  </a:txBody>
                  <a:tcPr marT="0" marB="0"/>
                </a:tc>
                <a:extLst>
                  <a:ext uri="{0D108BD9-81ED-4DB2-BD59-A6C34878D82A}">
                    <a16:rowId xmlns:a16="http://schemas.microsoft.com/office/drawing/2014/main" val="2687122383"/>
                  </a:ext>
                </a:extLst>
              </a:tr>
              <a:tr h="386764">
                <a:tc>
                  <a:txBody>
                    <a:bodyPr/>
                    <a:lstStyle/>
                    <a:p>
                      <a:pPr marL="171450" lvl="0" indent="-171450" algn="l" hangingPunct="0">
                        <a:lnSpc>
                          <a:spcPts val="1200"/>
                        </a:lnSpc>
                        <a:buFont typeface="Arial" panose="020B0604020202020204" pitchFamily="34" charset="0"/>
                        <a:buChar char="•"/>
                        <a:tabLst>
                          <a:tab pos="228600" algn="l"/>
                        </a:tabLst>
                      </a:pPr>
                      <a:r>
                        <a:rPr lang="en-AU" sz="1300" dirty="0">
                          <a:effectLst/>
                          <a:latin typeface="Times" panose="02020603050405020304" pitchFamily="18" charset="0"/>
                          <a:ea typeface="Times New Roman" panose="02020603050405020304" pitchFamily="18" charset="0"/>
                          <a:cs typeface="Times" panose="02020603050405020304" pitchFamily="18" charset="0"/>
                        </a:rPr>
                        <a:t>Theoretical Background/    Literature Review</a:t>
                      </a:r>
                      <a:endParaRPr lang="de-DE" sz="13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T="0" marB="0"/>
                </a:tc>
                <a:tc>
                  <a:txBody>
                    <a:bodyPr/>
                    <a:lstStyle/>
                    <a:p>
                      <a:pPr marL="171450" lvl="0" indent="-171450" algn="l" hangingPunct="0">
                        <a:lnSpc>
                          <a:spcPts val="1200"/>
                        </a:lnSpc>
                        <a:buFont typeface="Arial" panose="020B0604020202020204" pitchFamily="34" charset="0"/>
                        <a:buChar char="•"/>
                        <a:tabLst>
                          <a:tab pos="228600" algn="l"/>
                        </a:tabLst>
                      </a:pPr>
                      <a:r>
                        <a:rPr lang="en-AU" sz="1300" dirty="0">
                          <a:effectLst/>
                          <a:latin typeface="Times" panose="02020603050405020304" pitchFamily="18" charset="0"/>
                          <a:ea typeface="Times New Roman" panose="02020603050405020304" pitchFamily="18" charset="0"/>
                          <a:cs typeface="Times New Roman" panose="02020603050405020304" pitchFamily="18" charset="0"/>
                        </a:rPr>
                        <a:t>Theory</a:t>
                      </a:r>
                      <a:endParaRPr lang="de-DE" sz="13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T="0" marB="0"/>
                </a:tc>
                <a:tc rowSpan="2">
                  <a:txBody>
                    <a:bodyPr/>
                    <a:lstStyle/>
                    <a:p>
                      <a:pPr marL="171450" lvl="0" indent="-171450" algn="l" hangingPunct="0">
                        <a:lnSpc>
                          <a:spcPts val="1200"/>
                        </a:lnSpc>
                        <a:buFont typeface="Arial" panose="020B0604020202020204" pitchFamily="34" charset="0"/>
                        <a:buChar char="•"/>
                        <a:tabLst>
                          <a:tab pos="228600" algn="l"/>
                        </a:tabLst>
                      </a:pPr>
                      <a:r>
                        <a:rPr lang="en-AU" sz="1300">
                          <a:effectLst/>
                          <a:latin typeface="Times" panose="02020603050405020304" pitchFamily="18" charset="0"/>
                          <a:ea typeface="Times New Roman" panose="02020603050405020304" pitchFamily="18" charset="0"/>
                          <a:cs typeface="Times" panose="02020603050405020304" pitchFamily="18" charset="0"/>
                        </a:rPr>
                        <a:t>Theoretical Background</a:t>
                      </a:r>
                      <a:endParaRPr lang="de-DE" sz="1300">
                        <a:effectLst/>
                        <a:latin typeface="Times" panose="02020603050405020304" pitchFamily="18" charset="0"/>
                        <a:ea typeface="Times New Roman" panose="02020603050405020304" pitchFamily="18" charset="0"/>
                        <a:cs typeface="Times New Roman" panose="02020603050405020304" pitchFamily="18" charset="0"/>
                      </a:endParaRPr>
                    </a:p>
                  </a:txBody>
                  <a:tcPr marT="0" marB="0"/>
                </a:tc>
                <a:extLst>
                  <a:ext uri="{0D108BD9-81ED-4DB2-BD59-A6C34878D82A}">
                    <a16:rowId xmlns:a16="http://schemas.microsoft.com/office/drawing/2014/main" val="2975433027"/>
                  </a:ext>
                </a:extLst>
              </a:tr>
              <a:tr h="406400">
                <a:tc>
                  <a:txBody>
                    <a:bodyPr/>
                    <a:lstStyle/>
                    <a:p>
                      <a:pPr marL="171450" lvl="0" indent="-171450" algn="l" hangingPunct="0">
                        <a:lnSpc>
                          <a:spcPts val="1200"/>
                        </a:lnSpc>
                        <a:buFont typeface="Arial" panose="020B0604020202020204" pitchFamily="34" charset="0"/>
                        <a:buChar char="•"/>
                        <a:tabLst>
                          <a:tab pos="228600" algn="l"/>
                        </a:tabLst>
                      </a:pPr>
                      <a:r>
                        <a:rPr lang="en-AU" sz="1300" dirty="0">
                          <a:effectLst/>
                          <a:latin typeface="Times" panose="02020603050405020304" pitchFamily="18" charset="0"/>
                          <a:ea typeface="Times New Roman" panose="02020603050405020304" pitchFamily="18" charset="0"/>
                          <a:cs typeface="Times" panose="02020603050405020304" pitchFamily="18" charset="0"/>
                        </a:rPr>
                        <a:t>Research Model/Hypothesis or Theory Development (where appropriate)</a:t>
                      </a:r>
                      <a:endParaRPr lang="de-DE" sz="13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T="0" marB="0"/>
                </a:tc>
                <a:tc>
                  <a:txBody>
                    <a:bodyPr/>
                    <a:lstStyle/>
                    <a:p>
                      <a:pPr marL="171450" lvl="0" indent="-171450" algn="l" hangingPunct="0">
                        <a:lnSpc>
                          <a:spcPts val="1200"/>
                        </a:lnSpc>
                        <a:buFont typeface="Arial" panose="020B0604020202020204" pitchFamily="34" charset="0"/>
                        <a:buChar char="•"/>
                        <a:tabLst>
                          <a:tab pos="228600" algn="l"/>
                        </a:tabLst>
                      </a:pPr>
                      <a:r>
                        <a:rPr lang="en-AU" sz="1300">
                          <a:effectLst/>
                          <a:latin typeface="Times" panose="02020603050405020304" pitchFamily="18" charset="0"/>
                          <a:ea typeface="Times New Roman" panose="02020603050405020304" pitchFamily="18" charset="0"/>
                          <a:cs typeface="Times New Roman" panose="02020603050405020304" pitchFamily="18" charset="0"/>
                        </a:rPr>
                        <a:t>Proposition Development</a:t>
                      </a:r>
                      <a:endParaRPr lang="de-DE" sz="1300">
                        <a:effectLst/>
                        <a:latin typeface="Times" panose="02020603050405020304" pitchFamily="18" charset="0"/>
                        <a:ea typeface="Times New Roman" panose="02020603050405020304" pitchFamily="18" charset="0"/>
                        <a:cs typeface="Times New Roman" panose="02020603050405020304" pitchFamily="18" charset="0"/>
                      </a:endParaRPr>
                    </a:p>
                  </a:txBody>
                  <a:tcPr marT="0" marB="0"/>
                </a:tc>
                <a:tc vMerge="1">
                  <a:txBody>
                    <a:bodyPr/>
                    <a:lstStyle/>
                    <a:p>
                      <a:endParaRPr lang="de-DE"/>
                    </a:p>
                  </a:txBody>
                  <a:tcPr/>
                </a:tc>
                <a:extLst>
                  <a:ext uri="{0D108BD9-81ED-4DB2-BD59-A6C34878D82A}">
                    <a16:rowId xmlns:a16="http://schemas.microsoft.com/office/drawing/2014/main" val="3696854101"/>
                  </a:ext>
                </a:extLst>
              </a:tr>
              <a:tr h="406400">
                <a:tc>
                  <a:txBody>
                    <a:bodyPr/>
                    <a:lstStyle/>
                    <a:p>
                      <a:pPr marL="171450" lvl="0" indent="-171450" algn="l" hangingPunct="0">
                        <a:lnSpc>
                          <a:spcPts val="1200"/>
                        </a:lnSpc>
                        <a:buFont typeface="Arial" panose="020B0604020202020204" pitchFamily="34" charset="0"/>
                        <a:buChar char="•"/>
                        <a:tabLst>
                          <a:tab pos="228600" algn="l"/>
                        </a:tabLst>
                      </a:pPr>
                      <a:r>
                        <a:rPr lang="en-AU" sz="1300">
                          <a:effectLst/>
                          <a:latin typeface="Times" panose="02020603050405020304" pitchFamily="18" charset="0"/>
                          <a:ea typeface="Times New Roman" panose="02020603050405020304" pitchFamily="18" charset="0"/>
                          <a:cs typeface="Times" panose="02020603050405020304" pitchFamily="18" charset="0"/>
                        </a:rPr>
                        <a:t>Procedure/Approach/      Methodology/Research      Design</a:t>
                      </a:r>
                      <a:endParaRPr lang="de-DE" sz="1300">
                        <a:effectLst/>
                        <a:latin typeface="Times" panose="02020603050405020304" pitchFamily="18" charset="0"/>
                        <a:ea typeface="Times New Roman" panose="02020603050405020304" pitchFamily="18" charset="0"/>
                        <a:cs typeface="Times New Roman" panose="02020603050405020304" pitchFamily="18" charset="0"/>
                      </a:endParaRPr>
                    </a:p>
                  </a:txBody>
                  <a:tcPr marT="0" marB="0"/>
                </a:tc>
                <a:tc>
                  <a:txBody>
                    <a:bodyPr/>
                    <a:lstStyle/>
                    <a:p>
                      <a:pPr marL="171450" lvl="0" indent="-171450" algn="l" hangingPunct="0">
                        <a:lnSpc>
                          <a:spcPts val="1200"/>
                        </a:lnSpc>
                        <a:buFont typeface="Arial" panose="020B0604020202020204" pitchFamily="34" charset="0"/>
                        <a:buChar char="•"/>
                        <a:tabLst>
                          <a:tab pos="228600" algn="l"/>
                        </a:tabLst>
                      </a:pPr>
                      <a:r>
                        <a:rPr lang="en-AU" sz="1300" dirty="0">
                          <a:effectLst/>
                          <a:latin typeface="Times" panose="02020603050405020304" pitchFamily="18" charset="0"/>
                          <a:ea typeface="Times New Roman" panose="02020603050405020304" pitchFamily="18" charset="0"/>
                          <a:cs typeface="Times New Roman" panose="02020603050405020304" pitchFamily="18" charset="0"/>
                        </a:rPr>
                        <a:t>Research Method</a:t>
                      </a:r>
                      <a:endParaRPr lang="de-DE" sz="13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T="0" marB="0"/>
                </a:tc>
                <a:tc>
                  <a:txBody>
                    <a:bodyPr/>
                    <a:lstStyle/>
                    <a:p>
                      <a:pPr marL="171450" lvl="0" indent="-171450" algn="l" hangingPunct="0">
                        <a:lnSpc>
                          <a:spcPts val="1200"/>
                        </a:lnSpc>
                        <a:buFont typeface="Arial" panose="020B0604020202020204" pitchFamily="34" charset="0"/>
                        <a:buChar char="•"/>
                        <a:tabLst>
                          <a:tab pos="228600" algn="l"/>
                        </a:tabLst>
                      </a:pPr>
                      <a:r>
                        <a:rPr lang="en-AU" sz="1300">
                          <a:effectLst/>
                          <a:latin typeface="Times" panose="02020603050405020304" pitchFamily="18" charset="0"/>
                          <a:ea typeface="Times New Roman" panose="02020603050405020304" pitchFamily="18" charset="0"/>
                          <a:cs typeface="Times New Roman" panose="02020603050405020304" pitchFamily="18" charset="0"/>
                        </a:rPr>
                        <a:t>Research Method</a:t>
                      </a:r>
                      <a:endParaRPr lang="de-DE" sz="1300">
                        <a:effectLst/>
                        <a:latin typeface="Times" panose="02020603050405020304" pitchFamily="18" charset="0"/>
                        <a:ea typeface="Times New Roman" panose="02020603050405020304" pitchFamily="18" charset="0"/>
                        <a:cs typeface="Times New Roman" panose="02020603050405020304" pitchFamily="18" charset="0"/>
                      </a:endParaRPr>
                    </a:p>
                  </a:txBody>
                  <a:tcPr marT="0" marB="0"/>
                </a:tc>
                <a:extLst>
                  <a:ext uri="{0D108BD9-81ED-4DB2-BD59-A6C34878D82A}">
                    <a16:rowId xmlns:a16="http://schemas.microsoft.com/office/drawing/2014/main" val="251782307"/>
                  </a:ext>
                </a:extLst>
              </a:tr>
              <a:tr h="1219200">
                <a:tc>
                  <a:txBody>
                    <a:bodyPr/>
                    <a:lstStyle/>
                    <a:p>
                      <a:pPr marL="171450" lvl="0" indent="-171450" algn="l" hangingPunct="0">
                        <a:lnSpc>
                          <a:spcPts val="1200"/>
                        </a:lnSpc>
                        <a:buFont typeface="Arial" panose="020B0604020202020204" pitchFamily="34" charset="0"/>
                        <a:buChar char="•"/>
                        <a:tabLst>
                          <a:tab pos="228600" algn="l"/>
                        </a:tabLst>
                      </a:pPr>
                      <a:r>
                        <a:rPr lang="en-AU" sz="1300" dirty="0">
                          <a:effectLst/>
                          <a:latin typeface="Times" panose="02020603050405020304" pitchFamily="18" charset="0"/>
                          <a:ea typeface="Times New Roman" panose="02020603050405020304" pitchFamily="18" charset="0"/>
                          <a:cs typeface="Times" panose="02020603050405020304" pitchFamily="18" charset="0"/>
                        </a:rPr>
                        <a:t>Results/Findings/Outcomes </a:t>
                      </a:r>
                      <a:endParaRPr lang="de-DE" sz="13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T="0" marB="0"/>
                </a:tc>
                <a:tc>
                  <a:txBody>
                    <a:bodyPr/>
                    <a:lstStyle/>
                    <a:p>
                      <a:pPr marL="171450" lvl="0" indent="-171450" algn="l" hangingPunct="0">
                        <a:lnSpc>
                          <a:spcPts val="1200"/>
                        </a:lnSpc>
                        <a:buFont typeface="Arial" panose="020B0604020202020204" pitchFamily="34" charset="0"/>
                        <a:buChar char="•"/>
                        <a:tabLst>
                          <a:tab pos="228600" algn="l"/>
                        </a:tabLst>
                      </a:pPr>
                      <a:r>
                        <a:rPr lang="en-AU" sz="1300" dirty="0">
                          <a:effectLst/>
                          <a:latin typeface="Times" panose="02020603050405020304" pitchFamily="18" charset="0"/>
                          <a:ea typeface="Times New Roman" panose="02020603050405020304" pitchFamily="18" charset="0"/>
                          <a:cs typeface="Times New Roman" panose="02020603050405020304" pitchFamily="18" charset="0"/>
                        </a:rPr>
                        <a:t>Scale Validation</a:t>
                      </a:r>
                      <a:endParaRPr lang="de-DE" sz="1300" dirty="0">
                        <a:effectLst/>
                        <a:latin typeface="Times" panose="02020603050405020304" pitchFamily="18" charset="0"/>
                        <a:ea typeface="Times New Roman" panose="02020603050405020304" pitchFamily="18" charset="0"/>
                        <a:cs typeface="Times New Roman" panose="02020603050405020304" pitchFamily="18" charset="0"/>
                      </a:endParaRPr>
                    </a:p>
                    <a:p>
                      <a:pPr marL="171450" lvl="0" indent="-171450" algn="l" hangingPunct="0">
                        <a:lnSpc>
                          <a:spcPts val="1200"/>
                        </a:lnSpc>
                        <a:buFont typeface="Arial" panose="020B0604020202020204" pitchFamily="34" charset="0"/>
                        <a:buChar char="•"/>
                        <a:tabLst>
                          <a:tab pos="228600" algn="l"/>
                        </a:tabLst>
                      </a:pPr>
                      <a:r>
                        <a:rPr lang="en-AU" sz="1300" dirty="0">
                          <a:effectLst/>
                          <a:latin typeface="Times" panose="02020603050405020304" pitchFamily="18" charset="0"/>
                          <a:ea typeface="Times New Roman" panose="02020603050405020304" pitchFamily="18" charset="0"/>
                          <a:cs typeface="Times New Roman" panose="02020603050405020304" pitchFamily="18" charset="0"/>
                        </a:rPr>
                        <a:t>Results</a:t>
                      </a:r>
                      <a:endParaRPr lang="de-DE" sz="13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T="0" marB="0"/>
                </a:tc>
                <a:tc>
                  <a:txBody>
                    <a:bodyPr/>
                    <a:lstStyle/>
                    <a:p>
                      <a:pPr marL="171450" lvl="0" indent="-171450" algn="l" hangingPunct="0">
                        <a:lnSpc>
                          <a:spcPts val="1200"/>
                        </a:lnSpc>
                        <a:buFont typeface="Arial" panose="020B0604020202020204" pitchFamily="34" charset="0"/>
                        <a:buChar char="•"/>
                        <a:tabLst>
                          <a:tab pos="228600" algn="l"/>
                        </a:tabLst>
                      </a:pPr>
                      <a:r>
                        <a:rPr lang="en-AU" sz="1300" dirty="0">
                          <a:effectLst/>
                          <a:latin typeface="Times" panose="02020603050405020304" pitchFamily="18" charset="0"/>
                          <a:ea typeface="Times New Roman" panose="02020603050405020304" pitchFamily="18" charset="0"/>
                          <a:cs typeface="Times New Roman" panose="02020603050405020304" pitchFamily="18" charset="0"/>
                        </a:rPr>
                        <a:t>Interpretation and Analysis of the Case</a:t>
                      </a:r>
                      <a:endParaRPr lang="de-DE" sz="1300" dirty="0">
                        <a:effectLst/>
                        <a:latin typeface="Times" panose="02020603050405020304" pitchFamily="18" charset="0"/>
                        <a:ea typeface="Times New Roman" panose="02020603050405020304" pitchFamily="18" charset="0"/>
                        <a:cs typeface="Times New Roman" panose="02020603050405020304" pitchFamily="18" charset="0"/>
                      </a:endParaRPr>
                    </a:p>
                    <a:p>
                      <a:pPr marL="171450" lvl="0" indent="-171450" algn="l" hangingPunct="0">
                        <a:lnSpc>
                          <a:spcPts val="1200"/>
                        </a:lnSpc>
                        <a:buFont typeface="Arial" panose="020B0604020202020204" pitchFamily="34" charset="0"/>
                        <a:buChar char="•"/>
                        <a:tabLst>
                          <a:tab pos="228600" algn="l"/>
                        </a:tabLst>
                      </a:pPr>
                      <a:r>
                        <a:rPr lang="en-AU" sz="1300" dirty="0">
                          <a:effectLst/>
                          <a:latin typeface="Times" panose="02020603050405020304" pitchFamily="18" charset="0"/>
                          <a:ea typeface="Times New Roman" panose="02020603050405020304" pitchFamily="18" charset="0"/>
                          <a:cs typeface="Times New Roman" panose="02020603050405020304" pitchFamily="18" charset="0"/>
                        </a:rPr>
                        <a:t>An Integrated Model of Functional         Affordances in the Sustainability      Transformation Process</a:t>
                      </a:r>
                      <a:endParaRPr lang="de-DE" sz="1300" dirty="0">
                        <a:effectLst/>
                        <a:latin typeface="Times" panose="02020603050405020304" pitchFamily="18" charset="0"/>
                        <a:ea typeface="Times New Roman" panose="02020603050405020304" pitchFamily="18" charset="0"/>
                        <a:cs typeface="Times New Roman" panose="02020603050405020304" pitchFamily="18" charset="0"/>
                      </a:endParaRPr>
                    </a:p>
                    <a:p>
                      <a:pPr marL="171450" lvl="0" indent="-171450" algn="l" hangingPunct="0">
                        <a:lnSpc>
                          <a:spcPts val="1200"/>
                        </a:lnSpc>
                        <a:buFont typeface="Arial" panose="020B0604020202020204" pitchFamily="34" charset="0"/>
                        <a:buChar char="•"/>
                        <a:tabLst>
                          <a:tab pos="228600" algn="l"/>
                        </a:tabLst>
                      </a:pPr>
                      <a:r>
                        <a:rPr lang="en-AU" sz="1300" dirty="0">
                          <a:effectLst/>
                          <a:latin typeface="Times" panose="02020603050405020304" pitchFamily="18" charset="0"/>
                          <a:ea typeface="Times New Roman" panose="02020603050405020304" pitchFamily="18" charset="0"/>
                          <a:cs typeface="Times New Roman" panose="02020603050405020304" pitchFamily="18" charset="0"/>
                        </a:rPr>
                        <a:t>Two Vignettes of Sensemaking and     Sustainable Practicing</a:t>
                      </a:r>
                      <a:endParaRPr lang="de-DE" sz="13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T="0" marB="0"/>
                </a:tc>
                <a:extLst>
                  <a:ext uri="{0D108BD9-81ED-4DB2-BD59-A6C34878D82A}">
                    <a16:rowId xmlns:a16="http://schemas.microsoft.com/office/drawing/2014/main" val="1861457059"/>
                  </a:ext>
                </a:extLst>
              </a:tr>
              <a:tr h="386764">
                <a:tc>
                  <a:txBody>
                    <a:bodyPr/>
                    <a:lstStyle/>
                    <a:p>
                      <a:pPr marL="171450" lvl="0" indent="-171450" algn="l" hangingPunct="0">
                        <a:lnSpc>
                          <a:spcPts val="1200"/>
                        </a:lnSpc>
                        <a:buFont typeface="Arial" panose="020B0604020202020204" pitchFamily="34" charset="0"/>
                        <a:buChar char="•"/>
                        <a:tabLst>
                          <a:tab pos="228600" algn="l"/>
                        </a:tabLst>
                      </a:pPr>
                      <a:r>
                        <a:rPr lang="en-AU" sz="1300">
                          <a:effectLst/>
                          <a:latin typeface="Times" panose="02020603050405020304" pitchFamily="18" charset="0"/>
                          <a:ea typeface="Times New Roman" panose="02020603050405020304" pitchFamily="18" charset="0"/>
                          <a:cs typeface="Times" panose="02020603050405020304" pitchFamily="18" charset="0"/>
                        </a:rPr>
                        <a:t>Discussion </a:t>
                      </a:r>
                      <a:endParaRPr lang="de-DE" sz="1300">
                        <a:effectLst/>
                        <a:latin typeface="Times" panose="02020603050405020304" pitchFamily="18" charset="0"/>
                        <a:ea typeface="Times New Roman" panose="02020603050405020304" pitchFamily="18" charset="0"/>
                        <a:cs typeface="Times New Roman" panose="02020603050405020304" pitchFamily="18" charset="0"/>
                      </a:endParaRPr>
                    </a:p>
                  </a:txBody>
                  <a:tcPr marT="0" marB="0"/>
                </a:tc>
                <a:tc rowSpan="2">
                  <a:txBody>
                    <a:bodyPr/>
                    <a:lstStyle/>
                    <a:p>
                      <a:pPr marL="171450" lvl="0" indent="-171450" algn="l" hangingPunct="0">
                        <a:lnSpc>
                          <a:spcPts val="1200"/>
                        </a:lnSpc>
                        <a:buFont typeface="Arial" panose="020B0604020202020204" pitchFamily="34" charset="0"/>
                        <a:buChar char="•"/>
                        <a:tabLst>
                          <a:tab pos="228600" algn="l"/>
                        </a:tabLst>
                      </a:pPr>
                      <a:r>
                        <a:rPr lang="en-AU" sz="1300" dirty="0">
                          <a:effectLst/>
                          <a:latin typeface="Times" panose="02020603050405020304" pitchFamily="18" charset="0"/>
                          <a:ea typeface="Times New Roman" panose="02020603050405020304" pitchFamily="18" charset="0"/>
                          <a:cs typeface="Times New Roman" panose="02020603050405020304" pitchFamily="18" charset="0"/>
                        </a:rPr>
                        <a:t>Discussion</a:t>
                      </a:r>
                      <a:br>
                        <a:rPr lang="en-AU" sz="1300" dirty="0">
                          <a:effectLst/>
                          <a:latin typeface="Times" panose="02020603050405020304" pitchFamily="18" charset="0"/>
                          <a:ea typeface="Times New Roman" panose="02020603050405020304" pitchFamily="18" charset="0"/>
                          <a:cs typeface="Times New Roman" panose="02020603050405020304" pitchFamily="18" charset="0"/>
                        </a:rPr>
                      </a:br>
                      <a:r>
                        <a:rPr lang="en-AU" sz="1300" dirty="0">
                          <a:effectLst/>
                          <a:latin typeface="Times" panose="02020603050405020304" pitchFamily="18" charset="0"/>
                          <a:ea typeface="Times New Roman" panose="02020603050405020304" pitchFamily="18" charset="0"/>
                          <a:cs typeface="Times New Roman" panose="02020603050405020304" pitchFamily="18" charset="0"/>
                        </a:rPr>
                        <a:t>(includes subsections for Limitations and Implications)</a:t>
                      </a:r>
                      <a:endParaRPr lang="de-DE" sz="13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T="0" marB="0"/>
                </a:tc>
                <a:tc>
                  <a:txBody>
                    <a:bodyPr/>
                    <a:lstStyle/>
                    <a:p>
                      <a:pPr marL="171450" lvl="0" indent="-171450" algn="l" hangingPunct="0">
                        <a:lnSpc>
                          <a:spcPts val="1200"/>
                        </a:lnSpc>
                        <a:buFont typeface="Arial" panose="020B0604020202020204" pitchFamily="34" charset="0"/>
                        <a:buChar char="•"/>
                        <a:tabLst>
                          <a:tab pos="228600" algn="l"/>
                        </a:tabLst>
                      </a:pPr>
                      <a:r>
                        <a:rPr lang="en-AU" sz="1300" dirty="0">
                          <a:effectLst/>
                          <a:latin typeface="Times" panose="02020603050405020304" pitchFamily="18" charset="0"/>
                          <a:ea typeface="Times New Roman" panose="02020603050405020304" pitchFamily="18" charset="0"/>
                          <a:cs typeface="Times New Roman" panose="02020603050405020304" pitchFamily="18" charset="0"/>
                        </a:rPr>
                        <a:t>Discussion and Implications</a:t>
                      </a:r>
                      <a:endParaRPr lang="de-DE" sz="13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T="0" marB="0"/>
                </a:tc>
                <a:extLst>
                  <a:ext uri="{0D108BD9-81ED-4DB2-BD59-A6C34878D82A}">
                    <a16:rowId xmlns:a16="http://schemas.microsoft.com/office/drawing/2014/main" val="3861365505"/>
                  </a:ext>
                </a:extLst>
              </a:tr>
              <a:tr h="406400">
                <a:tc>
                  <a:txBody>
                    <a:bodyPr/>
                    <a:lstStyle/>
                    <a:p>
                      <a:pPr marL="171450" lvl="0" indent="-171450" algn="l" hangingPunct="0">
                        <a:lnSpc>
                          <a:spcPts val="1200"/>
                        </a:lnSpc>
                        <a:buFont typeface="Arial" panose="020B0604020202020204" pitchFamily="34" charset="0"/>
                        <a:buChar char="•"/>
                        <a:tabLst>
                          <a:tab pos="228600" algn="l"/>
                        </a:tabLst>
                      </a:pPr>
                      <a:r>
                        <a:rPr lang="en-AU" sz="1300">
                          <a:effectLst/>
                          <a:latin typeface="Times" panose="02020603050405020304" pitchFamily="18" charset="0"/>
                          <a:ea typeface="Times New Roman" panose="02020603050405020304" pitchFamily="18" charset="0"/>
                          <a:cs typeface="Times" panose="02020603050405020304" pitchFamily="18" charset="0"/>
                        </a:rPr>
                        <a:t>Limitations and Implications for Research and Practice</a:t>
                      </a:r>
                      <a:endParaRPr lang="de-DE" sz="1300">
                        <a:effectLst/>
                        <a:latin typeface="Times" panose="02020603050405020304" pitchFamily="18" charset="0"/>
                        <a:ea typeface="Times New Roman" panose="02020603050405020304" pitchFamily="18" charset="0"/>
                        <a:cs typeface="Times New Roman" panose="02020603050405020304" pitchFamily="18" charset="0"/>
                      </a:endParaRPr>
                    </a:p>
                  </a:txBody>
                  <a:tcPr marT="0" marB="0"/>
                </a:tc>
                <a:tc vMerge="1">
                  <a:txBody>
                    <a:bodyPr/>
                    <a:lstStyle/>
                    <a:p>
                      <a:endParaRPr lang="de-DE"/>
                    </a:p>
                  </a:txBody>
                  <a:tcPr/>
                </a:tc>
                <a:tc>
                  <a:txBody>
                    <a:bodyPr/>
                    <a:lstStyle/>
                    <a:p>
                      <a:pPr marL="171450" lvl="0" indent="-171450" algn="l" hangingPunct="0">
                        <a:lnSpc>
                          <a:spcPts val="1200"/>
                        </a:lnSpc>
                        <a:buFont typeface="Arial" panose="020B0604020202020204" pitchFamily="34" charset="0"/>
                        <a:buChar char="•"/>
                        <a:tabLst>
                          <a:tab pos="228600" algn="l"/>
                        </a:tabLst>
                      </a:pPr>
                      <a:r>
                        <a:rPr lang="en-AU" sz="1300" dirty="0">
                          <a:effectLst/>
                          <a:latin typeface="Times" panose="02020603050405020304" pitchFamily="18" charset="0"/>
                          <a:ea typeface="Times New Roman" panose="02020603050405020304" pitchFamily="18" charset="0"/>
                          <a:cs typeface="Times New Roman" panose="02020603050405020304" pitchFamily="18" charset="0"/>
                        </a:rPr>
                        <a:t>Limitations</a:t>
                      </a:r>
                      <a:endParaRPr lang="de-DE" sz="13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T="0" marB="0"/>
                </a:tc>
                <a:extLst>
                  <a:ext uri="{0D108BD9-81ED-4DB2-BD59-A6C34878D82A}">
                    <a16:rowId xmlns:a16="http://schemas.microsoft.com/office/drawing/2014/main" val="2155327401"/>
                  </a:ext>
                </a:extLst>
              </a:tr>
              <a:tr h="386764">
                <a:tc>
                  <a:txBody>
                    <a:bodyPr/>
                    <a:lstStyle/>
                    <a:p>
                      <a:pPr marL="171450" lvl="0" indent="-171450" algn="l" hangingPunct="0">
                        <a:lnSpc>
                          <a:spcPts val="1200"/>
                        </a:lnSpc>
                        <a:buFont typeface="Arial" panose="020B0604020202020204" pitchFamily="34" charset="0"/>
                        <a:buChar char="•"/>
                        <a:tabLst>
                          <a:tab pos="228600" algn="l"/>
                        </a:tabLst>
                      </a:pPr>
                      <a:r>
                        <a:rPr lang="en-AU" sz="1300">
                          <a:effectLst/>
                          <a:latin typeface="Times" panose="02020603050405020304" pitchFamily="18" charset="0"/>
                          <a:ea typeface="Times New Roman" panose="02020603050405020304" pitchFamily="18" charset="0"/>
                          <a:cs typeface="Times New Roman" panose="02020603050405020304" pitchFamily="18" charset="0"/>
                        </a:rPr>
                        <a:t>Conclusion</a:t>
                      </a:r>
                      <a:endParaRPr lang="de-DE" sz="1300">
                        <a:effectLst/>
                        <a:latin typeface="Times" panose="02020603050405020304" pitchFamily="18" charset="0"/>
                        <a:ea typeface="Times New Roman" panose="02020603050405020304" pitchFamily="18" charset="0"/>
                        <a:cs typeface="Times New Roman" panose="02020603050405020304" pitchFamily="18" charset="0"/>
                      </a:endParaRPr>
                    </a:p>
                  </a:txBody>
                  <a:tcPr marT="0" marB="0"/>
                </a:tc>
                <a:tc>
                  <a:txBody>
                    <a:bodyPr/>
                    <a:lstStyle/>
                    <a:p>
                      <a:pPr marL="171450" lvl="0" indent="-171450" algn="l" hangingPunct="0">
                        <a:lnSpc>
                          <a:spcPts val="1200"/>
                        </a:lnSpc>
                        <a:buFont typeface="Arial" panose="020B0604020202020204" pitchFamily="34" charset="0"/>
                        <a:buChar char="•"/>
                        <a:tabLst>
                          <a:tab pos="228600" algn="l"/>
                        </a:tabLst>
                      </a:pPr>
                      <a:r>
                        <a:rPr lang="en-AU" sz="1300">
                          <a:effectLst/>
                          <a:latin typeface="Times" panose="02020603050405020304" pitchFamily="18" charset="0"/>
                          <a:ea typeface="Times New Roman" panose="02020603050405020304" pitchFamily="18" charset="0"/>
                          <a:cs typeface="Times New Roman" panose="02020603050405020304" pitchFamily="18" charset="0"/>
                        </a:rPr>
                        <a:t>Conclusion</a:t>
                      </a:r>
                      <a:endParaRPr lang="de-DE" sz="1300">
                        <a:effectLst/>
                        <a:latin typeface="Times" panose="02020603050405020304" pitchFamily="18" charset="0"/>
                        <a:ea typeface="Times New Roman" panose="02020603050405020304" pitchFamily="18" charset="0"/>
                        <a:cs typeface="Times New Roman" panose="02020603050405020304" pitchFamily="18" charset="0"/>
                      </a:endParaRPr>
                    </a:p>
                  </a:txBody>
                  <a:tcPr marT="0" marB="0"/>
                </a:tc>
                <a:tc>
                  <a:txBody>
                    <a:bodyPr/>
                    <a:lstStyle/>
                    <a:p>
                      <a:pPr marL="171450" lvl="0" indent="-171450" algn="l" hangingPunct="0">
                        <a:lnSpc>
                          <a:spcPts val="1200"/>
                        </a:lnSpc>
                        <a:buFont typeface="Arial" panose="020B0604020202020204" pitchFamily="34" charset="0"/>
                        <a:buChar char="•"/>
                        <a:tabLst>
                          <a:tab pos="228600" algn="l"/>
                        </a:tabLst>
                      </a:pPr>
                      <a:r>
                        <a:rPr lang="en-AU" sz="1300" dirty="0">
                          <a:effectLst/>
                          <a:latin typeface="Times" panose="02020603050405020304" pitchFamily="18" charset="0"/>
                          <a:ea typeface="Times New Roman" panose="02020603050405020304" pitchFamily="18" charset="0"/>
                          <a:cs typeface="Times New Roman" panose="02020603050405020304" pitchFamily="18" charset="0"/>
                        </a:rPr>
                        <a:t>Conclusion</a:t>
                      </a:r>
                      <a:endParaRPr lang="de-DE" sz="13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T="0" marB="0"/>
                </a:tc>
                <a:extLst>
                  <a:ext uri="{0D108BD9-81ED-4DB2-BD59-A6C34878D82A}">
                    <a16:rowId xmlns:a16="http://schemas.microsoft.com/office/drawing/2014/main" val="1870549652"/>
                  </a:ext>
                </a:extLst>
              </a:tr>
            </a:tbl>
          </a:graphicData>
        </a:graphic>
      </p:graphicFrame>
    </p:spTree>
    <p:extLst>
      <p:ext uri="{BB962C8B-B14F-4D97-AF65-F5344CB8AC3E}">
        <p14:creationId xmlns:p14="http://schemas.microsoft.com/office/powerpoint/2010/main" val="9968939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6"/>
          <p:cNvSpPr>
            <a:spLocks noGrp="1"/>
          </p:cNvSpPr>
          <p:nvPr>
            <p:ph type="title"/>
          </p:nvPr>
        </p:nvSpPr>
        <p:spPr/>
        <p:txBody>
          <a:bodyPr>
            <a:normAutofit/>
          </a:bodyPr>
          <a:lstStyle/>
          <a:p>
            <a:r>
              <a:rPr lang="en-AU"/>
              <a:t>Filling the sections: What goes where?</a:t>
            </a:r>
          </a:p>
        </p:txBody>
      </p:sp>
      <p:pic>
        <p:nvPicPr>
          <p:cNvPr id="46083" name="Picture 2"/>
          <p:cNvPicPr>
            <a:picLocks noGrp="1" noChangeAspect="1" noChangeArrowheads="1"/>
          </p:cNvPicPr>
          <p:nvPr>
            <p:ph sz="quarter" idx="11"/>
          </p:nvPr>
        </p:nvPicPr>
        <p:blipFill>
          <a:blip r:embed="rId2" cstate="print"/>
          <a:stretch>
            <a:fillRect/>
          </a:stretch>
        </p:blipFill>
        <p:spPr>
          <a:xfrm>
            <a:off x="1932781" y="2262188"/>
            <a:ext cx="2857500" cy="3810000"/>
          </a:xfrm>
          <a:prstGeom prst="rect">
            <a:avLst/>
          </a:prstGeom>
        </p:spPr>
      </p:pic>
      <p:sp>
        <p:nvSpPr>
          <p:cNvPr id="2" name="Content Placeholder 1">
            <a:extLst>
              <a:ext uri="{FF2B5EF4-FFF2-40B4-BE49-F238E27FC236}">
                <a16:creationId xmlns:a16="http://schemas.microsoft.com/office/drawing/2014/main" id="{644ADE61-3627-48E0-81B7-B0AD6914884C}"/>
              </a:ext>
            </a:extLst>
          </p:cNvPr>
          <p:cNvSpPr>
            <a:spLocks noGrp="1"/>
          </p:cNvSpPr>
          <p:nvPr>
            <p:ph sz="quarter" idx="13"/>
          </p:nvPr>
        </p:nvSpPr>
        <p:spPr/>
        <p:txBody>
          <a:bodyPr>
            <a:normAutofit fontScale="85000" lnSpcReduction="10000"/>
          </a:bodyPr>
          <a:lstStyle/>
          <a:p>
            <a:pPr marL="609585" indent="-609585">
              <a:buFont typeface="Arial"/>
              <a:buAutoNum type="arabicPeriod"/>
            </a:pPr>
            <a:r>
              <a:rPr lang="en-US" sz="2400" dirty="0"/>
              <a:t>Introduction</a:t>
            </a:r>
          </a:p>
          <a:p>
            <a:pPr marL="609585" indent="-609585">
              <a:buFont typeface="Arial"/>
              <a:buAutoNum type="arabicPeriod"/>
            </a:pPr>
            <a:r>
              <a:rPr lang="en-US" sz="2400" dirty="0"/>
              <a:t>Background</a:t>
            </a:r>
          </a:p>
          <a:p>
            <a:pPr marL="609585" indent="-609585">
              <a:buFont typeface="Arial"/>
              <a:buAutoNum type="arabicPeriod"/>
            </a:pPr>
            <a:r>
              <a:rPr lang="en-US" sz="2400" dirty="0"/>
              <a:t>Theory/Research Model</a:t>
            </a:r>
          </a:p>
          <a:p>
            <a:pPr marL="609585" indent="-609585">
              <a:buFont typeface="Arial"/>
              <a:buAutoNum type="arabicPeriod"/>
            </a:pPr>
            <a:r>
              <a:rPr lang="en-US" sz="2400" dirty="0"/>
              <a:t>Method/Procedures/Approach/Methodology</a:t>
            </a:r>
          </a:p>
          <a:p>
            <a:pPr marL="609585" indent="-609585">
              <a:buFont typeface="Arial"/>
              <a:buAutoNum type="arabicPeriod"/>
            </a:pPr>
            <a:r>
              <a:rPr lang="en-US" sz="2400" dirty="0"/>
              <a:t>Results</a:t>
            </a:r>
          </a:p>
          <a:p>
            <a:pPr marL="609585" indent="-609585">
              <a:buFont typeface="Arial"/>
              <a:buAutoNum type="arabicPeriod"/>
            </a:pPr>
            <a:r>
              <a:rPr lang="en-US" sz="2400" dirty="0"/>
              <a:t>Discussion</a:t>
            </a:r>
          </a:p>
          <a:p>
            <a:pPr marL="609585" indent="-609585">
              <a:buFont typeface="Arial"/>
              <a:buAutoNum type="arabicPeriod"/>
            </a:pPr>
            <a:r>
              <a:rPr lang="en-US" sz="2400" dirty="0"/>
              <a:t>Implications – for Research and Practice</a:t>
            </a:r>
          </a:p>
          <a:p>
            <a:pPr marL="609585" indent="-609585">
              <a:buFont typeface="Arial"/>
              <a:buAutoNum type="arabicPeriod"/>
            </a:pPr>
            <a:r>
              <a:rPr lang="en-US" sz="2400" dirty="0"/>
              <a:t>Conclusion</a:t>
            </a:r>
            <a:endParaRPr lang="en-AU" sz="2400" dirty="0"/>
          </a:p>
          <a:p>
            <a:endParaRPr lang="de-DE" dirty="0"/>
          </a:p>
        </p:txBody>
      </p:sp>
    </p:spTree>
    <p:extLst>
      <p:ext uri="{BB962C8B-B14F-4D97-AF65-F5344CB8AC3E}">
        <p14:creationId xmlns:p14="http://schemas.microsoft.com/office/powerpoint/2010/main" val="34657706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1"/>
          </p:nvPr>
        </p:nvSpPr>
        <p:spPr/>
        <p:txBody>
          <a:bodyPr>
            <a:normAutofit/>
          </a:bodyPr>
          <a:lstStyle/>
          <a:p>
            <a:r>
              <a:rPr lang="en-AU" b="1"/>
              <a:t>Contains three parts, and three parts only:</a:t>
            </a:r>
          </a:p>
          <a:p>
            <a:pPr lvl="1"/>
            <a:r>
              <a:rPr lang="en-AU" b="1"/>
              <a:t>Motivation</a:t>
            </a:r>
            <a:r>
              <a:rPr lang="en-AU"/>
              <a:t>: What is your problem, and why is it a problem?</a:t>
            </a:r>
          </a:p>
          <a:p>
            <a:pPr lvl="1"/>
            <a:endParaRPr lang="en-AU"/>
          </a:p>
          <a:p>
            <a:pPr lvl="1"/>
            <a:r>
              <a:rPr lang="en-AU" b="1"/>
              <a:t>Specification</a:t>
            </a:r>
            <a:r>
              <a:rPr lang="en-AU"/>
              <a:t>: what is your specific research question/research outcome? What is your research approach (in </a:t>
            </a:r>
            <a:r>
              <a:rPr lang="en-AU" u="sng"/>
              <a:t>very general</a:t>
            </a:r>
            <a:r>
              <a:rPr lang="en-AU"/>
              <a:t> terms)?</a:t>
            </a:r>
          </a:p>
          <a:p>
            <a:pPr lvl="1"/>
            <a:endParaRPr lang="en-AU"/>
          </a:p>
          <a:p>
            <a:pPr lvl="1"/>
            <a:r>
              <a:rPr lang="en-AU" b="1"/>
              <a:t>Outline</a:t>
            </a:r>
            <a:r>
              <a:rPr lang="en-AU"/>
              <a:t>: how will the paper tell us about what you did?</a:t>
            </a:r>
          </a:p>
        </p:txBody>
      </p:sp>
      <p:sp>
        <p:nvSpPr>
          <p:cNvPr id="47105" name="Title 1"/>
          <p:cNvSpPr>
            <a:spLocks noGrp="1"/>
          </p:cNvSpPr>
          <p:nvPr>
            <p:ph type="title"/>
          </p:nvPr>
        </p:nvSpPr>
        <p:spPr/>
        <p:txBody>
          <a:bodyPr/>
          <a:lstStyle/>
          <a:p>
            <a:r>
              <a:rPr lang="en-AU"/>
              <a:t>Section: Introduction</a:t>
            </a:r>
          </a:p>
        </p:txBody>
      </p:sp>
      <p:sp>
        <p:nvSpPr>
          <p:cNvPr id="2" name="Content Placeholder 1">
            <a:extLst>
              <a:ext uri="{FF2B5EF4-FFF2-40B4-BE49-F238E27FC236}">
                <a16:creationId xmlns:a16="http://schemas.microsoft.com/office/drawing/2014/main" id="{185F240D-D697-4E44-B246-92AA6D15BB5E}"/>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2570139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Content Placeholder 4"/>
          <p:cNvSpPr>
            <a:spLocks noGrp="1"/>
          </p:cNvSpPr>
          <p:nvPr>
            <p:ph sz="quarter" idx="11"/>
          </p:nvPr>
        </p:nvSpPr>
        <p:spPr/>
        <p:txBody>
          <a:bodyPr>
            <a:normAutofit/>
          </a:bodyPr>
          <a:lstStyle/>
          <a:p>
            <a:r>
              <a:rPr lang="en-AU" dirty="0"/>
              <a:t>Tips</a:t>
            </a:r>
          </a:p>
          <a:p>
            <a:pPr lvl="1"/>
            <a:r>
              <a:rPr lang="en-AU" dirty="0"/>
              <a:t>Good introductions are SHORT. The rule of thumb is not more than 1.5 pages with 2.0 line spacing</a:t>
            </a:r>
          </a:p>
          <a:p>
            <a:pPr lvl="1"/>
            <a:endParaRPr lang="en-AU" dirty="0"/>
          </a:p>
          <a:p>
            <a:pPr lvl="1"/>
            <a:r>
              <a:rPr lang="en-AU" dirty="0"/>
              <a:t>Place the study in the context of previous research but tell only what the reader needs to know to understand the present work.</a:t>
            </a:r>
          </a:p>
          <a:p>
            <a:pPr lvl="1"/>
            <a:endParaRPr lang="en-AU" dirty="0"/>
          </a:p>
          <a:p>
            <a:pPr lvl="1"/>
            <a:r>
              <a:rPr lang="en-AU" dirty="0"/>
              <a:t>Either avoid jargon or explain it very clearly.</a:t>
            </a:r>
          </a:p>
          <a:p>
            <a:pPr lvl="1"/>
            <a:endParaRPr lang="en-AU" dirty="0"/>
          </a:p>
          <a:p>
            <a:pPr lvl="1"/>
            <a:endParaRPr lang="en-AU" dirty="0"/>
          </a:p>
        </p:txBody>
      </p:sp>
      <p:sp>
        <p:nvSpPr>
          <p:cNvPr id="48129" name="Title 1"/>
          <p:cNvSpPr>
            <a:spLocks noGrp="1"/>
          </p:cNvSpPr>
          <p:nvPr>
            <p:ph type="title"/>
          </p:nvPr>
        </p:nvSpPr>
        <p:spPr/>
        <p:txBody>
          <a:bodyPr/>
          <a:lstStyle/>
          <a:p>
            <a:r>
              <a:rPr lang="en-AU"/>
              <a:t>Section: Introduction</a:t>
            </a:r>
          </a:p>
        </p:txBody>
      </p:sp>
      <p:sp>
        <p:nvSpPr>
          <p:cNvPr id="2" name="Content Placeholder 1">
            <a:extLst>
              <a:ext uri="{FF2B5EF4-FFF2-40B4-BE49-F238E27FC236}">
                <a16:creationId xmlns:a16="http://schemas.microsoft.com/office/drawing/2014/main" id="{FF9DDC97-0E80-4835-B86B-EC67BACAA9B5}"/>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309191310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1"/>
          <p:cNvSpPr>
            <a:spLocks noGrp="1"/>
          </p:cNvSpPr>
          <p:nvPr>
            <p:ph type="title"/>
          </p:nvPr>
        </p:nvSpPr>
        <p:spPr/>
        <p:txBody>
          <a:bodyPr/>
          <a:lstStyle/>
          <a:p>
            <a:r>
              <a:rPr lang="en-AU" dirty="0"/>
              <a:t>Example</a:t>
            </a:r>
          </a:p>
        </p:txBody>
      </p:sp>
      <p:sp>
        <p:nvSpPr>
          <p:cNvPr id="5" name="Content Placeholder 4">
            <a:extLst>
              <a:ext uri="{FF2B5EF4-FFF2-40B4-BE49-F238E27FC236}">
                <a16:creationId xmlns:a16="http://schemas.microsoft.com/office/drawing/2014/main" id="{76FF1A14-F490-44BF-813E-CC2D00D03008}"/>
              </a:ext>
            </a:extLst>
          </p:cNvPr>
          <p:cNvSpPr>
            <a:spLocks noGrp="1"/>
          </p:cNvSpPr>
          <p:nvPr>
            <p:ph sz="quarter" idx="12"/>
          </p:nvPr>
        </p:nvSpPr>
        <p:spPr/>
        <p:txBody>
          <a:bodyPr/>
          <a:lstStyle/>
          <a:p>
            <a:endParaRPr lang="de-DE"/>
          </a:p>
        </p:txBody>
      </p:sp>
      <p:pic>
        <p:nvPicPr>
          <p:cNvPr id="1198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52176" y="59966"/>
            <a:ext cx="5540188" cy="67380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bwMode="auto">
          <a:xfrm>
            <a:off x="5195611" y="2570046"/>
            <a:ext cx="2698679" cy="582707"/>
          </a:xfrm>
          <a:prstGeom prst="rect">
            <a:avLst/>
          </a:prstGeom>
          <a:noFill/>
          <a:ln w="571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en-AU" sz="2200">
              <a:latin typeface="Arial" pitchFamily="34" charset="0"/>
              <a:ea typeface="ＭＳ Ｐゴシック" pitchFamily="-110" charset="-128"/>
            </a:endParaRPr>
          </a:p>
        </p:txBody>
      </p:sp>
      <p:sp>
        <p:nvSpPr>
          <p:cNvPr id="11" name="Rectangle 10"/>
          <p:cNvSpPr/>
          <p:nvPr/>
        </p:nvSpPr>
        <p:spPr bwMode="auto">
          <a:xfrm>
            <a:off x="5195611" y="526094"/>
            <a:ext cx="2698679" cy="582707"/>
          </a:xfrm>
          <a:prstGeom prst="rect">
            <a:avLst/>
          </a:prstGeom>
          <a:noFill/>
          <a:ln w="571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en-AU" sz="2200">
              <a:latin typeface="Arial" pitchFamily="34" charset="0"/>
              <a:ea typeface="ＭＳ Ｐゴシック" pitchFamily="-110" charset="-128"/>
            </a:endParaRPr>
          </a:p>
        </p:txBody>
      </p:sp>
      <p:sp>
        <p:nvSpPr>
          <p:cNvPr id="12" name="Rectangle 11"/>
          <p:cNvSpPr/>
          <p:nvPr/>
        </p:nvSpPr>
        <p:spPr bwMode="auto">
          <a:xfrm>
            <a:off x="5195611" y="4103012"/>
            <a:ext cx="2698679" cy="582707"/>
          </a:xfrm>
          <a:prstGeom prst="rect">
            <a:avLst/>
          </a:prstGeom>
          <a:noFill/>
          <a:ln w="571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en-AU" sz="2200">
              <a:latin typeface="Arial" pitchFamily="34" charset="0"/>
              <a:ea typeface="ＭＳ Ｐゴシック" pitchFamily="-110" charset="-128"/>
            </a:endParaRPr>
          </a:p>
        </p:txBody>
      </p:sp>
      <p:sp>
        <p:nvSpPr>
          <p:cNvPr id="13" name="Rectangle 12"/>
          <p:cNvSpPr/>
          <p:nvPr/>
        </p:nvSpPr>
        <p:spPr bwMode="auto">
          <a:xfrm>
            <a:off x="7929844" y="1987341"/>
            <a:ext cx="2548339" cy="582707"/>
          </a:xfrm>
          <a:prstGeom prst="rect">
            <a:avLst/>
          </a:prstGeom>
          <a:noFill/>
          <a:ln w="571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en-AU" sz="2200">
              <a:latin typeface="Arial" pitchFamily="34" charset="0"/>
              <a:ea typeface="ＭＳ Ｐゴシック" pitchFamily="-110" charset="-128"/>
            </a:endParaRPr>
          </a:p>
        </p:txBody>
      </p:sp>
      <p:sp>
        <p:nvSpPr>
          <p:cNvPr id="8" name="Rectangle 7"/>
          <p:cNvSpPr/>
          <p:nvPr/>
        </p:nvSpPr>
        <p:spPr bwMode="auto">
          <a:xfrm>
            <a:off x="7894288" y="5450522"/>
            <a:ext cx="2583895" cy="582707"/>
          </a:xfrm>
          <a:prstGeom prst="rect">
            <a:avLst/>
          </a:prstGeom>
          <a:noFill/>
          <a:ln w="571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en-AU" sz="2200">
              <a:latin typeface="Arial" pitchFamily="34" charset="0"/>
              <a:ea typeface="ＭＳ Ｐゴシック" pitchFamily="-110" charset="-128"/>
            </a:endParaRPr>
          </a:p>
        </p:txBody>
      </p:sp>
    </p:spTree>
    <p:extLst>
      <p:ext uri="{BB962C8B-B14F-4D97-AF65-F5344CB8AC3E}">
        <p14:creationId xmlns:p14="http://schemas.microsoft.com/office/powerpoint/2010/main" val="6276994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1"/>
          </p:nvPr>
        </p:nvSpPr>
        <p:spPr/>
        <p:txBody>
          <a:bodyPr>
            <a:normAutofit/>
          </a:bodyPr>
          <a:lstStyle/>
          <a:p>
            <a:endParaRPr lang="en-AU" sz="3200" dirty="0"/>
          </a:p>
          <a:p>
            <a:r>
              <a:rPr lang="en-AU" sz="3200" dirty="0"/>
              <a:t>The </a:t>
            </a:r>
            <a:r>
              <a:rPr lang="en-AU" sz="3200" u="sng" dirty="0"/>
              <a:t>Gap</a:t>
            </a:r>
            <a:r>
              <a:rPr lang="en-AU" sz="3200" dirty="0"/>
              <a:t> is usually the argument that something </a:t>
            </a:r>
            <a:r>
              <a:rPr lang="en-AU" sz="3200" b="1" dirty="0"/>
              <a:t>hasn’t been done </a:t>
            </a:r>
            <a:r>
              <a:rPr lang="en-AU" sz="3200" dirty="0"/>
              <a:t>yet.</a:t>
            </a:r>
          </a:p>
          <a:p>
            <a:pPr lvl="1"/>
            <a:r>
              <a:rPr lang="en-AU" sz="2667" dirty="0"/>
              <a:t>This is weak because some things shouldn’t be done.</a:t>
            </a:r>
          </a:p>
          <a:p>
            <a:r>
              <a:rPr lang="en-AU" sz="3200" dirty="0"/>
              <a:t>The </a:t>
            </a:r>
            <a:r>
              <a:rPr lang="en-AU" sz="3200" u="sng" dirty="0"/>
              <a:t>Hook</a:t>
            </a:r>
            <a:r>
              <a:rPr lang="en-AU" sz="3200" dirty="0"/>
              <a:t> is a strategy to find a </a:t>
            </a:r>
            <a:r>
              <a:rPr lang="en-AU" sz="3200" b="1" dirty="0"/>
              <a:t>problem</a:t>
            </a:r>
            <a:r>
              <a:rPr lang="en-AU" sz="3200" dirty="0"/>
              <a:t> that </a:t>
            </a:r>
            <a:r>
              <a:rPr lang="en-AU" sz="3200" b="1" dirty="0"/>
              <a:t>someone</a:t>
            </a:r>
            <a:r>
              <a:rPr lang="en-AU" sz="3200" dirty="0"/>
              <a:t> cares about</a:t>
            </a:r>
          </a:p>
          <a:p>
            <a:pPr lvl="1"/>
            <a:r>
              <a:rPr lang="en-AU" sz="2667" dirty="0"/>
              <a:t>Can be academic, theoretical, practical…</a:t>
            </a:r>
          </a:p>
        </p:txBody>
      </p:sp>
      <p:sp>
        <p:nvSpPr>
          <p:cNvPr id="2" name="Title 1"/>
          <p:cNvSpPr>
            <a:spLocks noGrp="1"/>
          </p:cNvSpPr>
          <p:nvPr>
            <p:ph type="title"/>
          </p:nvPr>
        </p:nvSpPr>
        <p:spPr/>
        <p:txBody>
          <a:bodyPr>
            <a:normAutofit fontScale="90000"/>
          </a:bodyPr>
          <a:lstStyle/>
          <a:p>
            <a:r>
              <a:rPr lang="en-AU" dirty="0"/>
              <a:t>Motivating a Paper:</a:t>
            </a:r>
            <a:br>
              <a:rPr lang="en-AU" dirty="0"/>
            </a:br>
            <a:r>
              <a:rPr lang="en-AU" dirty="0"/>
              <a:t>The Gap vs the Hook</a:t>
            </a:r>
          </a:p>
        </p:txBody>
      </p:sp>
      <p:sp>
        <p:nvSpPr>
          <p:cNvPr id="5" name="Content Placeholder 4">
            <a:extLst>
              <a:ext uri="{FF2B5EF4-FFF2-40B4-BE49-F238E27FC236}">
                <a16:creationId xmlns:a16="http://schemas.microsoft.com/office/drawing/2014/main" id="{70EE943F-9561-462C-AEA7-CC19CF58A631}"/>
              </a:ext>
            </a:extLst>
          </p:cNvPr>
          <p:cNvSpPr>
            <a:spLocks noGrp="1"/>
          </p:cNvSpPr>
          <p:nvPr>
            <p:ph sz="quarter" idx="12"/>
          </p:nvPr>
        </p:nvSpPr>
        <p:spPr/>
        <p:txBody>
          <a:bodyPr/>
          <a:lstStyle/>
          <a:p>
            <a:endParaRPr lang="de-DE"/>
          </a:p>
        </p:txBody>
      </p:sp>
      <p:sp>
        <p:nvSpPr>
          <p:cNvPr id="4" name="Rectangle 3"/>
          <p:cNvSpPr/>
          <p:nvPr/>
        </p:nvSpPr>
        <p:spPr>
          <a:xfrm>
            <a:off x="7530355" y="6306998"/>
            <a:ext cx="4572000" cy="461665"/>
          </a:xfrm>
          <a:prstGeom prst="rect">
            <a:avLst/>
          </a:prstGeom>
        </p:spPr>
        <p:txBody>
          <a:bodyPr>
            <a:spAutoFit/>
          </a:bodyPr>
          <a:lstStyle/>
          <a:p>
            <a:r>
              <a:rPr lang="en-US" sz="1200" dirty="0"/>
              <a:t>Grant, A.M., and Pollock, T.G. "Publishing in AMJ—Part 3: Setting the Hook " </a:t>
            </a:r>
            <a:r>
              <a:rPr lang="en-US" sz="1200" i="1" dirty="0"/>
              <a:t>Academy of Management Journal (54:5) 2011, pp 873-879.</a:t>
            </a:r>
          </a:p>
        </p:txBody>
      </p:sp>
    </p:spTree>
    <p:extLst>
      <p:ext uri="{BB962C8B-B14F-4D97-AF65-F5344CB8AC3E}">
        <p14:creationId xmlns:p14="http://schemas.microsoft.com/office/powerpoint/2010/main" val="375308288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1"/>
          </p:nvPr>
        </p:nvSpPr>
        <p:spPr/>
        <p:txBody>
          <a:bodyPr>
            <a:normAutofit/>
          </a:bodyPr>
          <a:lstStyle/>
          <a:p>
            <a:r>
              <a:rPr lang="en-US" dirty="0"/>
              <a:t>Bad Gap:  </a:t>
            </a:r>
          </a:p>
          <a:p>
            <a:pPr lvl="1"/>
            <a:r>
              <a:rPr lang="en-US" dirty="0"/>
              <a:t>“nobody has studied…”</a:t>
            </a:r>
          </a:p>
          <a:p>
            <a:pPr lvl="1"/>
            <a:r>
              <a:rPr lang="en-US" dirty="0"/>
              <a:t>“the literature is silent on…”</a:t>
            </a:r>
          </a:p>
          <a:p>
            <a:pPr lvl="1"/>
            <a:endParaRPr lang="en-US" dirty="0"/>
          </a:p>
          <a:p>
            <a:r>
              <a:rPr lang="en-US" dirty="0"/>
              <a:t>Good Gap = Problem:</a:t>
            </a:r>
          </a:p>
          <a:p>
            <a:pPr lvl="1"/>
            <a:r>
              <a:rPr lang="en-US" dirty="0"/>
              <a:t>Resolve a contradiction in the literature</a:t>
            </a:r>
          </a:p>
          <a:p>
            <a:pPr lvl="1"/>
            <a:r>
              <a:rPr lang="en-US" dirty="0"/>
              <a:t>Extending the literature to account for specific, important phenomena / understandings / contexts (and why)</a:t>
            </a:r>
          </a:p>
          <a:p>
            <a:pPr lvl="1"/>
            <a:r>
              <a:rPr lang="en-US" dirty="0"/>
              <a:t>Solve a puzzle for practice that is important but not addressed by the literature</a:t>
            </a:r>
          </a:p>
          <a:p>
            <a:pPr lvl="1"/>
            <a:r>
              <a:rPr lang="en-US" dirty="0"/>
              <a:t>Show how existing literature may mislead our thinking</a:t>
            </a:r>
          </a:p>
          <a:p>
            <a:pPr lvl="1"/>
            <a:endParaRPr lang="en-US" dirty="0"/>
          </a:p>
          <a:p>
            <a:pPr lvl="1"/>
            <a:endParaRPr lang="en-US" dirty="0"/>
          </a:p>
        </p:txBody>
      </p:sp>
      <p:sp>
        <p:nvSpPr>
          <p:cNvPr id="2" name="Title 1"/>
          <p:cNvSpPr>
            <a:spLocks noGrp="1"/>
          </p:cNvSpPr>
          <p:nvPr>
            <p:ph type="title"/>
          </p:nvPr>
        </p:nvSpPr>
        <p:spPr/>
        <p:txBody>
          <a:bodyPr>
            <a:normAutofit/>
          </a:bodyPr>
          <a:lstStyle/>
          <a:p>
            <a:r>
              <a:rPr lang="en-US" sz="3200" dirty="0"/>
              <a:t>Good Gap versus Bad Gap</a:t>
            </a:r>
          </a:p>
        </p:txBody>
      </p:sp>
      <p:sp>
        <p:nvSpPr>
          <p:cNvPr id="4" name="Content Placeholder 3">
            <a:extLst>
              <a:ext uri="{FF2B5EF4-FFF2-40B4-BE49-F238E27FC236}">
                <a16:creationId xmlns:a16="http://schemas.microsoft.com/office/drawing/2014/main" id="{C0A19BF7-0C4B-4C0B-85C3-6BE642A31157}"/>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2364716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fade">
                                      <p:cBhvr>
                                        <p:cTn id="24" dur="500"/>
                                        <p:tgtEl>
                                          <p:spTgt spid="3">
                                            <p:txEl>
                                              <p:pRg st="6" end="6"/>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500"/>
                                        <p:tgtEl>
                                          <p:spTgt spid="3">
                                            <p:txEl>
                                              <p:pRg st="7" end="7"/>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3">
                                            <p:txEl>
                                              <p:pRg st="8" end="8"/>
                                            </p:txEl>
                                          </p:spTgt>
                                        </p:tgtEl>
                                        <p:attrNameLst>
                                          <p:attrName>style.visibility</p:attrName>
                                        </p:attrNameLst>
                                      </p:cBhvr>
                                      <p:to>
                                        <p:strVal val="visible"/>
                                      </p:to>
                                    </p:set>
                                    <p:animEffect transition="in" filter="fade">
                                      <p:cBhvr>
                                        <p:cTn id="30"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1"/>
          </p:nvPr>
        </p:nvSpPr>
        <p:spPr/>
        <p:txBody>
          <a:bodyPr>
            <a:normAutofit fontScale="92500" lnSpcReduction="20000"/>
          </a:bodyPr>
          <a:lstStyle/>
          <a:p>
            <a:r>
              <a:rPr lang="en-US" sz="2000" dirty="0"/>
              <a:t>Paragraph 1 – Hook		Motivation, need, ‘hook’</a:t>
            </a:r>
          </a:p>
          <a:p>
            <a:endParaRPr lang="en-US" sz="2000" dirty="0"/>
          </a:p>
          <a:p>
            <a:r>
              <a:rPr lang="en-US" sz="2000" dirty="0"/>
              <a:t>Paragraph 2 – Gap		Situate in research – identify opportunity</a:t>
            </a:r>
          </a:p>
          <a:p>
            <a:endParaRPr lang="en-US" sz="2000" dirty="0"/>
          </a:p>
          <a:p>
            <a:r>
              <a:rPr lang="en-US" sz="2000" dirty="0"/>
              <a:t>Paragraph 3 – Study		How investigate?  Process, context &amp; why?</a:t>
            </a:r>
          </a:p>
          <a:p>
            <a:endParaRPr lang="en-US" sz="2000" dirty="0"/>
          </a:p>
          <a:p>
            <a:r>
              <a:rPr lang="en-US" sz="2000" dirty="0"/>
              <a:t>Paragraph 4 – Conclusion 	Findings, framework, contribution</a:t>
            </a:r>
          </a:p>
          <a:p>
            <a:endParaRPr lang="en-US" sz="2000" dirty="0"/>
          </a:p>
          <a:p>
            <a:r>
              <a:rPr lang="en-US" sz="2000" dirty="0"/>
              <a:t>Paragraph 5 – Outline		Outline the paper:  first …, second…, then… and , we conclude with…</a:t>
            </a:r>
          </a:p>
          <a:p>
            <a:pPr>
              <a:buNone/>
            </a:pPr>
            <a:endParaRPr lang="en-US" dirty="0"/>
          </a:p>
        </p:txBody>
      </p:sp>
      <p:sp>
        <p:nvSpPr>
          <p:cNvPr id="2" name="Title 1"/>
          <p:cNvSpPr>
            <a:spLocks noGrp="1"/>
          </p:cNvSpPr>
          <p:nvPr>
            <p:ph type="title"/>
          </p:nvPr>
        </p:nvSpPr>
        <p:spPr/>
        <p:txBody>
          <a:bodyPr>
            <a:normAutofit/>
          </a:bodyPr>
          <a:lstStyle/>
          <a:p>
            <a:r>
              <a:rPr lang="en-US" sz="3200" dirty="0"/>
              <a:t>The Hook Formula for a Clear Introduction</a:t>
            </a:r>
          </a:p>
        </p:txBody>
      </p:sp>
      <p:sp>
        <p:nvSpPr>
          <p:cNvPr id="3" name="Content Placeholder 2">
            <a:extLst>
              <a:ext uri="{FF2B5EF4-FFF2-40B4-BE49-F238E27FC236}">
                <a16:creationId xmlns:a16="http://schemas.microsoft.com/office/drawing/2014/main" id="{09B6EAB1-BECF-4F5B-BEEC-76BBE7C435A5}"/>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1741109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1"/>
          </p:nvPr>
        </p:nvSpPr>
        <p:spPr>
          <a:xfrm>
            <a:off x="2044645" y="2004885"/>
            <a:ext cx="8461750" cy="4337097"/>
          </a:xfrm>
        </p:spPr>
        <p:txBody>
          <a:bodyPr>
            <a:noAutofit/>
          </a:bodyPr>
          <a:lstStyle/>
          <a:p>
            <a:pPr>
              <a:lnSpc>
                <a:spcPct val="100000"/>
              </a:lnSpc>
              <a:buFont typeface="+mj-lt"/>
              <a:buAutoNum type="arabicPeriod"/>
            </a:pPr>
            <a:r>
              <a:rPr lang="en-US" sz="1400" dirty="0"/>
              <a:t>Sentence stating what the domain is and why it is important.</a:t>
            </a:r>
          </a:p>
          <a:p>
            <a:pPr>
              <a:lnSpc>
                <a:spcPct val="100000"/>
              </a:lnSpc>
              <a:buFont typeface="+mj-lt"/>
              <a:buAutoNum type="arabicPeriod"/>
            </a:pPr>
            <a:r>
              <a:rPr lang="en-US" sz="1400" dirty="0"/>
              <a:t>What is the overall problem or situation in that domain</a:t>
            </a:r>
          </a:p>
          <a:p>
            <a:pPr>
              <a:lnSpc>
                <a:spcPct val="100000"/>
              </a:lnSpc>
              <a:buFont typeface="+mj-lt"/>
              <a:buAutoNum type="arabicPeriod"/>
            </a:pPr>
            <a:r>
              <a:rPr lang="en-US" sz="1400" dirty="0"/>
              <a:t>What are the conclusions of existing literature for that problem / situation in this domain? </a:t>
            </a:r>
          </a:p>
          <a:p>
            <a:pPr>
              <a:lnSpc>
                <a:spcPct val="100000"/>
              </a:lnSpc>
              <a:buFont typeface="+mj-lt"/>
              <a:buAutoNum type="arabicPeriod"/>
            </a:pPr>
            <a:r>
              <a:rPr lang="en-US" sz="1400" dirty="0"/>
              <a:t>What is the problem or issue with that existing literature?</a:t>
            </a:r>
          </a:p>
          <a:p>
            <a:pPr>
              <a:lnSpc>
                <a:spcPct val="100000"/>
              </a:lnSpc>
              <a:buFont typeface="+mj-lt"/>
              <a:buAutoNum type="arabicPeriod"/>
            </a:pPr>
            <a:r>
              <a:rPr lang="en-US" sz="1400" dirty="0"/>
              <a:t>Indicate that this study addresses that problem or issue and state how.</a:t>
            </a:r>
          </a:p>
          <a:p>
            <a:pPr>
              <a:lnSpc>
                <a:spcPct val="100000"/>
              </a:lnSpc>
              <a:buFont typeface="+mj-lt"/>
              <a:buAutoNum type="arabicPeriod"/>
            </a:pPr>
            <a:r>
              <a:rPr lang="en-US" sz="1400" dirty="0"/>
              <a:t>Describe the study, sample, and method for addressing that problem or issue.</a:t>
            </a:r>
          </a:p>
          <a:p>
            <a:pPr>
              <a:lnSpc>
                <a:spcPct val="100000"/>
              </a:lnSpc>
              <a:buFont typeface="+mj-lt"/>
              <a:buAutoNum type="arabicPeriod"/>
            </a:pPr>
            <a:r>
              <a:rPr lang="en-US" sz="1400" dirty="0"/>
              <a:t>Describe what you found.</a:t>
            </a:r>
          </a:p>
          <a:p>
            <a:pPr>
              <a:lnSpc>
                <a:spcPct val="100000"/>
              </a:lnSpc>
              <a:buFont typeface="+mj-lt"/>
              <a:buAutoNum type="arabicPeriod"/>
            </a:pPr>
            <a:r>
              <a:rPr lang="en-US" sz="1400" dirty="0"/>
              <a:t>State explicitly how these findings extend and contribute to existing knowledge. </a:t>
            </a:r>
          </a:p>
          <a:p>
            <a:pPr>
              <a:lnSpc>
                <a:spcPct val="100000"/>
              </a:lnSpc>
              <a:buFont typeface="+mj-lt"/>
              <a:buAutoNum type="arabicPeriod"/>
            </a:pPr>
            <a:r>
              <a:rPr lang="en-US" sz="1400" dirty="0"/>
              <a:t>Describe the overall outline of the paper. </a:t>
            </a:r>
          </a:p>
          <a:p>
            <a:pPr>
              <a:lnSpc>
                <a:spcPct val="100000"/>
              </a:lnSpc>
              <a:buFont typeface="+mj-lt"/>
              <a:buAutoNum type="arabicPeriod"/>
            </a:pPr>
            <a:endParaRPr lang="en-US" sz="1800" dirty="0"/>
          </a:p>
        </p:txBody>
      </p:sp>
      <p:sp>
        <p:nvSpPr>
          <p:cNvPr id="2" name="Title 1"/>
          <p:cNvSpPr>
            <a:spLocks noGrp="1"/>
          </p:cNvSpPr>
          <p:nvPr>
            <p:ph type="title"/>
          </p:nvPr>
        </p:nvSpPr>
        <p:spPr/>
        <p:txBody>
          <a:bodyPr>
            <a:normAutofit/>
          </a:bodyPr>
          <a:lstStyle/>
          <a:p>
            <a:r>
              <a:rPr lang="en-US" sz="3200" dirty="0"/>
              <a:t>The Formula in 9 Sentences</a:t>
            </a:r>
          </a:p>
        </p:txBody>
      </p:sp>
      <p:sp>
        <p:nvSpPr>
          <p:cNvPr id="3" name="Content Placeholder 2">
            <a:extLst>
              <a:ext uri="{FF2B5EF4-FFF2-40B4-BE49-F238E27FC236}">
                <a16:creationId xmlns:a16="http://schemas.microsoft.com/office/drawing/2014/main" id="{5DA2CEC9-1FA7-40D1-A838-931DD1F58CAB}"/>
              </a:ext>
            </a:extLst>
          </p:cNvPr>
          <p:cNvSpPr>
            <a:spLocks noGrp="1"/>
          </p:cNvSpPr>
          <p:nvPr>
            <p:ph sz="quarter" idx="12"/>
          </p:nvPr>
        </p:nvSpPr>
        <p:spPr/>
        <p:txBody>
          <a:bodyPr/>
          <a:lstStyle/>
          <a:p>
            <a:endParaRPr lang="de-DE"/>
          </a:p>
        </p:txBody>
      </p:sp>
      <p:sp>
        <p:nvSpPr>
          <p:cNvPr id="4" name="Content Placeholder 4"/>
          <p:cNvSpPr txBox="1">
            <a:spLocks/>
          </p:cNvSpPr>
          <p:nvPr/>
        </p:nvSpPr>
        <p:spPr>
          <a:xfrm>
            <a:off x="809305" y="1637238"/>
            <a:ext cx="1752600" cy="470474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indent="0">
              <a:buNone/>
            </a:pPr>
            <a:endParaRPr lang="en-US" sz="1400" dirty="0">
              <a:solidFill>
                <a:schemeClr val="accent1">
                  <a:lumMod val="75000"/>
                </a:schemeClr>
              </a:solidFill>
            </a:endParaRPr>
          </a:p>
          <a:p>
            <a:pPr indent="0">
              <a:buNone/>
            </a:pPr>
            <a:r>
              <a:rPr lang="en-US" sz="1400" dirty="0">
                <a:solidFill>
                  <a:schemeClr val="accent1">
                    <a:lumMod val="75000"/>
                  </a:schemeClr>
                </a:solidFill>
              </a:rPr>
              <a:t>Hook</a:t>
            </a:r>
          </a:p>
          <a:p>
            <a:pPr indent="0">
              <a:buNone/>
            </a:pPr>
            <a:endParaRPr lang="en-US" sz="1400" dirty="0">
              <a:solidFill>
                <a:schemeClr val="accent1">
                  <a:lumMod val="75000"/>
                </a:schemeClr>
              </a:solidFill>
            </a:endParaRPr>
          </a:p>
          <a:p>
            <a:pPr indent="0">
              <a:buNone/>
            </a:pPr>
            <a:r>
              <a:rPr lang="en-US" sz="1400" dirty="0">
                <a:solidFill>
                  <a:schemeClr val="accent1">
                    <a:lumMod val="75000"/>
                  </a:schemeClr>
                </a:solidFill>
              </a:rPr>
              <a:t>	</a:t>
            </a:r>
          </a:p>
          <a:p>
            <a:pPr indent="0">
              <a:buNone/>
            </a:pPr>
            <a:r>
              <a:rPr lang="en-US" sz="1400" dirty="0">
                <a:solidFill>
                  <a:schemeClr val="accent1">
                    <a:lumMod val="75000"/>
                  </a:schemeClr>
                </a:solidFill>
              </a:rPr>
              <a:t>Gap		</a:t>
            </a:r>
          </a:p>
          <a:p>
            <a:pPr indent="0">
              <a:buNone/>
            </a:pPr>
            <a:endParaRPr lang="en-US" sz="1400" dirty="0">
              <a:solidFill>
                <a:schemeClr val="accent1">
                  <a:lumMod val="75000"/>
                </a:schemeClr>
              </a:solidFill>
            </a:endParaRPr>
          </a:p>
          <a:p>
            <a:pPr indent="0">
              <a:buNone/>
            </a:pPr>
            <a:endParaRPr lang="en-US" sz="1400" dirty="0">
              <a:solidFill>
                <a:schemeClr val="accent1">
                  <a:lumMod val="75000"/>
                </a:schemeClr>
              </a:solidFill>
            </a:endParaRPr>
          </a:p>
          <a:p>
            <a:pPr indent="0">
              <a:buNone/>
            </a:pPr>
            <a:r>
              <a:rPr lang="en-US" sz="1400" dirty="0">
                <a:solidFill>
                  <a:schemeClr val="accent1">
                    <a:lumMod val="75000"/>
                  </a:schemeClr>
                </a:solidFill>
              </a:rPr>
              <a:t>Study		</a:t>
            </a:r>
          </a:p>
          <a:p>
            <a:pPr indent="0">
              <a:buNone/>
            </a:pPr>
            <a:endParaRPr lang="en-US" sz="1400" dirty="0">
              <a:solidFill>
                <a:schemeClr val="accent1">
                  <a:lumMod val="75000"/>
                </a:schemeClr>
              </a:solidFill>
            </a:endParaRPr>
          </a:p>
          <a:p>
            <a:pPr indent="0">
              <a:buNone/>
            </a:pPr>
            <a:endParaRPr lang="en-US" sz="1400" dirty="0">
              <a:solidFill>
                <a:schemeClr val="accent1">
                  <a:lumMod val="75000"/>
                </a:schemeClr>
              </a:solidFill>
            </a:endParaRPr>
          </a:p>
          <a:p>
            <a:pPr indent="0">
              <a:buNone/>
            </a:pPr>
            <a:r>
              <a:rPr lang="en-US" sz="1400" dirty="0">
                <a:solidFill>
                  <a:schemeClr val="accent1">
                    <a:lumMod val="75000"/>
                  </a:schemeClr>
                </a:solidFill>
              </a:rPr>
              <a:t>Conclusion 	</a:t>
            </a:r>
          </a:p>
          <a:p>
            <a:pPr indent="0">
              <a:buNone/>
            </a:pPr>
            <a:endParaRPr lang="en-US" sz="1400" dirty="0">
              <a:solidFill>
                <a:schemeClr val="accent1">
                  <a:lumMod val="75000"/>
                </a:schemeClr>
              </a:solidFill>
            </a:endParaRPr>
          </a:p>
          <a:p>
            <a:pPr indent="0">
              <a:buNone/>
            </a:pPr>
            <a:endParaRPr lang="en-US" sz="1400" dirty="0">
              <a:solidFill>
                <a:schemeClr val="accent1">
                  <a:lumMod val="75000"/>
                </a:schemeClr>
              </a:solidFill>
            </a:endParaRPr>
          </a:p>
          <a:p>
            <a:pPr indent="0">
              <a:buNone/>
            </a:pPr>
            <a:r>
              <a:rPr lang="en-US" sz="1400" dirty="0">
                <a:solidFill>
                  <a:schemeClr val="accent1">
                    <a:lumMod val="75000"/>
                  </a:schemeClr>
                </a:solidFill>
              </a:rPr>
              <a:t>Outline</a:t>
            </a:r>
          </a:p>
        </p:txBody>
      </p:sp>
    </p:spTree>
    <p:extLst>
      <p:ext uri="{BB962C8B-B14F-4D97-AF65-F5344CB8AC3E}">
        <p14:creationId xmlns:p14="http://schemas.microsoft.com/office/powerpoint/2010/main" val="1676494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Content Placeholder 4"/>
          <p:cNvSpPr>
            <a:spLocks noGrp="1"/>
          </p:cNvSpPr>
          <p:nvPr>
            <p:ph sz="quarter" idx="11"/>
          </p:nvPr>
        </p:nvSpPr>
        <p:spPr/>
        <p:txBody>
          <a:bodyPr>
            <a:normAutofit/>
          </a:bodyPr>
          <a:lstStyle/>
          <a:p>
            <a:r>
              <a:rPr lang="en-AU" dirty="0"/>
              <a:t>Provides </a:t>
            </a:r>
            <a:r>
              <a:rPr lang="en-AU" u="sng" dirty="0"/>
              <a:t>what is required to facilitate an understanding of your research</a:t>
            </a:r>
            <a:r>
              <a:rPr lang="en-AU" dirty="0"/>
              <a:t> processes and findings</a:t>
            </a:r>
          </a:p>
          <a:p>
            <a:r>
              <a:rPr lang="en-AU" dirty="0"/>
              <a:t>Not more. Not less.</a:t>
            </a:r>
          </a:p>
          <a:p>
            <a:pPr lvl="1"/>
            <a:r>
              <a:rPr lang="en-AU" dirty="0"/>
              <a:t>Relevant theories</a:t>
            </a:r>
          </a:p>
          <a:p>
            <a:pPr lvl="1"/>
            <a:r>
              <a:rPr lang="en-AU" dirty="0"/>
              <a:t>Relevant concepts/terms that you need</a:t>
            </a:r>
          </a:p>
          <a:p>
            <a:pPr lvl="1"/>
            <a:r>
              <a:rPr lang="en-AU" dirty="0"/>
              <a:t>Relevant previous methods/algorithms/findings/arguments on which your work is based</a:t>
            </a:r>
          </a:p>
        </p:txBody>
      </p:sp>
      <p:sp>
        <p:nvSpPr>
          <p:cNvPr id="50177" name="Title 1"/>
          <p:cNvSpPr>
            <a:spLocks noGrp="1"/>
          </p:cNvSpPr>
          <p:nvPr>
            <p:ph type="title"/>
          </p:nvPr>
        </p:nvSpPr>
        <p:spPr/>
        <p:txBody>
          <a:bodyPr/>
          <a:lstStyle/>
          <a:p>
            <a:r>
              <a:rPr lang="en-AU"/>
              <a:t>Section: Background</a:t>
            </a:r>
          </a:p>
        </p:txBody>
      </p:sp>
      <p:sp>
        <p:nvSpPr>
          <p:cNvPr id="2" name="Content Placeholder 1">
            <a:extLst>
              <a:ext uri="{FF2B5EF4-FFF2-40B4-BE49-F238E27FC236}">
                <a16:creationId xmlns:a16="http://schemas.microsoft.com/office/drawing/2014/main" id="{114730A2-E192-4176-A965-E1DF36747EA5}"/>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242535179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Content Placeholder 4"/>
          <p:cNvSpPr>
            <a:spLocks noGrp="1"/>
          </p:cNvSpPr>
          <p:nvPr>
            <p:ph sz="quarter" idx="11"/>
          </p:nvPr>
        </p:nvSpPr>
        <p:spPr/>
        <p:txBody>
          <a:bodyPr>
            <a:normAutofit/>
          </a:bodyPr>
          <a:lstStyle/>
          <a:p>
            <a:r>
              <a:rPr lang="en-AU" dirty="0"/>
              <a:t>What is it not?</a:t>
            </a:r>
          </a:p>
          <a:p>
            <a:pPr lvl="1"/>
            <a:endParaRPr lang="en-AU" dirty="0"/>
          </a:p>
          <a:p>
            <a:pPr lvl="1"/>
            <a:r>
              <a:rPr lang="en-US" sz="2667" dirty="0"/>
              <a:t>A recap or listing of all other works in the area,</a:t>
            </a:r>
          </a:p>
          <a:p>
            <a:pPr lvl="1"/>
            <a:r>
              <a:rPr lang="en-US" sz="2667" dirty="0"/>
              <a:t>Every paper that you have read about the area,</a:t>
            </a:r>
          </a:p>
          <a:p>
            <a:pPr lvl="1"/>
            <a:r>
              <a:rPr lang="en-US" sz="2667" dirty="0"/>
              <a:t>Criticism of all other works in the area, or</a:t>
            </a:r>
          </a:p>
          <a:p>
            <a:pPr lvl="1"/>
            <a:r>
              <a:rPr lang="en-US" sz="2667" dirty="0"/>
              <a:t>A collection of term definitions.</a:t>
            </a:r>
          </a:p>
          <a:p>
            <a:pPr lvl="1"/>
            <a:endParaRPr lang="en-AU" dirty="0"/>
          </a:p>
        </p:txBody>
      </p:sp>
      <p:sp>
        <p:nvSpPr>
          <p:cNvPr id="51201" name="Title 1"/>
          <p:cNvSpPr>
            <a:spLocks noGrp="1"/>
          </p:cNvSpPr>
          <p:nvPr>
            <p:ph type="title"/>
          </p:nvPr>
        </p:nvSpPr>
        <p:spPr/>
        <p:txBody>
          <a:bodyPr/>
          <a:lstStyle/>
          <a:p>
            <a:r>
              <a:rPr lang="en-AU"/>
              <a:t>Section: Background</a:t>
            </a:r>
          </a:p>
        </p:txBody>
      </p:sp>
      <p:sp>
        <p:nvSpPr>
          <p:cNvPr id="2" name="Content Placeholder 1">
            <a:extLst>
              <a:ext uri="{FF2B5EF4-FFF2-40B4-BE49-F238E27FC236}">
                <a16:creationId xmlns:a16="http://schemas.microsoft.com/office/drawing/2014/main" id="{070455DE-C9B0-4547-9372-A2D56C201D89}"/>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30263793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3"/>
          <p:cNvSpPr>
            <a:spLocks noGrp="1" noChangeArrowheads="1"/>
          </p:cNvSpPr>
          <p:nvPr>
            <p:ph sz="quarter" idx="11"/>
          </p:nvPr>
        </p:nvSpPr>
        <p:spPr/>
        <p:txBody>
          <a:bodyPr>
            <a:normAutofit/>
          </a:bodyPr>
          <a:lstStyle/>
          <a:p>
            <a:r>
              <a:rPr lang="en-AU" sz="2400" dirty="0"/>
              <a:t>Tips</a:t>
            </a:r>
          </a:p>
          <a:p>
            <a:pPr lvl="1"/>
            <a:r>
              <a:rPr lang="en-US" sz="2000" dirty="0" err="1"/>
              <a:t>Organise</a:t>
            </a:r>
            <a:r>
              <a:rPr lang="en-US" sz="2000" dirty="0"/>
              <a:t> the section according to topics, not as a list of studies.</a:t>
            </a:r>
          </a:p>
          <a:p>
            <a:pPr lvl="1"/>
            <a:r>
              <a:rPr lang="en-US" sz="2000" dirty="0"/>
              <a:t>Discuss related work, rather than just listing it.</a:t>
            </a:r>
          </a:p>
          <a:p>
            <a:pPr lvl="1"/>
            <a:r>
              <a:rPr lang="en-US" sz="2000" dirty="0"/>
              <a:t>Explain how your work complements others’ work.</a:t>
            </a:r>
          </a:p>
          <a:p>
            <a:pPr lvl="1"/>
            <a:r>
              <a:rPr lang="en-US" sz="2000" dirty="0"/>
              <a:t>Explain how your work contradicts previous work.</a:t>
            </a:r>
          </a:p>
          <a:p>
            <a:pPr lvl="1"/>
            <a:r>
              <a:rPr lang="en-US" sz="2000" dirty="0"/>
              <a:t>Highlight areas in which your work builds on others’ work.</a:t>
            </a:r>
          </a:p>
          <a:p>
            <a:pPr lvl="1"/>
            <a:r>
              <a:rPr lang="en-US" sz="2000" dirty="0"/>
              <a:t>Keep it concise.</a:t>
            </a:r>
            <a:r>
              <a:rPr lang="en-AU" sz="2000" dirty="0"/>
              <a:t>’</a:t>
            </a:r>
          </a:p>
          <a:p>
            <a:pPr lvl="1"/>
            <a:endParaRPr lang="en-AU" sz="2000" dirty="0"/>
          </a:p>
          <a:p>
            <a:pPr lvl="1"/>
            <a:r>
              <a:rPr lang="en-AU" sz="2000" dirty="0"/>
              <a:t>My rule of thumb: you want to get to your own contributions no later than page 15!</a:t>
            </a:r>
          </a:p>
        </p:txBody>
      </p:sp>
      <p:sp>
        <p:nvSpPr>
          <p:cNvPr id="53249" name="Rectangle 2"/>
          <p:cNvSpPr>
            <a:spLocks noGrp="1" noChangeArrowheads="1"/>
          </p:cNvSpPr>
          <p:nvPr>
            <p:ph type="title"/>
          </p:nvPr>
        </p:nvSpPr>
        <p:spPr/>
        <p:txBody>
          <a:bodyPr>
            <a:normAutofit/>
          </a:bodyPr>
          <a:lstStyle/>
          <a:p>
            <a:r>
              <a:rPr lang="en-AU"/>
              <a:t>Writing the Background Section</a:t>
            </a:r>
          </a:p>
        </p:txBody>
      </p:sp>
      <p:sp>
        <p:nvSpPr>
          <p:cNvPr id="2" name="Content Placeholder 1">
            <a:extLst>
              <a:ext uri="{FF2B5EF4-FFF2-40B4-BE49-F238E27FC236}">
                <a16:creationId xmlns:a16="http://schemas.microsoft.com/office/drawing/2014/main" id="{470DAA58-1FD8-4BD8-8819-AC2709596A42}"/>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81026466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3"/>
          <p:cNvSpPr>
            <a:spLocks noGrp="1" noChangeArrowheads="1"/>
          </p:cNvSpPr>
          <p:nvPr>
            <p:ph sz="quarter" idx="11"/>
          </p:nvPr>
        </p:nvSpPr>
        <p:spPr/>
        <p:txBody>
          <a:bodyPr/>
          <a:lstStyle/>
          <a:p>
            <a:pPr>
              <a:buFontTx/>
              <a:buNone/>
            </a:pPr>
            <a:endParaRPr lang="en-AU" dirty="0"/>
          </a:p>
          <a:p>
            <a:pPr algn="just">
              <a:buFontTx/>
              <a:buNone/>
            </a:pPr>
            <a:r>
              <a:rPr lang="en-AU" sz="1800" b="1" dirty="0">
                <a:solidFill>
                  <a:srgbClr val="FF0000"/>
                </a:solidFill>
              </a:rPr>
              <a:t>Our research mainly relates </a:t>
            </a:r>
            <a:r>
              <a:rPr lang="en-AU" sz="1800" dirty="0"/>
              <a:t>to semantic and pragmatic aspects of process models. We complement works that establish a connection between structural metrics and both understanding and error-probability [CGP+05, MRC07, MVD+08, GPP08] by investigating whether the verb-object </a:t>
            </a:r>
            <a:r>
              <a:rPr lang="en-AU" sz="1800" dirty="0" err="1"/>
              <a:t>labeling</a:t>
            </a:r>
            <a:r>
              <a:rPr lang="en-AU" sz="1800" dirty="0"/>
              <a:t> style might be superior to other styles.</a:t>
            </a:r>
            <a:r>
              <a:rPr lang="en-AU" sz="1800" b="1" dirty="0">
                <a:solidFill>
                  <a:srgbClr val="FF0000"/>
                </a:solidFill>
              </a:rPr>
              <a:t> In contrast to previous works like [Mil61, SM01, MCH03]</a:t>
            </a:r>
            <a:r>
              <a:rPr lang="en-AU" sz="1800" dirty="0"/>
              <a:t> that recommend verb-object labels, we provide a sound empirical justification for this guideline.</a:t>
            </a:r>
          </a:p>
        </p:txBody>
      </p:sp>
      <p:sp>
        <p:nvSpPr>
          <p:cNvPr id="54273" name="Rectangle 2"/>
          <p:cNvSpPr>
            <a:spLocks noGrp="1" noChangeArrowheads="1"/>
          </p:cNvSpPr>
          <p:nvPr>
            <p:ph type="title"/>
          </p:nvPr>
        </p:nvSpPr>
        <p:spPr/>
        <p:txBody>
          <a:bodyPr>
            <a:normAutofit fontScale="90000"/>
          </a:bodyPr>
          <a:lstStyle/>
          <a:p>
            <a:r>
              <a:rPr lang="en-AU" dirty="0"/>
              <a:t>The Background Section</a:t>
            </a:r>
            <a:br>
              <a:rPr lang="en-AU" dirty="0"/>
            </a:br>
            <a:r>
              <a:rPr lang="en-AU" dirty="0"/>
              <a:t>- Example (1)</a:t>
            </a:r>
          </a:p>
        </p:txBody>
      </p:sp>
      <p:sp>
        <p:nvSpPr>
          <p:cNvPr id="2" name="Content Placeholder 1">
            <a:extLst>
              <a:ext uri="{FF2B5EF4-FFF2-40B4-BE49-F238E27FC236}">
                <a16:creationId xmlns:a16="http://schemas.microsoft.com/office/drawing/2014/main" id="{2A3CE0BA-8C62-4B99-9DCA-902BBF732C11}"/>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114217240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3"/>
          <p:cNvSpPr>
            <a:spLocks noGrp="1" noChangeArrowheads="1"/>
          </p:cNvSpPr>
          <p:nvPr>
            <p:ph sz="quarter" idx="11"/>
          </p:nvPr>
        </p:nvSpPr>
        <p:spPr/>
        <p:txBody>
          <a:bodyPr/>
          <a:lstStyle/>
          <a:p>
            <a:pPr algn="just">
              <a:lnSpc>
                <a:spcPct val="80000"/>
              </a:lnSpc>
              <a:buFontTx/>
              <a:buNone/>
            </a:pPr>
            <a:r>
              <a:rPr lang="en-AU" sz="1800" dirty="0"/>
              <a:t>Recent research has started to examine process model understandability, for instance, the impact of process model structure, model user competency, and activity node </a:t>
            </a:r>
            <a:r>
              <a:rPr lang="en-AU" sz="1800" dirty="0" err="1"/>
              <a:t>labeling</a:t>
            </a:r>
            <a:r>
              <a:rPr lang="en-AU" sz="1800" dirty="0"/>
              <a:t>. While the impact of structural properties is clearly identified [4], it is also reported that model readers systematically overestimate their ability to draw correct conclusions from a model [3]. Furthermore, shorter activity labels have been found to be positively correlated with understanding [5]. </a:t>
            </a:r>
            <a:r>
              <a:rPr lang="en-AU" sz="1800" b="1" dirty="0">
                <a:solidFill>
                  <a:srgbClr val="FF0000"/>
                </a:solidFill>
              </a:rPr>
              <a:t>This raises the question in how far </a:t>
            </a:r>
            <a:r>
              <a:rPr lang="en-AU" sz="1800" dirty="0"/>
              <a:t>a better representation of domain semantics in process models beyond the use of text labels only would improve understanding.</a:t>
            </a:r>
          </a:p>
          <a:p>
            <a:pPr algn="just">
              <a:lnSpc>
                <a:spcPct val="80000"/>
              </a:lnSpc>
              <a:buFontTx/>
              <a:buNone/>
            </a:pPr>
            <a:endParaRPr lang="en-AU" sz="1800" b="1" dirty="0">
              <a:solidFill>
                <a:srgbClr val="FF0000"/>
              </a:solidFill>
            </a:endParaRPr>
          </a:p>
          <a:p>
            <a:pPr algn="just">
              <a:lnSpc>
                <a:spcPct val="80000"/>
              </a:lnSpc>
              <a:buFontTx/>
              <a:buNone/>
            </a:pPr>
            <a:r>
              <a:rPr lang="en-AU" sz="1800" b="1" dirty="0">
                <a:solidFill>
                  <a:srgbClr val="FF0000"/>
                </a:solidFill>
              </a:rPr>
              <a:t>In our work we continue along this line of work towards more understandable process models. </a:t>
            </a:r>
            <a:r>
              <a:rPr lang="en-AU" sz="1800" dirty="0"/>
              <a:t>Current practice indicates that the </a:t>
            </a:r>
            <a:r>
              <a:rPr lang="en-AU" sz="1800" dirty="0" err="1"/>
              <a:t>labeling</a:t>
            </a:r>
            <a:r>
              <a:rPr lang="en-AU" sz="1800" dirty="0"/>
              <a:t> of activities is a rather arbitrary task in </a:t>
            </a:r>
            <a:r>
              <a:rPr lang="en-AU" sz="1800" dirty="0" err="1"/>
              <a:t>modeling</a:t>
            </a:r>
            <a:r>
              <a:rPr lang="en-AU" sz="1800" dirty="0"/>
              <a:t> initiatives and one that is sometimes done without a great deal of thought [8]. This can undermine the understandability of the resulting models in cases where the meaning of the labels is unclear, not readily understandable or simply counter-intuitive to the reader.</a:t>
            </a:r>
          </a:p>
        </p:txBody>
      </p:sp>
      <p:sp>
        <p:nvSpPr>
          <p:cNvPr id="55297" name="Rectangle 2"/>
          <p:cNvSpPr>
            <a:spLocks noGrp="1" noChangeArrowheads="1"/>
          </p:cNvSpPr>
          <p:nvPr>
            <p:ph type="title"/>
          </p:nvPr>
        </p:nvSpPr>
        <p:spPr/>
        <p:txBody>
          <a:bodyPr>
            <a:normAutofit fontScale="90000"/>
          </a:bodyPr>
          <a:lstStyle/>
          <a:p>
            <a:r>
              <a:rPr lang="en-AU"/>
              <a:t>The Background Section</a:t>
            </a:r>
            <a:br>
              <a:rPr lang="en-AU"/>
            </a:br>
            <a:r>
              <a:rPr lang="en-AU"/>
              <a:t> - Example (2)</a:t>
            </a:r>
          </a:p>
        </p:txBody>
      </p:sp>
      <p:sp>
        <p:nvSpPr>
          <p:cNvPr id="2" name="Content Placeholder 1">
            <a:extLst>
              <a:ext uri="{FF2B5EF4-FFF2-40B4-BE49-F238E27FC236}">
                <a16:creationId xmlns:a16="http://schemas.microsoft.com/office/drawing/2014/main" id="{6E589808-DA5B-4CBB-A5F5-45E6E2AF2BD8}"/>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43694205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Content Placeholder 2"/>
          <p:cNvSpPr>
            <a:spLocks noGrp="1"/>
          </p:cNvSpPr>
          <p:nvPr>
            <p:ph sz="quarter" idx="11"/>
          </p:nvPr>
        </p:nvSpPr>
        <p:spPr/>
        <p:txBody>
          <a:bodyPr/>
          <a:lstStyle/>
          <a:p>
            <a:r>
              <a:rPr lang="en-AU" sz="2400" dirty="0"/>
              <a:t>This is where the magic happens but it’s not part of every paper.</a:t>
            </a:r>
          </a:p>
          <a:p>
            <a:r>
              <a:rPr lang="en-AU" sz="2400" dirty="0"/>
              <a:t>This is NOT where you discuss an existing theory but where you develop NEW theory.</a:t>
            </a:r>
          </a:p>
          <a:p>
            <a:r>
              <a:rPr lang="en-AU" sz="2400" dirty="0"/>
              <a:t>Introduces, arranges and argues an overview of the factors being studied in an empirical setting</a:t>
            </a:r>
          </a:p>
          <a:p>
            <a:pPr lvl="1"/>
            <a:r>
              <a:rPr lang="en-AU" sz="2000" dirty="0"/>
              <a:t>The independent and dependent factors in an experiment, </a:t>
            </a:r>
          </a:p>
          <a:p>
            <a:pPr lvl="1"/>
            <a:r>
              <a:rPr lang="en-AU" sz="2000" dirty="0"/>
              <a:t>The important theoretical constructs and their relationships in a field study, or</a:t>
            </a:r>
          </a:p>
          <a:p>
            <a:pPr lvl="1"/>
            <a:r>
              <a:rPr lang="en-AU" sz="2000" dirty="0"/>
              <a:t>The set of hypotheses or propositions to be tested/explored/falsified</a:t>
            </a:r>
          </a:p>
        </p:txBody>
      </p:sp>
      <p:sp>
        <p:nvSpPr>
          <p:cNvPr id="56321" name="Title 1"/>
          <p:cNvSpPr>
            <a:spLocks noGrp="1"/>
          </p:cNvSpPr>
          <p:nvPr>
            <p:ph type="title"/>
          </p:nvPr>
        </p:nvSpPr>
        <p:spPr/>
        <p:txBody>
          <a:bodyPr>
            <a:normAutofit fontScale="90000"/>
          </a:bodyPr>
          <a:lstStyle/>
          <a:p>
            <a:r>
              <a:rPr lang="en-AU" dirty="0"/>
              <a:t>The Research Model/Theory/Hypotheses Development Section</a:t>
            </a:r>
          </a:p>
        </p:txBody>
      </p:sp>
      <p:sp>
        <p:nvSpPr>
          <p:cNvPr id="2" name="Content Placeholder 1">
            <a:extLst>
              <a:ext uri="{FF2B5EF4-FFF2-40B4-BE49-F238E27FC236}">
                <a16:creationId xmlns:a16="http://schemas.microsoft.com/office/drawing/2014/main" id="{26CAF5C6-F463-456E-826B-610EC7D719EA}"/>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400146841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Content Placeholder 2"/>
          <p:cNvSpPr>
            <a:spLocks noGrp="1"/>
          </p:cNvSpPr>
          <p:nvPr>
            <p:ph sz="quarter" idx="11"/>
          </p:nvPr>
        </p:nvSpPr>
        <p:spPr/>
        <p:txBody>
          <a:bodyPr/>
          <a:lstStyle/>
          <a:p>
            <a:pPr>
              <a:buFontTx/>
              <a:buNone/>
            </a:pPr>
            <a:r>
              <a:rPr lang="en-US" sz="2400" dirty="0"/>
              <a:t>How do we organize the research model section?</a:t>
            </a:r>
          </a:p>
          <a:p>
            <a:pPr lvl="1"/>
            <a:r>
              <a:rPr lang="en-US" sz="2000" dirty="0"/>
              <a:t>Start with an overview of conceptual or research model being developed</a:t>
            </a:r>
          </a:p>
          <a:p>
            <a:pPr lvl="1"/>
            <a:r>
              <a:rPr lang="en-US" sz="2000" dirty="0"/>
              <a:t>Discuss components of the model in paragraphs with relevant subheadings that reflect the model</a:t>
            </a:r>
          </a:p>
          <a:p>
            <a:pPr lvl="1"/>
            <a:r>
              <a:rPr lang="en-US" sz="2000" dirty="0"/>
              <a:t>follow a disciplined structure that moves from concepts to associations to laws to boundaries</a:t>
            </a:r>
          </a:p>
          <a:p>
            <a:pPr lvl="1"/>
            <a:r>
              <a:rPr lang="en-US" sz="2000" dirty="0"/>
              <a:t>Each hypothesis/proposition must be preceded by a strong argument as to why it should hold.</a:t>
            </a:r>
            <a:endParaRPr lang="en-AU" sz="2000" dirty="0"/>
          </a:p>
          <a:p>
            <a:endParaRPr lang="en-AU" sz="2400" dirty="0"/>
          </a:p>
        </p:txBody>
      </p:sp>
      <p:sp>
        <p:nvSpPr>
          <p:cNvPr id="57345" name="Title 1"/>
          <p:cNvSpPr>
            <a:spLocks noGrp="1"/>
          </p:cNvSpPr>
          <p:nvPr>
            <p:ph type="title"/>
          </p:nvPr>
        </p:nvSpPr>
        <p:spPr/>
        <p:txBody>
          <a:bodyPr/>
          <a:lstStyle/>
          <a:p>
            <a:r>
              <a:rPr lang="en-AU"/>
              <a:t>Section: Research Model</a:t>
            </a:r>
          </a:p>
        </p:txBody>
      </p:sp>
      <p:sp>
        <p:nvSpPr>
          <p:cNvPr id="2" name="Content Placeholder 1">
            <a:extLst>
              <a:ext uri="{FF2B5EF4-FFF2-40B4-BE49-F238E27FC236}">
                <a16:creationId xmlns:a16="http://schemas.microsoft.com/office/drawing/2014/main" id="{F6977821-73FD-445F-87F8-E1EDA3C2044B}"/>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256611322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1"/>
          </p:nvPr>
        </p:nvSpPr>
        <p:spPr/>
        <p:txBody>
          <a:bodyPr/>
          <a:lstStyle/>
          <a:p>
            <a:r>
              <a:rPr lang="en-AU" dirty="0"/>
              <a:t>Explain concepts or constructs in </a:t>
            </a:r>
            <a:r>
              <a:rPr lang="en-AU" b="1" dirty="0"/>
              <a:t>tables</a:t>
            </a:r>
          </a:p>
        </p:txBody>
      </p:sp>
      <p:sp>
        <p:nvSpPr>
          <p:cNvPr id="2" name="Title 1"/>
          <p:cNvSpPr>
            <a:spLocks noGrp="1"/>
          </p:cNvSpPr>
          <p:nvPr>
            <p:ph type="title"/>
          </p:nvPr>
        </p:nvSpPr>
        <p:spPr/>
        <p:txBody>
          <a:bodyPr>
            <a:normAutofit/>
          </a:bodyPr>
          <a:lstStyle/>
          <a:p>
            <a:r>
              <a:rPr lang="en-AU" dirty="0"/>
              <a:t>Tips for Theory/Model Development</a:t>
            </a:r>
          </a:p>
        </p:txBody>
      </p:sp>
      <p:sp>
        <p:nvSpPr>
          <p:cNvPr id="5" name="Content Placeholder 4">
            <a:extLst>
              <a:ext uri="{FF2B5EF4-FFF2-40B4-BE49-F238E27FC236}">
                <a16:creationId xmlns:a16="http://schemas.microsoft.com/office/drawing/2014/main" id="{662AF0A7-8CFE-4CCF-97DC-FF7B2BAF094C}"/>
              </a:ext>
            </a:extLst>
          </p:cNvPr>
          <p:cNvSpPr>
            <a:spLocks noGrp="1"/>
          </p:cNvSpPr>
          <p:nvPr>
            <p:ph sz="quarter" idx="12"/>
          </p:nvPr>
        </p:nvSpPr>
        <p:spPr/>
        <p:txBody>
          <a:bodyPr/>
          <a:lstStyle/>
          <a:p>
            <a:endParaRPr lang="de-DE"/>
          </a:p>
        </p:txBody>
      </p:sp>
      <p:pic>
        <p:nvPicPr>
          <p:cNvPr id="12083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05533" y="2970266"/>
            <a:ext cx="7210154" cy="35503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6672064" y="6213310"/>
            <a:ext cx="4572000" cy="461665"/>
          </a:xfrm>
          <a:prstGeom prst="rect">
            <a:avLst/>
          </a:prstGeom>
        </p:spPr>
        <p:txBody>
          <a:bodyPr>
            <a:spAutoFit/>
          </a:bodyPr>
          <a:lstStyle/>
          <a:p>
            <a:r>
              <a:rPr lang="en-US" sz="800" dirty="0" err="1">
                <a:latin typeface="Segoe UI" panose="020B0502040204020203" pitchFamily="34" charset="0"/>
              </a:rPr>
              <a:t>Loeser</a:t>
            </a:r>
            <a:r>
              <a:rPr lang="en-US" sz="800" dirty="0">
                <a:latin typeface="Segoe UI" panose="020B0502040204020203" pitchFamily="34" charset="0"/>
              </a:rPr>
              <a:t>, F., Recker, J., vom Brocke, J., Molla, A., and </a:t>
            </a:r>
            <a:r>
              <a:rPr lang="en-US" sz="800" dirty="0" err="1">
                <a:latin typeface="Segoe UI" panose="020B0502040204020203" pitchFamily="34" charset="0"/>
              </a:rPr>
              <a:t>Zarnekow</a:t>
            </a:r>
            <a:r>
              <a:rPr lang="en-US" sz="800" dirty="0">
                <a:latin typeface="Segoe UI" panose="020B0502040204020203" pitchFamily="34" charset="0"/>
              </a:rPr>
              <a:t>, R. 2017. "How It Executives Create Organizational Benefits by Translating Environmental Strategies into Green Is Initiatives," </a:t>
            </a:r>
            <a:r>
              <a:rPr lang="en-US" sz="800" i="1" dirty="0">
                <a:latin typeface="Segoe UI" panose="020B0502040204020203" pitchFamily="34" charset="0"/>
              </a:rPr>
              <a:t>Information Systems Journal (27:4), pp. 503-553.</a:t>
            </a:r>
          </a:p>
        </p:txBody>
      </p:sp>
    </p:spTree>
    <p:extLst>
      <p:ext uri="{BB962C8B-B14F-4D97-AF65-F5344CB8AC3E}">
        <p14:creationId xmlns:p14="http://schemas.microsoft.com/office/powerpoint/2010/main" val="424794062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1"/>
          </p:nvPr>
        </p:nvSpPr>
        <p:spPr/>
        <p:txBody>
          <a:bodyPr/>
          <a:lstStyle/>
          <a:p>
            <a:r>
              <a:rPr lang="en-AU" dirty="0"/>
              <a:t>Differentiate between conceptual level and empirical level</a:t>
            </a:r>
          </a:p>
        </p:txBody>
      </p:sp>
      <p:sp>
        <p:nvSpPr>
          <p:cNvPr id="2" name="Title 1"/>
          <p:cNvSpPr>
            <a:spLocks noGrp="1"/>
          </p:cNvSpPr>
          <p:nvPr>
            <p:ph type="title"/>
          </p:nvPr>
        </p:nvSpPr>
        <p:spPr/>
        <p:txBody>
          <a:bodyPr>
            <a:normAutofit/>
          </a:bodyPr>
          <a:lstStyle/>
          <a:p>
            <a:r>
              <a:rPr lang="en-AU" dirty="0"/>
              <a:t>Tips for Theory/Model Development</a:t>
            </a:r>
          </a:p>
        </p:txBody>
      </p:sp>
      <p:sp>
        <p:nvSpPr>
          <p:cNvPr id="7" name="Content Placeholder 6">
            <a:extLst>
              <a:ext uri="{FF2B5EF4-FFF2-40B4-BE49-F238E27FC236}">
                <a16:creationId xmlns:a16="http://schemas.microsoft.com/office/drawing/2014/main" id="{E16E341D-861A-44E6-9832-55E837E004D0}"/>
              </a:ext>
            </a:extLst>
          </p:cNvPr>
          <p:cNvSpPr>
            <a:spLocks noGrp="1"/>
          </p:cNvSpPr>
          <p:nvPr>
            <p:ph sz="quarter" idx="12"/>
          </p:nvPr>
        </p:nvSpPr>
        <p:spPr/>
        <p:txBody>
          <a:bodyPr/>
          <a:lstStyle/>
          <a:p>
            <a:endParaRPr lang="de-DE"/>
          </a:p>
        </p:txBody>
      </p:sp>
      <p:pic>
        <p:nvPicPr>
          <p:cNvPr id="5" name="Picture 4"/>
          <p:cNvPicPr/>
          <p:nvPr/>
        </p:nvPicPr>
        <p:blipFill>
          <a:blip r:embed="rId2">
            <a:extLst>
              <a:ext uri="{28A0092B-C50C-407E-A947-70E740481C1C}">
                <a14:useLocalDpi xmlns:a14="http://schemas.microsoft.com/office/drawing/2010/main" val="0"/>
              </a:ext>
            </a:extLst>
          </a:blip>
          <a:srcRect/>
          <a:stretch>
            <a:fillRect/>
          </a:stretch>
        </p:blipFill>
        <p:spPr bwMode="auto">
          <a:xfrm>
            <a:off x="1933506" y="3639988"/>
            <a:ext cx="4610100" cy="1371600"/>
          </a:xfrm>
          <a:prstGeom prst="rect">
            <a:avLst/>
          </a:prstGeom>
          <a:noFill/>
          <a:ln>
            <a:noFill/>
          </a:ln>
        </p:spPr>
      </p:pic>
      <p:pic>
        <p:nvPicPr>
          <p:cNvPr id="6" name="Picture 5"/>
          <p:cNvPicPr/>
          <p:nvPr/>
        </p:nvPicPr>
        <p:blipFill>
          <a:blip r:embed="rId3">
            <a:extLst>
              <a:ext uri="{28A0092B-C50C-407E-A947-70E740481C1C}">
                <a14:useLocalDpi xmlns:a14="http://schemas.microsoft.com/office/drawing/2010/main" val="0"/>
              </a:ext>
            </a:extLst>
          </a:blip>
          <a:srcRect/>
          <a:stretch>
            <a:fillRect/>
          </a:stretch>
        </p:blipFill>
        <p:spPr bwMode="auto">
          <a:xfrm>
            <a:off x="6963825" y="3277899"/>
            <a:ext cx="3069291" cy="2095780"/>
          </a:xfrm>
          <a:prstGeom prst="rect">
            <a:avLst/>
          </a:prstGeom>
          <a:noFill/>
          <a:ln>
            <a:noFill/>
          </a:ln>
        </p:spPr>
      </p:pic>
      <p:sp>
        <p:nvSpPr>
          <p:cNvPr id="4" name="Rectangle 3"/>
          <p:cNvSpPr/>
          <p:nvPr/>
        </p:nvSpPr>
        <p:spPr>
          <a:xfrm>
            <a:off x="1800083" y="5746551"/>
            <a:ext cx="6866967" cy="430887"/>
          </a:xfrm>
          <a:prstGeom prst="rect">
            <a:avLst/>
          </a:prstGeom>
        </p:spPr>
        <p:txBody>
          <a:bodyPr wrap="square">
            <a:spAutoFit/>
          </a:bodyPr>
          <a:lstStyle/>
          <a:p>
            <a:r>
              <a:rPr lang="en-US" sz="1100" dirty="0"/>
              <a:t>Recker, J. "Reasoning about Discontinuance of Information System Use," </a:t>
            </a:r>
            <a:r>
              <a:rPr lang="en-US" sz="1100" i="1" dirty="0"/>
              <a:t>Journal of Information Technology Theory and Application (17:2) 2016, pp 101-126.</a:t>
            </a:r>
          </a:p>
        </p:txBody>
      </p:sp>
    </p:spTree>
    <p:extLst>
      <p:ext uri="{BB962C8B-B14F-4D97-AF65-F5344CB8AC3E}">
        <p14:creationId xmlns:p14="http://schemas.microsoft.com/office/powerpoint/2010/main" val="114535655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le 1"/>
          <p:cNvSpPr>
            <a:spLocks noGrp="1"/>
          </p:cNvSpPr>
          <p:nvPr>
            <p:ph type="title"/>
          </p:nvPr>
        </p:nvSpPr>
        <p:spPr/>
        <p:txBody>
          <a:bodyPr>
            <a:normAutofit fontScale="90000"/>
          </a:bodyPr>
          <a:lstStyle/>
          <a:p>
            <a:r>
              <a:rPr lang="en-AU" dirty="0"/>
              <a:t>Differentiate between conceptual level and empirical level</a:t>
            </a:r>
          </a:p>
        </p:txBody>
      </p:sp>
      <p:sp>
        <p:nvSpPr>
          <p:cNvPr id="3" name="Content Placeholder 2">
            <a:extLst>
              <a:ext uri="{FF2B5EF4-FFF2-40B4-BE49-F238E27FC236}">
                <a16:creationId xmlns:a16="http://schemas.microsoft.com/office/drawing/2014/main" id="{B7D38866-E865-4342-87C6-27E1ECDE85C4}"/>
              </a:ext>
            </a:extLst>
          </p:cNvPr>
          <p:cNvSpPr>
            <a:spLocks noGrp="1"/>
          </p:cNvSpPr>
          <p:nvPr>
            <p:ph sz="quarter" idx="12"/>
          </p:nvPr>
        </p:nvSpPr>
        <p:spPr/>
        <p:txBody>
          <a:bodyPr/>
          <a:lstStyle/>
          <a:p>
            <a:endParaRPr lang="de-DE"/>
          </a:p>
        </p:txBody>
      </p:sp>
      <p:pic>
        <p:nvPicPr>
          <p:cNvPr id="4" name="Grafik 2"/>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31820" y="2948947"/>
            <a:ext cx="6528360" cy="3075623"/>
          </a:xfrm>
          <a:prstGeom prst="rect">
            <a:avLst/>
          </a:prstGeom>
          <a:noFill/>
          <a:ln>
            <a:noFill/>
          </a:ln>
        </p:spPr>
      </p:pic>
      <p:sp>
        <p:nvSpPr>
          <p:cNvPr id="6" name="TextBox 5">
            <a:extLst>
              <a:ext uri="{FF2B5EF4-FFF2-40B4-BE49-F238E27FC236}">
                <a16:creationId xmlns:a16="http://schemas.microsoft.com/office/drawing/2014/main" id="{03D9C010-0554-4967-8F6B-C046116B55D9}"/>
              </a:ext>
            </a:extLst>
          </p:cNvPr>
          <p:cNvSpPr txBox="1"/>
          <p:nvPr/>
        </p:nvSpPr>
        <p:spPr>
          <a:xfrm>
            <a:off x="2543605" y="6213309"/>
            <a:ext cx="6104467" cy="379463"/>
          </a:xfrm>
          <a:prstGeom prst="rect">
            <a:avLst/>
          </a:prstGeom>
          <a:noFill/>
        </p:spPr>
        <p:txBody>
          <a:bodyPr wrap="square">
            <a:spAutoFit/>
          </a:bodyPr>
          <a:lstStyle/>
          <a:p>
            <a:r>
              <a:rPr lang="en-US" sz="933" dirty="0" err="1">
                <a:latin typeface="Calibri" panose="020F0502020204030204" pitchFamily="34" charset="0"/>
              </a:rPr>
              <a:t>Loeser</a:t>
            </a:r>
            <a:r>
              <a:rPr lang="en-US" sz="933" dirty="0">
                <a:latin typeface="Calibri" panose="020F0502020204030204" pitchFamily="34" charset="0"/>
              </a:rPr>
              <a:t>, F., Recker, J., vom Brocke, J., </a:t>
            </a:r>
            <a:r>
              <a:rPr lang="en-US" sz="933" dirty="0" err="1">
                <a:latin typeface="Calibri" panose="020F0502020204030204" pitchFamily="34" charset="0"/>
              </a:rPr>
              <a:t>Molla</a:t>
            </a:r>
            <a:r>
              <a:rPr lang="en-US" sz="933" dirty="0">
                <a:latin typeface="Calibri" panose="020F0502020204030204" pitchFamily="34" charset="0"/>
              </a:rPr>
              <a:t>, A., &amp; </a:t>
            </a:r>
            <a:r>
              <a:rPr lang="en-US" sz="933" dirty="0" err="1">
                <a:latin typeface="Calibri" panose="020F0502020204030204" pitchFamily="34" charset="0"/>
              </a:rPr>
              <a:t>Zarnekow</a:t>
            </a:r>
            <a:r>
              <a:rPr lang="en-US" sz="933" dirty="0">
                <a:latin typeface="Calibri" panose="020F0502020204030204" pitchFamily="34" charset="0"/>
              </a:rPr>
              <a:t>, R. (2017). How IT Executives Create Organizational Benefits by Translating Environmental Strategies into Green IS Initiatives. </a:t>
            </a:r>
            <a:r>
              <a:rPr lang="en-US" sz="933" i="1" dirty="0">
                <a:latin typeface="Calibri" panose="020F0502020204030204" pitchFamily="34" charset="0"/>
              </a:rPr>
              <a:t>Information Systems Journal, 27(4), 503-553. </a:t>
            </a:r>
          </a:p>
        </p:txBody>
      </p:sp>
    </p:spTree>
    <p:extLst>
      <p:ext uri="{BB962C8B-B14F-4D97-AF65-F5344CB8AC3E}">
        <p14:creationId xmlns:p14="http://schemas.microsoft.com/office/powerpoint/2010/main" val="234390127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21FB8C7-E2C8-4F6E-A31A-EF898DA2B884}"/>
              </a:ext>
            </a:extLst>
          </p:cNvPr>
          <p:cNvSpPr>
            <a:spLocks noGrp="1"/>
          </p:cNvSpPr>
          <p:nvPr>
            <p:ph sz="quarter" idx="11"/>
          </p:nvPr>
        </p:nvSpPr>
        <p:spPr/>
        <p:txBody>
          <a:bodyPr/>
          <a:lstStyle/>
          <a:p>
            <a:endParaRPr lang="de-DE"/>
          </a:p>
        </p:txBody>
      </p:sp>
      <p:sp>
        <p:nvSpPr>
          <p:cNvPr id="118793" name="Title 1"/>
          <p:cNvSpPr>
            <a:spLocks noGrp="1"/>
          </p:cNvSpPr>
          <p:nvPr>
            <p:ph type="title"/>
          </p:nvPr>
        </p:nvSpPr>
        <p:spPr/>
        <p:txBody>
          <a:bodyPr>
            <a:normAutofit fontScale="90000"/>
          </a:bodyPr>
          <a:lstStyle/>
          <a:p>
            <a:r>
              <a:rPr lang="en-AU" dirty="0"/>
              <a:t>Differentiate between conceptual level and empirical level</a:t>
            </a:r>
          </a:p>
        </p:txBody>
      </p:sp>
      <p:sp>
        <p:nvSpPr>
          <p:cNvPr id="3" name="Content Placeholder 2">
            <a:extLst>
              <a:ext uri="{FF2B5EF4-FFF2-40B4-BE49-F238E27FC236}">
                <a16:creationId xmlns:a16="http://schemas.microsoft.com/office/drawing/2014/main" id="{5D62C053-8AA1-49FE-9C98-57403C9995DC}"/>
              </a:ext>
            </a:extLst>
          </p:cNvPr>
          <p:cNvSpPr>
            <a:spLocks noGrp="1"/>
          </p:cNvSpPr>
          <p:nvPr>
            <p:ph sz="quarter" idx="12"/>
          </p:nvPr>
        </p:nvSpPr>
        <p:spPr/>
        <p:txBody>
          <a:bodyPr/>
          <a:lstStyle/>
          <a:p>
            <a:endParaRPr lang="de-DE"/>
          </a:p>
        </p:txBody>
      </p:sp>
      <p:graphicFrame>
        <p:nvGraphicFramePr>
          <p:cNvPr id="118792" name="Object 8"/>
          <p:cNvGraphicFramePr>
            <a:graphicFrameLocks noChangeAspect="1"/>
          </p:cNvGraphicFramePr>
          <p:nvPr>
            <p:extLst>
              <p:ext uri="{D42A27DB-BD31-4B8C-83A1-F6EECF244321}">
                <p14:modId xmlns:p14="http://schemas.microsoft.com/office/powerpoint/2010/main" val="2168362983"/>
              </p:ext>
            </p:extLst>
          </p:nvPr>
        </p:nvGraphicFramePr>
        <p:xfrm>
          <a:off x="4988607" y="1841045"/>
          <a:ext cx="3631440" cy="4372265"/>
        </p:xfrm>
        <a:graphic>
          <a:graphicData uri="http://schemas.openxmlformats.org/presentationml/2006/ole">
            <mc:AlternateContent xmlns:mc="http://schemas.openxmlformats.org/markup-compatibility/2006">
              <mc:Choice xmlns:v="urn:schemas-microsoft-com:vml" Requires="v">
                <p:oleObj spid="_x0000_s78852" name="Visio" r:id="rId3" imgW="6163679" imgH="7420830" progId="Visio.Drawing.11">
                  <p:embed/>
                </p:oleObj>
              </mc:Choice>
              <mc:Fallback>
                <p:oleObj name="Visio" r:id="rId3" imgW="6163679" imgH="7420830" progId="Visio.Drawing.11">
                  <p:embed/>
                  <p:pic>
                    <p:nvPicPr>
                      <p:cNvPr id="118792" name="Object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8607" y="1841045"/>
                        <a:ext cx="3631440" cy="4372265"/>
                      </a:xfrm>
                      <a:prstGeom prst="rect">
                        <a:avLst/>
                      </a:prstGeom>
                      <a:noFill/>
                      <a:ln>
                        <a:noFill/>
                      </a:ln>
                      <a:effectLst/>
                    </p:spPr>
                  </p:pic>
                </p:oleObj>
              </mc:Fallback>
            </mc:AlternateContent>
          </a:graphicData>
        </a:graphic>
      </p:graphicFrame>
      <p:sp>
        <p:nvSpPr>
          <p:cNvPr id="6" name="TextBox 5">
            <a:extLst>
              <a:ext uri="{FF2B5EF4-FFF2-40B4-BE49-F238E27FC236}">
                <a16:creationId xmlns:a16="http://schemas.microsoft.com/office/drawing/2014/main" id="{C3047FF8-C7A3-42D5-8661-E40CD76E38EB}"/>
              </a:ext>
            </a:extLst>
          </p:cNvPr>
          <p:cNvSpPr txBox="1"/>
          <p:nvPr/>
        </p:nvSpPr>
        <p:spPr>
          <a:xfrm>
            <a:off x="349003" y="6213310"/>
            <a:ext cx="6104467" cy="379463"/>
          </a:xfrm>
          <a:prstGeom prst="rect">
            <a:avLst/>
          </a:prstGeom>
          <a:noFill/>
        </p:spPr>
        <p:txBody>
          <a:bodyPr wrap="square">
            <a:spAutoFit/>
          </a:bodyPr>
          <a:lstStyle/>
          <a:p>
            <a:r>
              <a:rPr lang="de-DE" sz="933" dirty="0">
                <a:latin typeface="Calibri" panose="020F0502020204030204" pitchFamily="34" charset="0"/>
              </a:rPr>
              <a:t>Recker, J., Rosemann, M., Green, P., &amp; Indulska, M. (2011). Do </a:t>
            </a:r>
            <a:r>
              <a:rPr lang="de-DE" sz="933" dirty="0" err="1">
                <a:latin typeface="Calibri" panose="020F0502020204030204" pitchFamily="34" charset="0"/>
              </a:rPr>
              <a:t>Ontological</a:t>
            </a:r>
            <a:r>
              <a:rPr lang="de-DE" sz="933" dirty="0">
                <a:latin typeface="Calibri" panose="020F0502020204030204" pitchFamily="34" charset="0"/>
              </a:rPr>
              <a:t> </a:t>
            </a:r>
            <a:r>
              <a:rPr lang="de-DE" sz="933" dirty="0" err="1">
                <a:latin typeface="Calibri" panose="020F0502020204030204" pitchFamily="34" charset="0"/>
              </a:rPr>
              <a:t>Deficiencies</a:t>
            </a:r>
            <a:r>
              <a:rPr lang="de-DE" sz="933" dirty="0">
                <a:latin typeface="Calibri" panose="020F0502020204030204" pitchFamily="34" charset="0"/>
              </a:rPr>
              <a:t> in Modeling </a:t>
            </a:r>
            <a:r>
              <a:rPr lang="de-DE" sz="933" dirty="0" err="1">
                <a:latin typeface="Calibri" panose="020F0502020204030204" pitchFamily="34" charset="0"/>
              </a:rPr>
              <a:t>Grammars</a:t>
            </a:r>
            <a:r>
              <a:rPr lang="de-DE" sz="933" dirty="0">
                <a:latin typeface="Calibri" panose="020F0502020204030204" pitchFamily="34" charset="0"/>
              </a:rPr>
              <a:t> Matter? </a:t>
            </a:r>
            <a:r>
              <a:rPr lang="de-DE" sz="933" i="1" dirty="0">
                <a:latin typeface="Calibri" panose="020F0502020204030204" pitchFamily="34" charset="0"/>
              </a:rPr>
              <a:t>MIS Quarterly, 35(1), 57-79. </a:t>
            </a:r>
          </a:p>
        </p:txBody>
      </p:sp>
    </p:spTree>
    <p:extLst>
      <p:ext uri="{BB962C8B-B14F-4D97-AF65-F5344CB8AC3E}">
        <p14:creationId xmlns:p14="http://schemas.microsoft.com/office/powerpoint/2010/main" val="165197366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Content Placeholder 2"/>
          <p:cNvSpPr>
            <a:spLocks noGrp="1"/>
          </p:cNvSpPr>
          <p:nvPr>
            <p:ph sz="quarter" idx="11"/>
          </p:nvPr>
        </p:nvSpPr>
        <p:spPr/>
        <p:txBody>
          <a:bodyPr/>
          <a:lstStyle/>
          <a:p>
            <a:r>
              <a:rPr lang="en-AU" sz="2400"/>
              <a:t>A hypothesis must contain a </a:t>
            </a:r>
            <a:r>
              <a:rPr lang="en-AU" sz="2400" u="sng"/>
              <a:t>justified theoretical</a:t>
            </a:r>
            <a:r>
              <a:rPr lang="en-AU" sz="2400"/>
              <a:t> argument for </a:t>
            </a:r>
            <a:r>
              <a:rPr lang="en-AU" sz="2400" u="sng"/>
              <a:t>why</a:t>
            </a:r>
            <a:r>
              <a:rPr lang="en-AU" sz="2400"/>
              <a:t> you expect a certain phenomenon to occur (or not)</a:t>
            </a:r>
          </a:p>
          <a:p>
            <a:pPr lvl="1"/>
            <a:r>
              <a:rPr lang="en-AU" sz="2000"/>
              <a:t>No such thing as a self-evident hypothesis</a:t>
            </a:r>
          </a:p>
          <a:p>
            <a:r>
              <a:rPr lang="en-AU" sz="2400"/>
              <a:t>Connect your hypotheses to existing research</a:t>
            </a:r>
          </a:p>
          <a:p>
            <a:pPr lvl="1"/>
            <a:r>
              <a:rPr lang="en-AU" sz="2000"/>
              <a:t>Include references to key literature in building your argument --  this literature should have been discussed in your background section</a:t>
            </a:r>
          </a:p>
          <a:p>
            <a:r>
              <a:rPr lang="en-AU" sz="2400"/>
              <a:t>Keep your hypotheses simple but precise</a:t>
            </a:r>
          </a:p>
          <a:p>
            <a:pPr lvl="1"/>
            <a:r>
              <a:rPr lang="en-AU" sz="2000"/>
              <a:t>They should specify two (or more) key constructs and the relationship between them.</a:t>
            </a:r>
          </a:p>
          <a:p>
            <a:pPr lvl="1"/>
            <a:endParaRPr lang="en-AU" sz="2000"/>
          </a:p>
        </p:txBody>
      </p:sp>
      <p:sp>
        <p:nvSpPr>
          <p:cNvPr id="58369" name="Title 1"/>
          <p:cNvSpPr>
            <a:spLocks noGrp="1"/>
          </p:cNvSpPr>
          <p:nvPr>
            <p:ph type="title"/>
          </p:nvPr>
        </p:nvSpPr>
        <p:spPr/>
        <p:txBody>
          <a:bodyPr/>
          <a:lstStyle/>
          <a:p>
            <a:r>
              <a:rPr lang="en-AU"/>
              <a:t>Developing Hypotheses</a:t>
            </a:r>
          </a:p>
        </p:txBody>
      </p:sp>
      <p:sp>
        <p:nvSpPr>
          <p:cNvPr id="2" name="Content Placeholder 1">
            <a:extLst>
              <a:ext uri="{FF2B5EF4-FFF2-40B4-BE49-F238E27FC236}">
                <a16:creationId xmlns:a16="http://schemas.microsoft.com/office/drawing/2014/main" id="{F9B230BA-F98A-44C3-9345-6AE92C33D23C}"/>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280607178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9DF5FA0-8469-4D08-AE3E-86BD929B39AF}"/>
              </a:ext>
            </a:extLst>
          </p:cNvPr>
          <p:cNvSpPr>
            <a:spLocks noGrp="1"/>
          </p:cNvSpPr>
          <p:nvPr>
            <p:ph sz="quarter" idx="11"/>
          </p:nvPr>
        </p:nvSpPr>
        <p:spPr/>
        <p:txBody>
          <a:bodyPr/>
          <a:lstStyle/>
          <a:p>
            <a:endParaRPr lang="de-DE"/>
          </a:p>
        </p:txBody>
      </p:sp>
      <p:sp>
        <p:nvSpPr>
          <p:cNvPr id="2" name="Title 1">
            <a:extLst>
              <a:ext uri="{FF2B5EF4-FFF2-40B4-BE49-F238E27FC236}">
                <a16:creationId xmlns:a16="http://schemas.microsoft.com/office/drawing/2014/main" id="{AEE312D0-E4BA-4CDE-ACDC-336E935D34AB}"/>
              </a:ext>
            </a:extLst>
          </p:cNvPr>
          <p:cNvSpPr>
            <a:spLocks noGrp="1"/>
          </p:cNvSpPr>
          <p:nvPr>
            <p:ph type="title"/>
          </p:nvPr>
        </p:nvSpPr>
        <p:spPr/>
        <p:txBody>
          <a:bodyPr/>
          <a:lstStyle/>
          <a:p>
            <a:r>
              <a:rPr lang="de-DE" dirty="0" err="1"/>
              <a:t>Example</a:t>
            </a:r>
            <a:r>
              <a:rPr lang="de-DE" dirty="0"/>
              <a:t>: </a:t>
            </a:r>
            <a:r>
              <a:rPr lang="de-DE" dirty="0" err="1"/>
              <a:t>Developing</a:t>
            </a:r>
            <a:r>
              <a:rPr lang="de-DE" dirty="0"/>
              <a:t> a </a:t>
            </a:r>
            <a:r>
              <a:rPr lang="de-DE" dirty="0" err="1"/>
              <a:t>hypothesis</a:t>
            </a:r>
            <a:endParaRPr lang="de-DE" dirty="0"/>
          </a:p>
        </p:txBody>
      </p:sp>
      <p:sp>
        <p:nvSpPr>
          <p:cNvPr id="4" name="Date Placeholder 3">
            <a:extLst>
              <a:ext uri="{FF2B5EF4-FFF2-40B4-BE49-F238E27FC236}">
                <a16:creationId xmlns:a16="http://schemas.microsoft.com/office/drawing/2014/main" id="{1FC3D0C7-B6F7-4D07-9CE3-208404C6C962}"/>
              </a:ext>
            </a:extLst>
          </p:cNvPr>
          <p:cNvSpPr>
            <a:spLocks noGrp="1"/>
          </p:cNvSpPr>
          <p:nvPr>
            <p:ph type="dt" sz="half" idx="2"/>
          </p:nvPr>
        </p:nvSpPr>
        <p:spPr/>
        <p:txBody>
          <a:bodyPr/>
          <a:lstStyle/>
          <a:p>
            <a:fld id="{A63E5940-034A-194C-AEC2-CFB86198616E}" type="datetime1">
              <a:rPr lang="de-DE" smtClean="0"/>
              <a:pPr/>
              <a:t>11.02.2022</a:t>
            </a:fld>
            <a:endParaRPr lang="de-DE"/>
          </a:p>
        </p:txBody>
      </p:sp>
      <p:sp>
        <p:nvSpPr>
          <p:cNvPr id="5" name="Slide Number Placeholder 4">
            <a:extLst>
              <a:ext uri="{FF2B5EF4-FFF2-40B4-BE49-F238E27FC236}">
                <a16:creationId xmlns:a16="http://schemas.microsoft.com/office/drawing/2014/main" id="{9B62F52D-D710-4E27-896B-3E3AAE2B001C}"/>
              </a:ext>
            </a:extLst>
          </p:cNvPr>
          <p:cNvSpPr>
            <a:spLocks noGrp="1"/>
          </p:cNvSpPr>
          <p:nvPr>
            <p:ph type="sldNum" sz="quarter" idx="4"/>
          </p:nvPr>
        </p:nvSpPr>
        <p:spPr/>
        <p:txBody>
          <a:bodyPr/>
          <a:lstStyle/>
          <a:p>
            <a:fld id="{3E01A2B2-10AD-754B-9B4C-E5B6FED423D0}" type="slidenum">
              <a:rPr lang="de-DE" smtClean="0"/>
              <a:pPr/>
              <a:t>63</a:t>
            </a:fld>
            <a:endParaRPr lang="de-DE" dirty="0"/>
          </a:p>
        </p:txBody>
      </p:sp>
      <p:sp>
        <p:nvSpPr>
          <p:cNvPr id="7" name="Content Placeholder 6">
            <a:extLst>
              <a:ext uri="{FF2B5EF4-FFF2-40B4-BE49-F238E27FC236}">
                <a16:creationId xmlns:a16="http://schemas.microsoft.com/office/drawing/2014/main" id="{7B5770D6-FA2F-471F-A019-C716E3B00195}"/>
              </a:ext>
            </a:extLst>
          </p:cNvPr>
          <p:cNvSpPr>
            <a:spLocks noGrp="1"/>
          </p:cNvSpPr>
          <p:nvPr>
            <p:ph sz="quarter" idx="12"/>
          </p:nvPr>
        </p:nvSpPr>
        <p:spPr/>
        <p:txBody>
          <a:bodyPr/>
          <a:lstStyle/>
          <a:p>
            <a:endParaRPr lang="de-DE"/>
          </a:p>
        </p:txBody>
      </p:sp>
      <p:pic>
        <p:nvPicPr>
          <p:cNvPr id="6" name="Picture 5">
            <a:extLst>
              <a:ext uri="{FF2B5EF4-FFF2-40B4-BE49-F238E27FC236}">
                <a16:creationId xmlns:a16="http://schemas.microsoft.com/office/drawing/2014/main" id="{F4386646-6656-45C5-990E-E3B2300D5BF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31638" y="2499973"/>
            <a:ext cx="5522807" cy="3633047"/>
          </a:xfrm>
          <a:prstGeom prst="rect">
            <a:avLst/>
          </a:prstGeom>
          <a:noFill/>
          <a:ln>
            <a:noFill/>
          </a:ln>
        </p:spPr>
      </p:pic>
      <p:sp>
        <p:nvSpPr>
          <p:cNvPr id="10" name="TextBox 9">
            <a:extLst>
              <a:ext uri="{FF2B5EF4-FFF2-40B4-BE49-F238E27FC236}">
                <a16:creationId xmlns:a16="http://schemas.microsoft.com/office/drawing/2014/main" id="{943D222F-F475-426E-9E27-4D08D953EB12}"/>
              </a:ext>
            </a:extLst>
          </p:cNvPr>
          <p:cNvSpPr txBox="1"/>
          <p:nvPr/>
        </p:nvSpPr>
        <p:spPr>
          <a:xfrm>
            <a:off x="2639616" y="6298289"/>
            <a:ext cx="6104467" cy="379463"/>
          </a:xfrm>
          <a:prstGeom prst="rect">
            <a:avLst/>
          </a:prstGeom>
          <a:noFill/>
        </p:spPr>
        <p:txBody>
          <a:bodyPr wrap="square">
            <a:spAutoFit/>
          </a:bodyPr>
          <a:lstStyle/>
          <a:p>
            <a:r>
              <a:rPr lang="en-US" sz="933" dirty="0">
                <a:latin typeface="Calibri" panose="020F0502020204030204" pitchFamily="34" charset="0"/>
              </a:rPr>
              <a:t>Recker, J. (2013). Empirical Investigation of the Usefulness of Gateway Constructs in Process Models. </a:t>
            </a:r>
            <a:r>
              <a:rPr lang="en-US" sz="933" i="1" dirty="0">
                <a:latin typeface="Calibri" panose="020F0502020204030204" pitchFamily="34" charset="0"/>
              </a:rPr>
              <a:t>European Journal of Information Systems, 22(6), 673-689. </a:t>
            </a:r>
          </a:p>
        </p:txBody>
      </p:sp>
    </p:spTree>
    <p:extLst>
      <p:ext uri="{BB962C8B-B14F-4D97-AF65-F5344CB8AC3E}">
        <p14:creationId xmlns:p14="http://schemas.microsoft.com/office/powerpoint/2010/main" val="247551203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Content Placeholder 2"/>
          <p:cNvSpPr>
            <a:spLocks noGrp="1"/>
          </p:cNvSpPr>
          <p:nvPr>
            <p:ph sz="quarter" idx="11"/>
          </p:nvPr>
        </p:nvSpPr>
        <p:spPr/>
        <p:txBody>
          <a:bodyPr/>
          <a:lstStyle/>
          <a:p>
            <a:r>
              <a:rPr lang="en-AU" sz="2400" dirty="0"/>
              <a:t>Do not use words like "prove”. Instead use words like “suggest” or “support”.</a:t>
            </a:r>
          </a:p>
          <a:p>
            <a:pPr lvl="1"/>
            <a:r>
              <a:rPr lang="en-AU" sz="2000" dirty="0"/>
              <a:t>Hypotheses are never proven; only supported.</a:t>
            </a:r>
          </a:p>
          <a:p>
            <a:pPr lvl="1"/>
            <a:endParaRPr lang="en-AU" sz="2000" dirty="0"/>
          </a:p>
          <a:p>
            <a:r>
              <a:rPr lang="en-AU" sz="2400" dirty="0"/>
              <a:t>Explain your expectations clearly.</a:t>
            </a:r>
          </a:p>
          <a:p>
            <a:pPr lvl="1"/>
            <a:r>
              <a:rPr lang="en-AU" sz="2000" dirty="0"/>
              <a:t>Identify dependent and independent variables and the direction of expected relationships. </a:t>
            </a:r>
          </a:p>
          <a:p>
            <a:pPr lvl="1"/>
            <a:endParaRPr lang="en-AU" sz="2000" dirty="0"/>
          </a:p>
          <a:p>
            <a:r>
              <a:rPr lang="en-AU" sz="2400" dirty="0"/>
              <a:t>Make sure the </a:t>
            </a:r>
            <a:r>
              <a:rPr lang="en-AU" sz="2400" b="1" dirty="0"/>
              <a:t>relationships between the variables </a:t>
            </a:r>
            <a:r>
              <a:rPr lang="en-AU" sz="2400" dirty="0"/>
              <a:t>are testable.</a:t>
            </a:r>
          </a:p>
        </p:txBody>
      </p:sp>
      <p:sp>
        <p:nvSpPr>
          <p:cNvPr id="59393" name="Title 1"/>
          <p:cNvSpPr>
            <a:spLocks noGrp="1"/>
          </p:cNvSpPr>
          <p:nvPr>
            <p:ph type="title"/>
          </p:nvPr>
        </p:nvSpPr>
        <p:spPr/>
        <p:txBody>
          <a:bodyPr/>
          <a:lstStyle/>
          <a:p>
            <a:r>
              <a:rPr lang="en-AU"/>
              <a:t>Developing Hypotheses: Tips</a:t>
            </a:r>
          </a:p>
        </p:txBody>
      </p:sp>
      <p:sp>
        <p:nvSpPr>
          <p:cNvPr id="2" name="Content Placeholder 1">
            <a:extLst>
              <a:ext uri="{FF2B5EF4-FFF2-40B4-BE49-F238E27FC236}">
                <a16:creationId xmlns:a16="http://schemas.microsoft.com/office/drawing/2014/main" id="{65187049-AEDB-46A9-8DDF-2EBE6BF00C2E}"/>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5260644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EFBF15C-55FF-47A3-86A9-CF64485C9D3E}"/>
              </a:ext>
            </a:extLst>
          </p:cNvPr>
          <p:cNvSpPr>
            <a:spLocks noGrp="1"/>
          </p:cNvSpPr>
          <p:nvPr>
            <p:ph sz="quarter" idx="11"/>
          </p:nvPr>
        </p:nvSpPr>
        <p:spPr/>
        <p:txBody>
          <a:bodyPr/>
          <a:lstStyle/>
          <a:p>
            <a:endParaRPr lang="de-DE"/>
          </a:p>
        </p:txBody>
      </p:sp>
      <p:sp>
        <p:nvSpPr>
          <p:cNvPr id="119809" name="Title 1"/>
          <p:cNvSpPr>
            <a:spLocks noGrp="1"/>
          </p:cNvSpPr>
          <p:nvPr>
            <p:ph type="title"/>
          </p:nvPr>
        </p:nvSpPr>
        <p:spPr/>
        <p:txBody>
          <a:bodyPr>
            <a:normAutofit fontScale="90000"/>
          </a:bodyPr>
          <a:lstStyle/>
          <a:p>
            <a:r>
              <a:rPr lang="en-AU" dirty="0"/>
              <a:t>Example: Presenting a research framework</a:t>
            </a:r>
          </a:p>
        </p:txBody>
      </p:sp>
      <p:sp>
        <p:nvSpPr>
          <p:cNvPr id="4" name="Content Placeholder 3">
            <a:extLst>
              <a:ext uri="{FF2B5EF4-FFF2-40B4-BE49-F238E27FC236}">
                <a16:creationId xmlns:a16="http://schemas.microsoft.com/office/drawing/2014/main" id="{4CD43E92-BFBB-43A6-B921-803D0593053B}"/>
              </a:ext>
            </a:extLst>
          </p:cNvPr>
          <p:cNvSpPr>
            <a:spLocks noGrp="1"/>
          </p:cNvSpPr>
          <p:nvPr>
            <p:ph sz="quarter" idx="12"/>
          </p:nvPr>
        </p:nvSpPr>
        <p:spPr/>
        <p:txBody>
          <a:bodyPr/>
          <a:lstStyle/>
          <a:p>
            <a:endParaRPr lang="de-DE"/>
          </a:p>
        </p:txBody>
      </p:sp>
      <p:sp>
        <p:nvSpPr>
          <p:cNvPr id="119810" name="Rectangle 7"/>
          <p:cNvSpPr>
            <a:spLocks noChangeArrowheads="1"/>
          </p:cNvSpPr>
          <p:nvPr/>
        </p:nvSpPr>
        <p:spPr bwMode="auto">
          <a:xfrm>
            <a:off x="1583499" y="2743857"/>
            <a:ext cx="3622675" cy="2462213"/>
          </a:xfrm>
          <a:prstGeom prst="rect">
            <a:avLst/>
          </a:prstGeom>
          <a:noFill/>
          <a:ln w="9525">
            <a:solidFill>
              <a:schemeClr val="tx1"/>
            </a:solidFill>
            <a:miter lim="800000"/>
            <a:headEnd/>
            <a:tailEnd/>
          </a:ln>
        </p:spPr>
        <p:txBody>
          <a:bodyPr anchor="ctr">
            <a:spAutoFit/>
          </a:bodyPr>
          <a:lstStyle/>
          <a:p>
            <a:pPr algn="just"/>
            <a:r>
              <a:rPr lang="en-US" sz="1100" dirty="0"/>
              <a:t>The model shown in Figure 1 frames our primary research interest: the influence of the type of process representation on the </a:t>
            </a:r>
            <a:r>
              <a:rPr lang="en-US" sz="1100" i="1" dirty="0"/>
              <a:t>creativity</a:t>
            </a:r>
            <a:r>
              <a:rPr lang="en-US" sz="1100" dirty="0"/>
              <a:t> and </a:t>
            </a:r>
            <a:r>
              <a:rPr lang="en-US" sz="1100" i="1" dirty="0"/>
              <a:t>type</a:t>
            </a:r>
            <a:r>
              <a:rPr lang="en-US" sz="1100" dirty="0"/>
              <a:t> of the process-redesign solutions. Based on findings in the literature on how individual characteristics relate to creative problem-solving processes, the model acknowledges the relevance of the individual as a creative person by using creative competence [16] and creative attitude [4] as control variables.</a:t>
            </a:r>
            <a:endParaRPr lang="en-US" sz="1100" dirty="0">
              <a:cs typeface="Times New Roman" pitchFamily="18" charset="0"/>
            </a:endParaRPr>
          </a:p>
          <a:p>
            <a:pPr algn="just"/>
            <a:r>
              <a:rPr lang="en-US" sz="1100" dirty="0"/>
              <a:t>…</a:t>
            </a:r>
          </a:p>
          <a:p>
            <a:pPr algn="just"/>
            <a:r>
              <a:rPr lang="en-US" sz="1100" dirty="0"/>
              <a:t>Based on our model, we present two sets of hypotheses that describe our expectations about the effects of a type of representation in a process-redesign task on the solutions conceived in this task. First, we explore whether the </a:t>
            </a:r>
            <a:r>
              <a:rPr lang="en-US" sz="1100" u="sng" dirty="0"/>
              <a:t>quantity</a:t>
            </a:r>
            <a:r>
              <a:rPr lang="en-US" sz="1100" dirty="0"/>
              <a:t> and </a:t>
            </a:r>
            <a:r>
              <a:rPr lang="en-US" sz="1100" u="sng" dirty="0"/>
              <a:t>quality</a:t>
            </a:r>
            <a:r>
              <a:rPr lang="en-US" sz="1100" dirty="0"/>
              <a:t> of process-redesign solutions varies. </a:t>
            </a:r>
          </a:p>
        </p:txBody>
      </p:sp>
      <p:pic>
        <p:nvPicPr>
          <p:cNvPr id="5" name="Picture 4"/>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47222" y="2300469"/>
            <a:ext cx="3512185" cy="3348991"/>
          </a:xfrm>
          <a:prstGeom prst="rect">
            <a:avLst/>
          </a:prstGeom>
          <a:noFill/>
          <a:ln>
            <a:noFill/>
          </a:ln>
        </p:spPr>
      </p:pic>
      <p:sp>
        <p:nvSpPr>
          <p:cNvPr id="3" name="Rectangle 2"/>
          <p:cNvSpPr/>
          <p:nvPr/>
        </p:nvSpPr>
        <p:spPr>
          <a:xfrm>
            <a:off x="2938817" y="6117299"/>
            <a:ext cx="8928992" cy="430887"/>
          </a:xfrm>
          <a:prstGeom prst="rect">
            <a:avLst/>
          </a:prstGeom>
        </p:spPr>
        <p:txBody>
          <a:bodyPr wrap="square">
            <a:spAutoFit/>
          </a:bodyPr>
          <a:lstStyle/>
          <a:p>
            <a:r>
              <a:rPr lang="en-US" sz="1100" dirty="0" err="1">
                <a:latin typeface="Segoe UI" panose="020B0502040204020203" pitchFamily="34" charset="0"/>
              </a:rPr>
              <a:t>Figl</a:t>
            </a:r>
            <a:r>
              <a:rPr lang="en-US" sz="1100" dirty="0">
                <a:latin typeface="Segoe UI" panose="020B0502040204020203" pitchFamily="34" charset="0"/>
              </a:rPr>
              <a:t>, K., and Recker, J. 2016. "Process Innovation as Creative Problem-Solving: An Experimental Study of Textual Descriptions and Diagrams," </a:t>
            </a:r>
            <a:r>
              <a:rPr lang="en-US" sz="1100" i="1" dirty="0">
                <a:latin typeface="Segoe UI" panose="020B0502040204020203" pitchFamily="34" charset="0"/>
              </a:rPr>
              <a:t>Information &amp; Management (53:6), pp. 767-786.</a:t>
            </a:r>
          </a:p>
        </p:txBody>
      </p:sp>
    </p:spTree>
    <p:extLst>
      <p:ext uri="{BB962C8B-B14F-4D97-AF65-F5344CB8AC3E}">
        <p14:creationId xmlns:p14="http://schemas.microsoft.com/office/powerpoint/2010/main" val="111457913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Content Placeholder 2"/>
          <p:cNvSpPr>
            <a:spLocks noGrp="1"/>
          </p:cNvSpPr>
          <p:nvPr>
            <p:ph sz="quarter" idx="11"/>
          </p:nvPr>
        </p:nvSpPr>
        <p:spPr/>
        <p:txBody>
          <a:bodyPr>
            <a:normAutofit/>
          </a:bodyPr>
          <a:lstStyle/>
          <a:p>
            <a:r>
              <a:rPr lang="en-US" sz="2400" dirty="0"/>
              <a:t>In this section, you describe how your research was carried out.</a:t>
            </a:r>
          </a:p>
          <a:p>
            <a:r>
              <a:rPr lang="en-US" sz="2400" dirty="0"/>
              <a:t>Describe it in such a way that another research can repeat your work based on your description (to meet the requirement of replicability).</a:t>
            </a:r>
            <a:endParaRPr lang="en-AU" sz="2400" dirty="0"/>
          </a:p>
          <a:p>
            <a:r>
              <a:rPr lang="en-AU" sz="2400" dirty="0"/>
              <a:t>This section should follow a well-established script and is relatively easy to write.</a:t>
            </a:r>
          </a:p>
          <a:p>
            <a:pPr lvl="1"/>
            <a:r>
              <a:rPr lang="en-US" sz="1867" dirty="0"/>
              <a:t>Experiment paper: experimental design, variables and measures, materials, tasks, procedures, and participants.</a:t>
            </a:r>
          </a:p>
          <a:p>
            <a:pPr lvl="1"/>
            <a:r>
              <a:rPr lang="en-US" sz="1867" dirty="0"/>
              <a:t>Survey paper: design, measures, sampling strategy, procedures, and validation of measures. </a:t>
            </a:r>
          </a:p>
          <a:p>
            <a:pPr lvl="1"/>
            <a:r>
              <a:rPr lang="en-US" sz="1867" dirty="0"/>
              <a:t>Qualitative paper: empirical setting, modes of data collection, and processes and techniques employed in data analysis.</a:t>
            </a:r>
          </a:p>
          <a:p>
            <a:pPr lvl="1"/>
            <a:r>
              <a:rPr lang="en-US" sz="1867" dirty="0"/>
              <a:t>Design science papers: overview, meta-requirements or design principles, artefact description, and evaluation.</a:t>
            </a:r>
          </a:p>
          <a:p>
            <a:pPr lvl="1"/>
            <a:endParaRPr lang="en-AU" sz="2400" dirty="0"/>
          </a:p>
          <a:p>
            <a:endParaRPr lang="en-AU" sz="2400" dirty="0"/>
          </a:p>
          <a:p>
            <a:endParaRPr lang="en-AU" sz="2400" dirty="0"/>
          </a:p>
        </p:txBody>
      </p:sp>
      <p:sp>
        <p:nvSpPr>
          <p:cNvPr id="120833" name="Title 1"/>
          <p:cNvSpPr>
            <a:spLocks noGrp="1"/>
          </p:cNvSpPr>
          <p:nvPr>
            <p:ph type="title"/>
          </p:nvPr>
        </p:nvSpPr>
        <p:spPr/>
        <p:txBody>
          <a:bodyPr>
            <a:normAutofit fontScale="90000"/>
          </a:bodyPr>
          <a:lstStyle/>
          <a:p>
            <a:r>
              <a:rPr lang="en-AU" dirty="0"/>
              <a:t>Section: Method/Approach/Research Design</a:t>
            </a:r>
          </a:p>
        </p:txBody>
      </p:sp>
      <p:sp>
        <p:nvSpPr>
          <p:cNvPr id="2" name="Content Placeholder 1">
            <a:extLst>
              <a:ext uri="{FF2B5EF4-FFF2-40B4-BE49-F238E27FC236}">
                <a16:creationId xmlns:a16="http://schemas.microsoft.com/office/drawing/2014/main" id="{7879D602-566C-49DB-92B6-FE5428772025}"/>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377168530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Content Placeholder 2"/>
          <p:cNvSpPr>
            <a:spLocks noGrp="1"/>
          </p:cNvSpPr>
          <p:nvPr>
            <p:ph sz="quarter" idx="11"/>
          </p:nvPr>
        </p:nvSpPr>
        <p:spPr/>
        <p:txBody>
          <a:bodyPr/>
          <a:lstStyle/>
          <a:p>
            <a:r>
              <a:rPr lang="en-AU" dirty="0"/>
              <a:t>Typical key elements</a:t>
            </a:r>
          </a:p>
          <a:p>
            <a:pPr lvl="1"/>
            <a:r>
              <a:rPr lang="en-AU" dirty="0"/>
              <a:t>Research strategy</a:t>
            </a:r>
          </a:p>
          <a:p>
            <a:pPr lvl="1"/>
            <a:r>
              <a:rPr lang="en-AU" dirty="0"/>
              <a:t>Research materials</a:t>
            </a:r>
          </a:p>
          <a:p>
            <a:pPr lvl="1"/>
            <a:r>
              <a:rPr lang="en-AU" dirty="0"/>
              <a:t>Case sites</a:t>
            </a:r>
          </a:p>
          <a:p>
            <a:pPr lvl="1"/>
            <a:r>
              <a:rPr lang="en-AU" dirty="0"/>
              <a:t>Scope of data collection</a:t>
            </a:r>
          </a:p>
          <a:p>
            <a:pPr lvl="1"/>
            <a:r>
              <a:rPr lang="en-AU" dirty="0"/>
              <a:t>Sampling strategy</a:t>
            </a:r>
          </a:p>
          <a:p>
            <a:pPr lvl="1"/>
            <a:r>
              <a:rPr lang="en-AU" dirty="0"/>
              <a:t>Participant selection</a:t>
            </a:r>
          </a:p>
          <a:p>
            <a:pPr lvl="1"/>
            <a:r>
              <a:rPr lang="en-AU" dirty="0"/>
              <a:t>Measurement strategy</a:t>
            </a:r>
          </a:p>
          <a:p>
            <a:pPr lvl="1"/>
            <a:r>
              <a:rPr lang="en-AU" dirty="0"/>
              <a:t>Analysis strategy</a:t>
            </a:r>
          </a:p>
          <a:p>
            <a:endParaRPr lang="en-AU" dirty="0"/>
          </a:p>
          <a:p>
            <a:endParaRPr lang="en-AU" dirty="0"/>
          </a:p>
        </p:txBody>
      </p:sp>
      <p:sp>
        <p:nvSpPr>
          <p:cNvPr id="120833" name="Title 1"/>
          <p:cNvSpPr>
            <a:spLocks noGrp="1"/>
          </p:cNvSpPr>
          <p:nvPr>
            <p:ph type="title"/>
          </p:nvPr>
        </p:nvSpPr>
        <p:spPr/>
        <p:txBody>
          <a:bodyPr>
            <a:normAutofit fontScale="90000"/>
          </a:bodyPr>
          <a:lstStyle/>
          <a:p>
            <a:r>
              <a:rPr lang="en-AU" dirty="0"/>
              <a:t>Section: Method/Approach/Research Design</a:t>
            </a:r>
          </a:p>
        </p:txBody>
      </p:sp>
      <p:sp>
        <p:nvSpPr>
          <p:cNvPr id="5" name="Content Placeholder 4">
            <a:extLst>
              <a:ext uri="{FF2B5EF4-FFF2-40B4-BE49-F238E27FC236}">
                <a16:creationId xmlns:a16="http://schemas.microsoft.com/office/drawing/2014/main" id="{3AC01E27-818D-4BDD-9A41-E490CD537B79}"/>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196775328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Content Placeholder 2"/>
          <p:cNvSpPr>
            <a:spLocks noGrp="1"/>
          </p:cNvSpPr>
          <p:nvPr>
            <p:ph sz="quarter" idx="11"/>
          </p:nvPr>
        </p:nvSpPr>
        <p:spPr/>
        <p:txBody>
          <a:bodyPr/>
          <a:lstStyle/>
          <a:p>
            <a:r>
              <a:rPr lang="en-AU" sz="2400" b="1" dirty="0"/>
              <a:t>Only contains a description of findings</a:t>
            </a:r>
            <a:r>
              <a:rPr lang="en-AU" sz="2400" dirty="0"/>
              <a:t>.</a:t>
            </a:r>
          </a:p>
          <a:p>
            <a:r>
              <a:rPr lang="en-AU" sz="2400" dirty="0"/>
              <a:t>Should contain just </a:t>
            </a:r>
            <a:r>
              <a:rPr lang="en-AU" sz="2400" u="sng" dirty="0"/>
              <a:t>factual result reporting</a:t>
            </a:r>
            <a:r>
              <a:rPr lang="en-AU" sz="2400" dirty="0"/>
              <a:t> (in the past tense) including statistical (or other) tests, but </a:t>
            </a:r>
            <a:r>
              <a:rPr lang="en-AU" sz="2400" u="sng" dirty="0"/>
              <a:t>no discussion</a:t>
            </a:r>
            <a:r>
              <a:rPr lang="en-AU" sz="2400" dirty="0"/>
              <a:t>.</a:t>
            </a:r>
          </a:p>
          <a:p>
            <a:r>
              <a:rPr lang="en-AU" sz="2400" dirty="0"/>
              <a:t>Writing, statistics and graphs should be presented as simply as possible.</a:t>
            </a:r>
          </a:p>
          <a:p>
            <a:pPr lvl="1"/>
            <a:r>
              <a:rPr lang="en-AU" sz="2000" dirty="0"/>
              <a:t>Try to make figure legends self-contained so that reference to the text is unnecessary.</a:t>
            </a:r>
          </a:p>
          <a:p>
            <a:r>
              <a:rPr lang="en-AU" sz="2400" dirty="0"/>
              <a:t>Do not present irrelevant data to which the Discussion will not refer and </a:t>
            </a:r>
            <a:r>
              <a:rPr lang="en-AU" sz="2400" u="sng" dirty="0"/>
              <a:t>vice versa</a:t>
            </a:r>
            <a:r>
              <a:rPr lang="en-AU" sz="2400" dirty="0"/>
              <a:t>.</a:t>
            </a:r>
          </a:p>
          <a:p>
            <a:endParaRPr lang="en-AU" sz="2400" dirty="0"/>
          </a:p>
          <a:p>
            <a:endParaRPr lang="en-AU" sz="2400" dirty="0"/>
          </a:p>
        </p:txBody>
      </p:sp>
      <p:sp>
        <p:nvSpPr>
          <p:cNvPr id="120833" name="Title 1"/>
          <p:cNvSpPr>
            <a:spLocks noGrp="1"/>
          </p:cNvSpPr>
          <p:nvPr>
            <p:ph type="title"/>
          </p:nvPr>
        </p:nvSpPr>
        <p:spPr/>
        <p:txBody>
          <a:bodyPr/>
          <a:lstStyle/>
          <a:p>
            <a:r>
              <a:rPr lang="en-AU" dirty="0"/>
              <a:t>Section: Results/Findings</a:t>
            </a:r>
          </a:p>
        </p:txBody>
      </p:sp>
      <p:sp>
        <p:nvSpPr>
          <p:cNvPr id="2" name="Content Placeholder 1">
            <a:extLst>
              <a:ext uri="{FF2B5EF4-FFF2-40B4-BE49-F238E27FC236}">
                <a16:creationId xmlns:a16="http://schemas.microsoft.com/office/drawing/2014/main" id="{7144978B-A81E-4DDB-BE1E-44FB0787094E}"/>
              </a:ext>
            </a:extLst>
          </p:cNvPr>
          <p:cNvSpPr>
            <a:spLocks noGrp="1"/>
          </p:cNvSpPr>
          <p:nvPr>
            <p:ph sz="quarter" idx="12"/>
          </p:nvPr>
        </p:nvSpPr>
        <p:spPr/>
        <p:txBody>
          <a:bodyPr/>
          <a:lstStyle/>
          <a:p>
            <a:endParaRPr lang="de-DE"/>
          </a:p>
        </p:txBody>
      </p:sp>
      <p:sp>
        <p:nvSpPr>
          <p:cNvPr id="4" name="Rectangle 3"/>
          <p:cNvSpPr>
            <a:spLocks noChangeArrowheads="1"/>
          </p:cNvSpPr>
          <p:nvPr/>
        </p:nvSpPr>
        <p:spPr bwMode="auto">
          <a:xfrm>
            <a:off x="1752601" y="5686426"/>
            <a:ext cx="8691563" cy="646331"/>
          </a:xfrm>
          <a:prstGeom prst="rect">
            <a:avLst/>
          </a:prstGeom>
          <a:solidFill>
            <a:schemeClr val="accent1"/>
          </a:solidFill>
          <a:ln w="9525">
            <a:solidFill>
              <a:schemeClr val="accent2"/>
            </a:solidFill>
            <a:miter lim="800000"/>
            <a:headEnd/>
            <a:tailEnd/>
          </a:ln>
        </p:spPr>
        <p:txBody>
          <a:bodyPr>
            <a:spAutoFit/>
          </a:bodyPr>
          <a:lstStyle/>
          <a:p>
            <a:r>
              <a:rPr lang="en-US" b="1" dirty="0"/>
              <a:t>This section is easy to write, and quite methodical – check published papers that use a method similar to yours.</a:t>
            </a:r>
            <a:endParaRPr lang="en-AU" b="1" dirty="0"/>
          </a:p>
        </p:txBody>
      </p:sp>
    </p:spTree>
    <p:extLst>
      <p:ext uri="{BB962C8B-B14F-4D97-AF65-F5344CB8AC3E}">
        <p14:creationId xmlns:p14="http://schemas.microsoft.com/office/powerpoint/2010/main" val="127270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Content Placeholder 2"/>
          <p:cNvSpPr>
            <a:spLocks noGrp="1"/>
          </p:cNvSpPr>
          <p:nvPr>
            <p:ph sz="quarter" idx="11"/>
          </p:nvPr>
        </p:nvSpPr>
        <p:spPr/>
        <p:txBody>
          <a:bodyPr/>
          <a:lstStyle/>
          <a:p>
            <a:r>
              <a:rPr lang="en-AU" sz="2000" dirty="0"/>
              <a:t>When most people read a paper, they read the Abstract first, then the Introduction, some graphs or tables and then the Discussion.</a:t>
            </a:r>
          </a:p>
          <a:p>
            <a:r>
              <a:rPr lang="en-AU" sz="2000" dirty="0"/>
              <a:t>Therefore, the Discussion should begin by </a:t>
            </a:r>
            <a:r>
              <a:rPr lang="en-AU" sz="2000" u="sng" dirty="0"/>
              <a:t>summarising the main findings</a:t>
            </a:r>
            <a:r>
              <a:rPr lang="en-AU" sz="2000" dirty="0"/>
              <a:t>.</a:t>
            </a:r>
          </a:p>
          <a:p>
            <a:r>
              <a:rPr lang="en-AU" sz="2000" dirty="0"/>
              <a:t>Then: we i</a:t>
            </a:r>
            <a:r>
              <a:rPr lang="en-AU" sz="2000" u="sng" dirty="0"/>
              <a:t>nterpret the findings</a:t>
            </a:r>
          </a:p>
          <a:p>
            <a:pPr lvl="1"/>
            <a:r>
              <a:rPr lang="en-AU" sz="1800" dirty="0"/>
              <a:t>This is about </a:t>
            </a:r>
            <a:r>
              <a:rPr lang="en-AU" sz="1800" b="1" dirty="0"/>
              <a:t>sensemaking</a:t>
            </a:r>
            <a:r>
              <a:rPr lang="en-AU" sz="1800" dirty="0"/>
              <a:t> of the findings or results: What do they actually mean? Why did you get the results that you obtained?</a:t>
            </a:r>
          </a:p>
          <a:p>
            <a:pPr lvl="2"/>
            <a:r>
              <a:rPr lang="en-AU" sz="1400" b="1" dirty="0"/>
              <a:t>Explaining</a:t>
            </a:r>
            <a:r>
              <a:rPr lang="en-AU" sz="1400" dirty="0"/>
              <a:t> the results: why did you find what you found?</a:t>
            </a:r>
          </a:p>
          <a:p>
            <a:pPr lvl="2"/>
            <a:r>
              <a:rPr lang="en-AU" sz="1400" b="1" dirty="0"/>
              <a:t>Abstracting</a:t>
            </a:r>
            <a:r>
              <a:rPr lang="en-AU" sz="1400" dirty="0"/>
              <a:t> the results to concepts: what does it mean in a larger view?</a:t>
            </a:r>
          </a:p>
          <a:p>
            <a:pPr lvl="2"/>
            <a:r>
              <a:rPr lang="en-AU" sz="1400" b="1" dirty="0"/>
              <a:t>Theorizing</a:t>
            </a:r>
            <a:r>
              <a:rPr lang="en-AU" sz="1400" dirty="0"/>
              <a:t> the results: what do the results tell us about the existing/new theory?</a:t>
            </a:r>
          </a:p>
          <a:p>
            <a:r>
              <a:rPr lang="en-AU" sz="2000" dirty="0"/>
              <a:t>Keep the discussion to the results, i.e., </a:t>
            </a:r>
            <a:r>
              <a:rPr lang="en-AU" sz="2000" b="1" dirty="0"/>
              <a:t>do not go beyond the data.</a:t>
            </a:r>
          </a:p>
          <a:p>
            <a:r>
              <a:rPr lang="en-AU" sz="2000" dirty="0"/>
              <a:t>Use </a:t>
            </a:r>
            <a:r>
              <a:rPr lang="en-AU" sz="2000" u="sng" dirty="0"/>
              <a:t>present tense</a:t>
            </a:r>
            <a:r>
              <a:rPr lang="en-AU" sz="2000" dirty="0"/>
              <a:t>.</a:t>
            </a:r>
          </a:p>
        </p:txBody>
      </p:sp>
      <p:sp>
        <p:nvSpPr>
          <p:cNvPr id="122881" name="Title 1"/>
          <p:cNvSpPr>
            <a:spLocks noGrp="1"/>
          </p:cNvSpPr>
          <p:nvPr>
            <p:ph type="title"/>
          </p:nvPr>
        </p:nvSpPr>
        <p:spPr/>
        <p:txBody>
          <a:bodyPr/>
          <a:lstStyle/>
          <a:p>
            <a:r>
              <a:rPr lang="en-AU"/>
              <a:t>Section: Discussion</a:t>
            </a:r>
          </a:p>
        </p:txBody>
      </p:sp>
      <p:sp>
        <p:nvSpPr>
          <p:cNvPr id="2" name="Content Placeholder 1">
            <a:extLst>
              <a:ext uri="{FF2B5EF4-FFF2-40B4-BE49-F238E27FC236}">
                <a16:creationId xmlns:a16="http://schemas.microsoft.com/office/drawing/2014/main" id="{6522F312-7DD6-4350-9105-57932C5842E0}"/>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349967651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Content Placeholder 2"/>
          <p:cNvSpPr>
            <a:spLocks noGrp="1"/>
          </p:cNvSpPr>
          <p:nvPr>
            <p:ph sz="quarter" idx="11"/>
          </p:nvPr>
        </p:nvSpPr>
        <p:spPr/>
        <p:txBody>
          <a:bodyPr/>
          <a:lstStyle/>
          <a:p>
            <a:r>
              <a:rPr lang="en-AU" sz="2000" dirty="0"/>
              <a:t>When most people read a paper, they read the Abstract first, then the Introduction, some graphs or tables and then the Discussion.</a:t>
            </a:r>
          </a:p>
          <a:p>
            <a:r>
              <a:rPr lang="en-AU" sz="2000" dirty="0"/>
              <a:t>Therefore, the Discussion should begin by </a:t>
            </a:r>
            <a:r>
              <a:rPr lang="en-AU" sz="2000" u="sng" dirty="0"/>
              <a:t>summarising the main findings</a:t>
            </a:r>
            <a:r>
              <a:rPr lang="en-AU" sz="2000" dirty="0"/>
              <a:t>.</a:t>
            </a:r>
          </a:p>
          <a:p>
            <a:r>
              <a:rPr lang="en-AU" sz="2000" dirty="0"/>
              <a:t>Then: we i</a:t>
            </a:r>
            <a:r>
              <a:rPr lang="en-AU" sz="2000" u="sng" dirty="0"/>
              <a:t>nterpret the findings</a:t>
            </a:r>
          </a:p>
          <a:p>
            <a:pPr lvl="1"/>
            <a:r>
              <a:rPr lang="en-AU" sz="1800" dirty="0"/>
              <a:t>This is about </a:t>
            </a:r>
            <a:r>
              <a:rPr lang="en-AU" sz="1800" b="1" dirty="0"/>
              <a:t>sensemaking</a:t>
            </a:r>
            <a:r>
              <a:rPr lang="en-AU" sz="1800" dirty="0"/>
              <a:t> of the findings or results: What do they actually mean? Why did you get the results that you obtained?</a:t>
            </a:r>
          </a:p>
          <a:p>
            <a:pPr lvl="2"/>
            <a:r>
              <a:rPr lang="en-AU" sz="1400" b="1" dirty="0"/>
              <a:t>Explaining</a:t>
            </a:r>
            <a:r>
              <a:rPr lang="en-AU" sz="1400" dirty="0"/>
              <a:t> the results: why did you find what you found?</a:t>
            </a:r>
          </a:p>
          <a:p>
            <a:pPr lvl="2"/>
            <a:r>
              <a:rPr lang="en-AU" sz="1400" b="1" dirty="0"/>
              <a:t>Abstracting</a:t>
            </a:r>
            <a:r>
              <a:rPr lang="en-AU" sz="1400" dirty="0"/>
              <a:t> the results to concepts: what does it mean in a larger view?</a:t>
            </a:r>
          </a:p>
          <a:p>
            <a:pPr lvl="2"/>
            <a:r>
              <a:rPr lang="en-AU" sz="1400" b="1" dirty="0"/>
              <a:t>Theorizing</a:t>
            </a:r>
            <a:r>
              <a:rPr lang="en-AU" sz="1400" dirty="0"/>
              <a:t> the results: what do the results tell us about the existing/new theory?</a:t>
            </a:r>
          </a:p>
          <a:p>
            <a:r>
              <a:rPr lang="en-AU" sz="2000" dirty="0"/>
              <a:t>Keep the discussion to the results, i.e., </a:t>
            </a:r>
            <a:r>
              <a:rPr lang="en-AU" sz="2000" b="1" dirty="0"/>
              <a:t>do not go beyond the data.</a:t>
            </a:r>
          </a:p>
          <a:p>
            <a:r>
              <a:rPr lang="en-AU" sz="2000" dirty="0"/>
              <a:t>Use </a:t>
            </a:r>
            <a:r>
              <a:rPr lang="en-AU" sz="2000" u="sng" dirty="0"/>
              <a:t>present tense</a:t>
            </a:r>
            <a:r>
              <a:rPr lang="en-AU" sz="2000" dirty="0"/>
              <a:t>.</a:t>
            </a:r>
          </a:p>
        </p:txBody>
      </p:sp>
      <p:sp>
        <p:nvSpPr>
          <p:cNvPr id="122881" name="Title 1"/>
          <p:cNvSpPr>
            <a:spLocks noGrp="1"/>
          </p:cNvSpPr>
          <p:nvPr>
            <p:ph type="title"/>
          </p:nvPr>
        </p:nvSpPr>
        <p:spPr/>
        <p:txBody>
          <a:bodyPr/>
          <a:lstStyle/>
          <a:p>
            <a:r>
              <a:rPr lang="en-AU"/>
              <a:t>Section: Discussion</a:t>
            </a:r>
          </a:p>
        </p:txBody>
      </p:sp>
      <p:sp>
        <p:nvSpPr>
          <p:cNvPr id="2" name="Content Placeholder 1">
            <a:extLst>
              <a:ext uri="{FF2B5EF4-FFF2-40B4-BE49-F238E27FC236}">
                <a16:creationId xmlns:a16="http://schemas.microsoft.com/office/drawing/2014/main" id="{90B92CF3-7827-4B49-BA9B-DEC80FA10F4C}"/>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80337736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95D3F60-391C-480B-B011-F596A24A78AA}"/>
              </a:ext>
            </a:extLst>
          </p:cNvPr>
          <p:cNvSpPr>
            <a:spLocks noGrp="1"/>
          </p:cNvSpPr>
          <p:nvPr>
            <p:ph sz="quarter" idx="11"/>
          </p:nvPr>
        </p:nvSpPr>
        <p:spPr/>
        <p:txBody>
          <a:bodyPr/>
          <a:lstStyle/>
          <a:p>
            <a:endParaRPr lang="de-DE"/>
          </a:p>
        </p:txBody>
      </p:sp>
      <p:sp>
        <p:nvSpPr>
          <p:cNvPr id="123905" name="Title 1"/>
          <p:cNvSpPr>
            <a:spLocks noGrp="1"/>
          </p:cNvSpPr>
          <p:nvPr>
            <p:ph type="title"/>
          </p:nvPr>
        </p:nvSpPr>
        <p:spPr/>
        <p:txBody>
          <a:bodyPr>
            <a:normAutofit/>
          </a:bodyPr>
          <a:lstStyle/>
          <a:p>
            <a:r>
              <a:rPr lang="en-AU" dirty="0"/>
              <a:t>Examples – Summarizing the key findings</a:t>
            </a:r>
          </a:p>
        </p:txBody>
      </p:sp>
      <p:sp>
        <p:nvSpPr>
          <p:cNvPr id="3" name="Content Placeholder 2">
            <a:extLst>
              <a:ext uri="{FF2B5EF4-FFF2-40B4-BE49-F238E27FC236}">
                <a16:creationId xmlns:a16="http://schemas.microsoft.com/office/drawing/2014/main" id="{291EE551-2883-4EF5-B0DF-F9D0142EA329}"/>
              </a:ext>
            </a:extLst>
          </p:cNvPr>
          <p:cNvSpPr>
            <a:spLocks noGrp="1"/>
          </p:cNvSpPr>
          <p:nvPr>
            <p:ph sz="quarter" idx="12"/>
          </p:nvPr>
        </p:nvSpPr>
        <p:spPr/>
        <p:txBody>
          <a:bodyPr/>
          <a:lstStyle/>
          <a:p>
            <a:endParaRPr lang="de-DE"/>
          </a:p>
        </p:txBody>
      </p:sp>
      <p:pic>
        <p:nvPicPr>
          <p:cNvPr id="123906" name="Picture 2"/>
          <p:cNvPicPr>
            <a:picLocks noChangeAspect="1" noChangeArrowheads="1"/>
          </p:cNvPicPr>
          <p:nvPr/>
        </p:nvPicPr>
        <p:blipFill>
          <a:blip r:embed="rId2" cstate="print"/>
          <a:srcRect/>
          <a:stretch>
            <a:fillRect/>
          </a:stretch>
        </p:blipFill>
        <p:spPr bwMode="auto">
          <a:xfrm>
            <a:off x="6439561" y="4188215"/>
            <a:ext cx="4351339" cy="2058987"/>
          </a:xfrm>
          <a:prstGeom prst="rect">
            <a:avLst/>
          </a:prstGeom>
          <a:noFill/>
          <a:ln w="9525">
            <a:solidFill>
              <a:schemeClr val="tx1"/>
            </a:solidFill>
            <a:miter lim="800000"/>
            <a:headEnd/>
            <a:tailEnd/>
          </a:ln>
        </p:spPr>
      </p:pic>
      <p:sp>
        <p:nvSpPr>
          <p:cNvPr id="123907" name="Rectangle 4"/>
          <p:cNvSpPr>
            <a:spLocks noChangeArrowheads="1"/>
          </p:cNvSpPr>
          <p:nvPr/>
        </p:nvSpPr>
        <p:spPr bwMode="auto">
          <a:xfrm>
            <a:off x="1295467" y="2628781"/>
            <a:ext cx="4572000" cy="1569660"/>
          </a:xfrm>
          <a:prstGeom prst="rect">
            <a:avLst/>
          </a:prstGeom>
          <a:noFill/>
          <a:ln w="9525">
            <a:solidFill>
              <a:schemeClr val="tx1"/>
            </a:solidFill>
            <a:miter lim="800000"/>
            <a:headEnd/>
            <a:tailEnd/>
          </a:ln>
        </p:spPr>
        <p:txBody>
          <a:bodyPr>
            <a:spAutoFit/>
          </a:bodyPr>
          <a:lstStyle/>
          <a:p>
            <a:pPr algn="just"/>
            <a:r>
              <a:rPr lang="en-US" sz="1600" dirty="0"/>
              <a:t>This study provides empirical results on the associations that two types of characteristics of the BPMN modeling grammar, </a:t>
            </a:r>
            <a:r>
              <a:rPr lang="en-US" sz="1600" i="1" dirty="0"/>
              <a:t>i.e.</a:t>
            </a:r>
            <a:r>
              <a:rPr lang="en-US" sz="1600" dirty="0"/>
              <a:t>, perceptions of a lack of ontological completeness and ontological clarity, have with user beliefs about the usefulness and ease of use of the modeling grammar.</a:t>
            </a:r>
            <a:endParaRPr lang="en-AU" sz="1600" dirty="0"/>
          </a:p>
        </p:txBody>
      </p:sp>
    </p:spTree>
    <p:extLst>
      <p:ext uri="{BB962C8B-B14F-4D97-AF65-F5344CB8AC3E}">
        <p14:creationId xmlns:p14="http://schemas.microsoft.com/office/powerpoint/2010/main" val="270077538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FC46BD6-CCBC-4EDF-B0D0-7A14F0174F79}"/>
              </a:ext>
            </a:extLst>
          </p:cNvPr>
          <p:cNvSpPr>
            <a:spLocks noGrp="1"/>
          </p:cNvSpPr>
          <p:nvPr>
            <p:ph sz="quarter" idx="11"/>
          </p:nvPr>
        </p:nvSpPr>
        <p:spPr/>
        <p:txBody>
          <a:bodyPr/>
          <a:lstStyle/>
          <a:p>
            <a:endParaRPr lang="de-DE"/>
          </a:p>
        </p:txBody>
      </p:sp>
      <p:sp>
        <p:nvSpPr>
          <p:cNvPr id="124929" name="Title 1"/>
          <p:cNvSpPr>
            <a:spLocks noGrp="1"/>
          </p:cNvSpPr>
          <p:nvPr>
            <p:ph type="title"/>
          </p:nvPr>
        </p:nvSpPr>
        <p:spPr/>
        <p:txBody>
          <a:bodyPr>
            <a:normAutofit/>
          </a:bodyPr>
          <a:lstStyle/>
          <a:p>
            <a:r>
              <a:rPr lang="en-AU" dirty="0"/>
              <a:t>Examples – Interpreting the key findings</a:t>
            </a:r>
          </a:p>
        </p:txBody>
      </p:sp>
      <p:sp>
        <p:nvSpPr>
          <p:cNvPr id="3" name="Content Placeholder 2">
            <a:extLst>
              <a:ext uri="{FF2B5EF4-FFF2-40B4-BE49-F238E27FC236}">
                <a16:creationId xmlns:a16="http://schemas.microsoft.com/office/drawing/2014/main" id="{86464129-A11B-4C3C-A1C0-C7D1F54B64CA}"/>
              </a:ext>
            </a:extLst>
          </p:cNvPr>
          <p:cNvSpPr>
            <a:spLocks noGrp="1"/>
          </p:cNvSpPr>
          <p:nvPr>
            <p:ph sz="quarter" idx="12"/>
          </p:nvPr>
        </p:nvSpPr>
        <p:spPr/>
        <p:txBody>
          <a:bodyPr/>
          <a:lstStyle/>
          <a:p>
            <a:endParaRPr lang="de-DE"/>
          </a:p>
        </p:txBody>
      </p:sp>
      <p:sp>
        <p:nvSpPr>
          <p:cNvPr id="124930" name="Rectangle 4"/>
          <p:cNvSpPr>
            <a:spLocks noChangeArrowheads="1"/>
          </p:cNvSpPr>
          <p:nvPr/>
        </p:nvSpPr>
        <p:spPr bwMode="auto">
          <a:xfrm>
            <a:off x="623393" y="2403641"/>
            <a:ext cx="4097337" cy="2462213"/>
          </a:xfrm>
          <a:prstGeom prst="rect">
            <a:avLst/>
          </a:prstGeom>
          <a:solidFill>
            <a:schemeClr val="bg1"/>
          </a:solidFill>
          <a:ln w="9525">
            <a:solidFill>
              <a:schemeClr val="tx1"/>
            </a:solidFill>
            <a:miter lim="800000"/>
            <a:headEnd/>
            <a:tailEnd/>
          </a:ln>
        </p:spPr>
        <p:txBody>
          <a:bodyPr>
            <a:spAutoFit/>
          </a:bodyPr>
          <a:lstStyle/>
          <a:p>
            <a:pPr algn="just"/>
            <a:r>
              <a:rPr lang="en-US" sz="1100" dirty="0"/>
              <a:t>While we found that users who did not use constructs that are classified as excess had higher perceptions of the ease of use of the grammar, </a:t>
            </a:r>
            <a:r>
              <a:rPr lang="en-US" sz="1100" b="1" dirty="0">
                <a:solidFill>
                  <a:srgbClr val="FF0000"/>
                </a:solidFill>
              </a:rPr>
              <a:t>the differences in PEOU ratings between the groups were not always significant</a:t>
            </a:r>
            <a:r>
              <a:rPr lang="en-US" sz="1100" dirty="0"/>
              <a:t>. </a:t>
            </a:r>
            <a:endParaRPr lang="en-AU" sz="1100" dirty="0"/>
          </a:p>
          <a:p>
            <a:pPr algn="just"/>
            <a:r>
              <a:rPr lang="en-AU" sz="1100" b="1" dirty="0">
                <a:solidFill>
                  <a:srgbClr val="FF0000"/>
                </a:solidFill>
              </a:rPr>
              <a:t>One possible interpretation of these results </a:t>
            </a:r>
            <a:r>
              <a:rPr lang="en-AU" sz="1100" dirty="0"/>
              <a:t>is that some of the excess constructs in BPMN (e.g., Association Flows or Text Annotations) are used by </a:t>
            </a:r>
            <a:r>
              <a:rPr lang="en-AU" sz="1100" dirty="0" err="1"/>
              <a:t>modelers</a:t>
            </a:r>
            <a:r>
              <a:rPr lang="en-AU" sz="1100" dirty="0"/>
              <a:t> to mitigate or mask other deficiencies (e.g., construct deficit or overload). These workarounds may distort the theoretically hypothesized results, in that users may have positive usage perceptions about some of the excess constructs. For example, a </a:t>
            </a:r>
            <a:r>
              <a:rPr lang="en-AU" sz="1100" dirty="0" err="1"/>
              <a:t>modeler</a:t>
            </a:r>
            <a:r>
              <a:rPr lang="en-AU" sz="1100" dirty="0"/>
              <a:t> may find the excess construct Text Annotation useful because it allows them to handle other deficiencies of the grammar (for instance, those relating to the deficit for articulating business rules).</a:t>
            </a:r>
          </a:p>
        </p:txBody>
      </p:sp>
      <p:pic>
        <p:nvPicPr>
          <p:cNvPr id="124931" name="Picture 2"/>
          <p:cNvPicPr>
            <a:picLocks noChangeAspect="1" noChangeArrowheads="1"/>
          </p:cNvPicPr>
          <p:nvPr/>
        </p:nvPicPr>
        <p:blipFill>
          <a:blip r:embed="rId2" cstate="print"/>
          <a:srcRect/>
          <a:stretch>
            <a:fillRect/>
          </a:stretch>
        </p:blipFill>
        <p:spPr bwMode="auto">
          <a:xfrm>
            <a:off x="8034071" y="2284577"/>
            <a:ext cx="3962400" cy="2514600"/>
          </a:xfrm>
          <a:prstGeom prst="rect">
            <a:avLst/>
          </a:prstGeom>
          <a:noFill/>
          <a:ln w="9525">
            <a:solidFill>
              <a:schemeClr val="tx1"/>
            </a:solidFill>
            <a:miter lim="800000"/>
            <a:headEnd/>
            <a:tailEnd/>
          </a:ln>
        </p:spPr>
      </p:pic>
      <p:sp>
        <p:nvSpPr>
          <p:cNvPr id="124932" name="Rectangle 5"/>
          <p:cNvSpPr>
            <a:spLocks noChangeArrowheads="1"/>
          </p:cNvSpPr>
          <p:nvPr/>
        </p:nvSpPr>
        <p:spPr bwMode="auto">
          <a:xfrm>
            <a:off x="2831637" y="5023633"/>
            <a:ext cx="7008779" cy="1615827"/>
          </a:xfrm>
          <a:prstGeom prst="rect">
            <a:avLst/>
          </a:prstGeom>
          <a:solidFill>
            <a:schemeClr val="bg1"/>
          </a:solidFill>
          <a:ln w="9525">
            <a:solidFill>
              <a:schemeClr val="tx1"/>
            </a:solidFill>
            <a:miter lim="800000"/>
            <a:headEnd/>
            <a:tailEnd/>
          </a:ln>
        </p:spPr>
        <p:txBody>
          <a:bodyPr wrap="square">
            <a:spAutoFit/>
          </a:bodyPr>
          <a:lstStyle/>
          <a:p>
            <a:pPr algn="just"/>
            <a:r>
              <a:rPr lang="en-US" sz="1100" b="1">
                <a:solidFill>
                  <a:srgbClr val="FF0000"/>
                </a:solidFill>
              </a:rPr>
              <a:t>We further found that, when model complexity is increased, syntactic effects related to the perceptual discriminability of the Gateway constructs have a positive effect on model interpretability, over and above the effects of the constructs’ ontological deficiencies on a semantic level</a:t>
            </a:r>
            <a:r>
              <a:rPr lang="en-US" sz="1100"/>
              <a:t>. Given that ‘typical’ process models found in industry practice are quite complex and may involve up to </a:t>
            </a:r>
            <a:r>
              <a:rPr lang="en-AU" sz="1100"/>
              <a:t>thousands of activities and related objects such as data and applications (Mendling, Reijers, &amp; van der Aalst, 2010), this finding is significant in that it underlines the importance of perceptual, syntactic considerations in the design of process models that are readily and intuitively perceptible by the intended audiences. </a:t>
            </a:r>
            <a:r>
              <a:rPr lang="en-AU" sz="1100" b="1">
                <a:solidFill>
                  <a:srgbClr val="FF0000"/>
                </a:solidFill>
              </a:rPr>
              <a:t>Our results suggest that potential semantic deficiencies of these models (in terms of the precision of the clarity of their specification) can be positively mitigated through appropriate visual means, e.g., by selecting easily distinguishable shapes for better perceptual discrimination.</a:t>
            </a:r>
          </a:p>
        </p:txBody>
      </p:sp>
      <p:sp>
        <p:nvSpPr>
          <p:cNvPr id="124933" name="Rectangle 6"/>
          <p:cNvSpPr>
            <a:spLocks noChangeArrowheads="1"/>
          </p:cNvSpPr>
          <p:nvPr/>
        </p:nvSpPr>
        <p:spPr bwMode="auto">
          <a:xfrm>
            <a:off x="8030896" y="2276640"/>
            <a:ext cx="3952875" cy="1838325"/>
          </a:xfrm>
          <a:prstGeom prst="rect">
            <a:avLst/>
          </a:prstGeom>
          <a:noFill/>
          <a:ln w="38100" algn="ctr">
            <a:solidFill>
              <a:srgbClr val="FF0000"/>
            </a:solidFill>
            <a:round/>
            <a:headEnd/>
            <a:tailEnd/>
          </a:ln>
        </p:spPr>
        <p:txBody>
          <a:bodyPr/>
          <a:lstStyle/>
          <a:p>
            <a:pPr eaLnBrk="0" hangingPunct="0"/>
            <a:endParaRPr lang="en-AU"/>
          </a:p>
        </p:txBody>
      </p:sp>
    </p:spTree>
    <p:extLst>
      <p:ext uri="{BB962C8B-B14F-4D97-AF65-F5344CB8AC3E}">
        <p14:creationId xmlns:p14="http://schemas.microsoft.com/office/powerpoint/2010/main" val="412250436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Content Placeholder 2"/>
          <p:cNvSpPr>
            <a:spLocks noGrp="1"/>
          </p:cNvSpPr>
          <p:nvPr>
            <p:ph sz="quarter" idx="11"/>
          </p:nvPr>
        </p:nvSpPr>
        <p:spPr/>
        <p:txBody>
          <a:bodyPr/>
          <a:lstStyle/>
          <a:p>
            <a:r>
              <a:rPr lang="en-AU" sz="2000" dirty="0"/>
              <a:t>This section is absolutely important. It should be explicit in the structure.</a:t>
            </a:r>
          </a:p>
          <a:p>
            <a:r>
              <a:rPr lang="en-AU" sz="2000" dirty="0"/>
              <a:t>Good journals </a:t>
            </a:r>
            <a:r>
              <a:rPr lang="en-AU" sz="2000" u="sng" dirty="0"/>
              <a:t>demand</a:t>
            </a:r>
            <a:r>
              <a:rPr lang="en-AU" sz="2000" dirty="0"/>
              <a:t> specific implications for ongoing research and practice.</a:t>
            </a:r>
          </a:p>
          <a:p>
            <a:r>
              <a:rPr lang="en-AU" sz="2000" dirty="0"/>
              <a:t>Implications for Practice</a:t>
            </a:r>
          </a:p>
          <a:p>
            <a:pPr lvl="1"/>
            <a:r>
              <a:rPr lang="en-AU" sz="1600" dirty="0"/>
              <a:t>Detail how the study findings </a:t>
            </a:r>
            <a:r>
              <a:rPr lang="en-AU" sz="1600" b="1" dirty="0"/>
              <a:t>change/impact</a:t>
            </a:r>
            <a:r>
              <a:rPr lang="en-AU" sz="1600" dirty="0"/>
              <a:t> the way that important </a:t>
            </a:r>
            <a:r>
              <a:rPr lang="en-AU" sz="1600" b="1" dirty="0"/>
              <a:t>stakeholders</a:t>
            </a:r>
            <a:r>
              <a:rPr lang="en-AU" sz="1600" dirty="0"/>
              <a:t> work in </a:t>
            </a:r>
            <a:r>
              <a:rPr lang="en-AU" sz="1600" b="1" dirty="0"/>
              <a:t>actual practice</a:t>
            </a:r>
            <a:r>
              <a:rPr lang="en-AU" sz="1600" dirty="0"/>
              <a:t>.</a:t>
            </a:r>
            <a:endParaRPr lang="en-AU" sz="1200" dirty="0"/>
          </a:p>
          <a:p>
            <a:r>
              <a:rPr lang="en-AU" sz="2000" dirty="0"/>
              <a:t>Implications for Research:</a:t>
            </a:r>
          </a:p>
          <a:p>
            <a:pPr lvl="1"/>
            <a:r>
              <a:rPr lang="en-AU" sz="1600" dirty="0"/>
              <a:t>What have we found that can guide future research</a:t>
            </a:r>
          </a:p>
          <a:p>
            <a:pPr lvl="2"/>
            <a:r>
              <a:rPr lang="en-AU" sz="1200" dirty="0"/>
              <a:t>E.g., a new measurement instrument</a:t>
            </a:r>
          </a:p>
          <a:p>
            <a:pPr lvl="2"/>
            <a:r>
              <a:rPr lang="en-AU" sz="1200" dirty="0"/>
              <a:t>E.g., a new theory</a:t>
            </a:r>
          </a:p>
          <a:p>
            <a:pPr lvl="2"/>
            <a:r>
              <a:rPr lang="en-AU" sz="1200" dirty="0"/>
              <a:t>Potential extensions of the study</a:t>
            </a:r>
          </a:p>
          <a:p>
            <a:pPr lvl="1"/>
            <a:r>
              <a:rPr lang="en-AU" sz="1600" dirty="0"/>
              <a:t>What are future research opportunities that continue from the study described</a:t>
            </a:r>
          </a:p>
          <a:p>
            <a:pPr lvl="2"/>
            <a:r>
              <a:rPr lang="en-AU" sz="1200" dirty="0"/>
              <a:t>New questions that arise from the way the research question was answered in the paper.</a:t>
            </a:r>
          </a:p>
        </p:txBody>
      </p:sp>
      <p:sp>
        <p:nvSpPr>
          <p:cNvPr id="125953" name="Title 1"/>
          <p:cNvSpPr>
            <a:spLocks noGrp="1"/>
          </p:cNvSpPr>
          <p:nvPr>
            <p:ph type="title"/>
          </p:nvPr>
        </p:nvSpPr>
        <p:spPr/>
        <p:txBody>
          <a:bodyPr/>
          <a:lstStyle/>
          <a:p>
            <a:r>
              <a:rPr lang="en-AU"/>
              <a:t>Section: Implications</a:t>
            </a:r>
          </a:p>
        </p:txBody>
      </p:sp>
      <p:sp>
        <p:nvSpPr>
          <p:cNvPr id="2" name="Content Placeholder 1">
            <a:extLst>
              <a:ext uri="{FF2B5EF4-FFF2-40B4-BE49-F238E27FC236}">
                <a16:creationId xmlns:a16="http://schemas.microsoft.com/office/drawing/2014/main" id="{F57C206B-1267-4D0A-BE9F-525E3EA323E7}"/>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346298985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A3EF35C-5228-41BA-9B5D-B74248112C31}"/>
              </a:ext>
            </a:extLst>
          </p:cNvPr>
          <p:cNvSpPr>
            <a:spLocks noGrp="1"/>
          </p:cNvSpPr>
          <p:nvPr>
            <p:ph sz="quarter" idx="11"/>
          </p:nvPr>
        </p:nvSpPr>
        <p:spPr/>
        <p:txBody>
          <a:bodyPr/>
          <a:lstStyle/>
          <a:p>
            <a:endParaRPr lang="de-DE"/>
          </a:p>
        </p:txBody>
      </p:sp>
      <p:sp>
        <p:nvSpPr>
          <p:cNvPr id="126977" name="Title 1"/>
          <p:cNvSpPr>
            <a:spLocks noGrp="1"/>
          </p:cNvSpPr>
          <p:nvPr>
            <p:ph type="title"/>
          </p:nvPr>
        </p:nvSpPr>
        <p:spPr/>
        <p:txBody>
          <a:bodyPr/>
          <a:lstStyle/>
          <a:p>
            <a:r>
              <a:rPr lang="en-AU" dirty="0"/>
              <a:t>Example</a:t>
            </a:r>
          </a:p>
        </p:txBody>
      </p:sp>
      <p:sp>
        <p:nvSpPr>
          <p:cNvPr id="3" name="Content Placeholder 2">
            <a:extLst>
              <a:ext uri="{FF2B5EF4-FFF2-40B4-BE49-F238E27FC236}">
                <a16:creationId xmlns:a16="http://schemas.microsoft.com/office/drawing/2014/main" id="{FEBF5A1D-DDAA-473B-8F50-766B7A2E2C57}"/>
              </a:ext>
            </a:extLst>
          </p:cNvPr>
          <p:cNvSpPr>
            <a:spLocks noGrp="1"/>
          </p:cNvSpPr>
          <p:nvPr>
            <p:ph sz="quarter" idx="12"/>
          </p:nvPr>
        </p:nvSpPr>
        <p:spPr/>
        <p:txBody>
          <a:bodyPr/>
          <a:lstStyle/>
          <a:p>
            <a:endParaRPr lang="de-DE"/>
          </a:p>
        </p:txBody>
      </p:sp>
      <p:pic>
        <p:nvPicPr>
          <p:cNvPr id="7" name="Picture 6">
            <a:extLst>
              <a:ext uri="{FF2B5EF4-FFF2-40B4-BE49-F238E27FC236}">
                <a16:creationId xmlns:a16="http://schemas.microsoft.com/office/drawing/2014/main" id="{A37897F1-4403-4F70-9770-088B984B696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27915" y="164870"/>
            <a:ext cx="5009404" cy="6557612"/>
          </a:xfrm>
          <a:prstGeom prst="rect">
            <a:avLst/>
          </a:prstGeom>
          <a:noFill/>
          <a:ln>
            <a:noFill/>
          </a:ln>
        </p:spPr>
      </p:pic>
    </p:spTree>
    <p:extLst>
      <p:ext uri="{BB962C8B-B14F-4D97-AF65-F5344CB8AC3E}">
        <p14:creationId xmlns:p14="http://schemas.microsoft.com/office/powerpoint/2010/main" val="139151971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Content Placeholder 2"/>
          <p:cNvSpPr>
            <a:spLocks noGrp="1"/>
          </p:cNvSpPr>
          <p:nvPr>
            <p:ph sz="quarter" idx="11"/>
          </p:nvPr>
        </p:nvSpPr>
        <p:spPr/>
        <p:txBody>
          <a:bodyPr>
            <a:normAutofit/>
          </a:bodyPr>
          <a:lstStyle/>
          <a:p>
            <a:r>
              <a:rPr lang="en-AU" dirty="0"/>
              <a:t>Provides the closing frame to a paper. </a:t>
            </a:r>
          </a:p>
          <a:p>
            <a:r>
              <a:rPr lang="en-AU" dirty="0"/>
              <a:t>Is often little more than one abstract statement.</a:t>
            </a:r>
          </a:p>
          <a:p>
            <a:r>
              <a:rPr lang="en-AU" dirty="0"/>
              <a:t>Recaps very briefly the key contributions of the paper, without going into detail.</a:t>
            </a:r>
          </a:p>
          <a:p>
            <a:r>
              <a:rPr lang="en-AU" dirty="0"/>
              <a:t>Reflects about the research presented in the paper.</a:t>
            </a:r>
          </a:p>
          <a:p>
            <a:r>
              <a:rPr lang="en-AU" dirty="0"/>
              <a:t>Never introduces new material or findings.</a:t>
            </a:r>
          </a:p>
          <a:p>
            <a:r>
              <a:rPr lang="en-AU" dirty="0"/>
              <a:t>Rule of thumb: don’t cite anything!</a:t>
            </a:r>
          </a:p>
        </p:txBody>
      </p:sp>
      <p:sp>
        <p:nvSpPr>
          <p:cNvPr id="129025" name="Title 1"/>
          <p:cNvSpPr>
            <a:spLocks noGrp="1"/>
          </p:cNvSpPr>
          <p:nvPr>
            <p:ph type="title"/>
          </p:nvPr>
        </p:nvSpPr>
        <p:spPr/>
        <p:txBody>
          <a:bodyPr/>
          <a:lstStyle/>
          <a:p>
            <a:r>
              <a:rPr lang="en-AU" dirty="0"/>
              <a:t>Section: Conclusion</a:t>
            </a:r>
          </a:p>
        </p:txBody>
      </p:sp>
      <p:sp>
        <p:nvSpPr>
          <p:cNvPr id="2" name="Content Placeholder 1">
            <a:extLst>
              <a:ext uri="{FF2B5EF4-FFF2-40B4-BE49-F238E27FC236}">
                <a16:creationId xmlns:a16="http://schemas.microsoft.com/office/drawing/2014/main" id="{3AE6E071-3F45-4936-8A93-BC8AB68448E0}"/>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233507181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4D17E74-90CA-4146-80E6-331450521A1D}"/>
              </a:ext>
            </a:extLst>
          </p:cNvPr>
          <p:cNvSpPr>
            <a:spLocks noGrp="1"/>
          </p:cNvSpPr>
          <p:nvPr>
            <p:ph sz="quarter" idx="11"/>
          </p:nvPr>
        </p:nvSpPr>
        <p:spPr/>
        <p:txBody>
          <a:bodyPr/>
          <a:lstStyle/>
          <a:p>
            <a:endParaRPr lang="de-DE"/>
          </a:p>
        </p:txBody>
      </p:sp>
      <p:sp>
        <p:nvSpPr>
          <p:cNvPr id="130049" name="Title 1"/>
          <p:cNvSpPr>
            <a:spLocks noGrp="1"/>
          </p:cNvSpPr>
          <p:nvPr>
            <p:ph type="title"/>
          </p:nvPr>
        </p:nvSpPr>
        <p:spPr/>
        <p:txBody>
          <a:bodyPr/>
          <a:lstStyle/>
          <a:p>
            <a:r>
              <a:rPr lang="en-AU" dirty="0"/>
              <a:t>Example</a:t>
            </a:r>
          </a:p>
        </p:txBody>
      </p:sp>
      <p:sp>
        <p:nvSpPr>
          <p:cNvPr id="3" name="Content Placeholder 2">
            <a:extLst>
              <a:ext uri="{FF2B5EF4-FFF2-40B4-BE49-F238E27FC236}">
                <a16:creationId xmlns:a16="http://schemas.microsoft.com/office/drawing/2014/main" id="{36D1E333-BF83-464C-8A7C-5DA212B679F5}"/>
              </a:ext>
            </a:extLst>
          </p:cNvPr>
          <p:cNvSpPr>
            <a:spLocks noGrp="1"/>
          </p:cNvSpPr>
          <p:nvPr>
            <p:ph sz="quarter" idx="12"/>
          </p:nvPr>
        </p:nvSpPr>
        <p:spPr/>
        <p:txBody>
          <a:bodyPr/>
          <a:lstStyle/>
          <a:p>
            <a:endParaRPr lang="de-DE"/>
          </a:p>
        </p:txBody>
      </p:sp>
      <p:pic>
        <p:nvPicPr>
          <p:cNvPr id="6" name="Picture 5">
            <a:extLst>
              <a:ext uri="{FF2B5EF4-FFF2-40B4-BE49-F238E27FC236}">
                <a16:creationId xmlns:a16="http://schemas.microsoft.com/office/drawing/2014/main" id="{F449A118-3E56-4D27-93BB-55A1BB9DFB3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67100" y="2180167"/>
            <a:ext cx="5257800" cy="2497667"/>
          </a:xfrm>
          <a:prstGeom prst="rect">
            <a:avLst/>
          </a:prstGeom>
          <a:noFill/>
          <a:ln>
            <a:noFill/>
          </a:ln>
        </p:spPr>
      </p:pic>
    </p:spTree>
    <p:extLst>
      <p:ext uri="{BB962C8B-B14F-4D97-AF65-F5344CB8AC3E}">
        <p14:creationId xmlns:p14="http://schemas.microsoft.com/office/powerpoint/2010/main" val="353625465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1" name="Rectangle 3"/>
          <p:cNvSpPr>
            <a:spLocks noGrp="1" noChangeArrowheads="1"/>
          </p:cNvSpPr>
          <p:nvPr>
            <p:ph sz="quarter" idx="11"/>
          </p:nvPr>
        </p:nvSpPr>
        <p:spPr/>
        <p:txBody>
          <a:bodyPr>
            <a:normAutofit fontScale="92500" lnSpcReduction="10000"/>
          </a:bodyPr>
          <a:lstStyle/>
          <a:p>
            <a:r>
              <a:rPr lang="en-US" dirty="0"/>
              <a:t>Conceive idea</a:t>
            </a:r>
          </a:p>
          <a:p>
            <a:pPr lvl="1"/>
            <a:r>
              <a:rPr lang="en-US" dirty="0"/>
              <a:t>Revise</a:t>
            </a:r>
          </a:p>
          <a:p>
            <a:r>
              <a:rPr lang="en-US" dirty="0"/>
              <a:t>Write multiple drafts</a:t>
            </a:r>
          </a:p>
          <a:p>
            <a:pPr lvl="1"/>
            <a:r>
              <a:rPr lang="en-US" dirty="0"/>
              <a:t>revise</a:t>
            </a:r>
          </a:p>
          <a:p>
            <a:r>
              <a:rPr lang="en-US" dirty="0"/>
              <a:t>Send to “friendly” critical reviewers</a:t>
            </a:r>
          </a:p>
          <a:p>
            <a:pPr lvl="1"/>
            <a:r>
              <a:rPr lang="en-US" dirty="0"/>
              <a:t>revise</a:t>
            </a:r>
          </a:p>
          <a:p>
            <a:r>
              <a:rPr lang="en-US" dirty="0"/>
              <a:t>Approach potential editors with 95% draft</a:t>
            </a:r>
          </a:p>
          <a:p>
            <a:pPr lvl="1"/>
            <a:r>
              <a:rPr lang="en-US" dirty="0"/>
              <a:t>revise</a:t>
            </a:r>
          </a:p>
          <a:p>
            <a:r>
              <a:rPr lang="en-US" dirty="0"/>
              <a:t>Submit</a:t>
            </a:r>
          </a:p>
          <a:p>
            <a:pPr lvl="1"/>
            <a:r>
              <a:rPr lang="en-US" dirty="0"/>
              <a:t>only when ready</a:t>
            </a:r>
          </a:p>
        </p:txBody>
      </p:sp>
      <p:sp>
        <p:nvSpPr>
          <p:cNvPr id="155649" name="AutoShape 2"/>
          <p:cNvSpPr>
            <a:spLocks noGrp="1" noChangeArrowheads="1"/>
          </p:cNvSpPr>
          <p:nvPr>
            <p:ph type="title"/>
          </p:nvPr>
        </p:nvSpPr>
        <p:spPr/>
        <p:txBody>
          <a:bodyPr>
            <a:normAutofit/>
          </a:bodyPr>
          <a:lstStyle/>
          <a:p>
            <a:r>
              <a:rPr lang="en-US" dirty="0"/>
              <a:t>Wrap-Up: The Article Writing Life-Cycle</a:t>
            </a:r>
          </a:p>
        </p:txBody>
      </p:sp>
      <p:sp>
        <p:nvSpPr>
          <p:cNvPr id="2" name="Content Placeholder 1">
            <a:extLst>
              <a:ext uri="{FF2B5EF4-FFF2-40B4-BE49-F238E27FC236}">
                <a16:creationId xmlns:a16="http://schemas.microsoft.com/office/drawing/2014/main" id="{C9444B27-FB19-4277-BA0F-A65AF4B302DA}"/>
              </a:ext>
            </a:extLst>
          </p:cNvPr>
          <p:cNvSpPr>
            <a:spLocks noGrp="1"/>
          </p:cNvSpPr>
          <p:nvPr>
            <p:ph sz="quarter" idx="12"/>
          </p:nvPr>
        </p:nvSpPr>
        <p:spPr/>
        <p:txBody>
          <a:bodyPr/>
          <a:lstStyle/>
          <a:p>
            <a:endParaRPr lang="de-DE"/>
          </a:p>
        </p:txBody>
      </p:sp>
      <p:pic>
        <p:nvPicPr>
          <p:cNvPr id="4" name="Picture 3">
            <a:extLst>
              <a:ext uri="{FF2B5EF4-FFF2-40B4-BE49-F238E27FC236}">
                <a16:creationId xmlns:a16="http://schemas.microsoft.com/office/drawing/2014/main" id="{A580274F-7606-4EEB-A75C-42469DAE2D4A}"/>
              </a:ext>
            </a:extLst>
          </p:cNvPr>
          <p:cNvPicPr>
            <a:picLocks noChangeAspect="1"/>
          </p:cNvPicPr>
          <p:nvPr/>
        </p:nvPicPr>
        <p:blipFill>
          <a:blip r:embed="rId2"/>
          <a:stretch>
            <a:fillRect/>
          </a:stretch>
        </p:blipFill>
        <p:spPr>
          <a:xfrm>
            <a:off x="6950058" y="2372883"/>
            <a:ext cx="4907661" cy="3840427"/>
          </a:xfrm>
          <a:prstGeom prst="rect">
            <a:avLst/>
          </a:prstGeom>
        </p:spPr>
      </p:pic>
    </p:spTree>
    <p:extLst>
      <p:ext uri="{BB962C8B-B14F-4D97-AF65-F5344CB8AC3E}">
        <p14:creationId xmlns:p14="http://schemas.microsoft.com/office/powerpoint/2010/main" val="119572149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78531">
                                            <p:txEl>
                                              <p:pRg st="0" end="0"/>
                                            </p:txEl>
                                          </p:spTgt>
                                        </p:tgtEl>
                                        <p:attrNameLst>
                                          <p:attrName>style.visibility</p:attrName>
                                        </p:attrNameLst>
                                      </p:cBhvr>
                                      <p:to>
                                        <p:strVal val="visible"/>
                                      </p:to>
                                    </p:set>
                                    <p:animEffect transition="in" filter="blinds(horizontal)">
                                      <p:cBhvr>
                                        <p:cTn id="7" dur="500"/>
                                        <p:tgtEl>
                                          <p:spTgt spid="278531">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78531">
                                            <p:txEl>
                                              <p:pRg st="1" end="1"/>
                                            </p:txEl>
                                          </p:spTgt>
                                        </p:tgtEl>
                                        <p:attrNameLst>
                                          <p:attrName>style.visibility</p:attrName>
                                        </p:attrNameLst>
                                      </p:cBhvr>
                                      <p:to>
                                        <p:strVal val="visible"/>
                                      </p:to>
                                    </p:set>
                                    <p:animEffect transition="in" filter="blinds(horizontal)">
                                      <p:cBhvr>
                                        <p:cTn id="10" dur="500"/>
                                        <p:tgtEl>
                                          <p:spTgt spid="278531">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278531">
                                            <p:txEl>
                                              <p:pRg st="2" end="2"/>
                                            </p:txEl>
                                          </p:spTgt>
                                        </p:tgtEl>
                                        <p:attrNameLst>
                                          <p:attrName>style.visibility</p:attrName>
                                        </p:attrNameLst>
                                      </p:cBhvr>
                                      <p:to>
                                        <p:strVal val="visible"/>
                                      </p:to>
                                    </p:set>
                                    <p:animEffect transition="in" filter="blinds(horizontal)">
                                      <p:cBhvr>
                                        <p:cTn id="15" dur="500"/>
                                        <p:tgtEl>
                                          <p:spTgt spid="278531">
                                            <p:txEl>
                                              <p:pRg st="2" end="2"/>
                                            </p:txEl>
                                          </p:spTgt>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278531">
                                            <p:txEl>
                                              <p:pRg st="3" end="3"/>
                                            </p:txEl>
                                          </p:spTgt>
                                        </p:tgtEl>
                                        <p:attrNameLst>
                                          <p:attrName>style.visibility</p:attrName>
                                        </p:attrNameLst>
                                      </p:cBhvr>
                                      <p:to>
                                        <p:strVal val="visible"/>
                                      </p:to>
                                    </p:set>
                                    <p:animEffect transition="in" filter="blinds(horizontal)">
                                      <p:cBhvr>
                                        <p:cTn id="18" dur="500"/>
                                        <p:tgtEl>
                                          <p:spTgt spid="278531">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278531">
                                            <p:txEl>
                                              <p:pRg st="4" end="4"/>
                                            </p:txEl>
                                          </p:spTgt>
                                        </p:tgtEl>
                                        <p:attrNameLst>
                                          <p:attrName>style.visibility</p:attrName>
                                        </p:attrNameLst>
                                      </p:cBhvr>
                                      <p:to>
                                        <p:strVal val="visible"/>
                                      </p:to>
                                    </p:set>
                                    <p:animEffect transition="in" filter="blinds(horizontal)">
                                      <p:cBhvr>
                                        <p:cTn id="23" dur="500"/>
                                        <p:tgtEl>
                                          <p:spTgt spid="278531">
                                            <p:txEl>
                                              <p:pRg st="4" end="4"/>
                                            </p:txEl>
                                          </p:spTgt>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278531">
                                            <p:txEl>
                                              <p:pRg st="5" end="5"/>
                                            </p:txEl>
                                          </p:spTgt>
                                        </p:tgtEl>
                                        <p:attrNameLst>
                                          <p:attrName>style.visibility</p:attrName>
                                        </p:attrNameLst>
                                      </p:cBhvr>
                                      <p:to>
                                        <p:strVal val="visible"/>
                                      </p:to>
                                    </p:set>
                                    <p:animEffect transition="in" filter="blinds(horizontal)">
                                      <p:cBhvr>
                                        <p:cTn id="26" dur="500"/>
                                        <p:tgtEl>
                                          <p:spTgt spid="278531">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278531">
                                            <p:txEl>
                                              <p:pRg st="6" end="6"/>
                                            </p:txEl>
                                          </p:spTgt>
                                        </p:tgtEl>
                                        <p:attrNameLst>
                                          <p:attrName>style.visibility</p:attrName>
                                        </p:attrNameLst>
                                      </p:cBhvr>
                                      <p:to>
                                        <p:strVal val="visible"/>
                                      </p:to>
                                    </p:set>
                                    <p:animEffect transition="in" filter="blinds(horizontal)">
                                      <p:cBhvr>
                                        <p:cTn id="31" dur="500"/>
                                        <p:tgtEl>
                                          <p:spTgt spid="278531">
                                            <p:txEl>
                                              <p:pRg st="6" end="6"/>
                                            </p:txEl>
                                          </p:spTgt>
                                        </p:tgtEl>
                                      </p:cBhvr>
                                    </p:animEffect>
                                  </p:childTnLst>
                                </p:cTn>
                              </p:par>
                              <p:par>
                                <p:cTn id="32" presetID="3" presetClass="entr" presetSubtype="10" fill="hold" grpId="0" nodeType="withEffect">
                                  <p:stCondLst>
                                    <p:cond delay="0"/>
                                  </p:stCondLst>
                                  <p:childTnLst>
                                    <p:set>
                                      <p:cBhvr>
                                        <p:cTn id="33" dur="1" fill="hold">
                                          <p:stCondLst>
                                            <p:cond delay="0"/>
                                          </p:stCondLst>
                                        </p:cTn>
                                        <p:tgtEl>
                                          <p:spTgt spid="278531">
                                            <p:txEl>
                                              <p:pRg st="7" end="7"/>
                                            </p:txEl>
                                          </p:spTgt>
                                        </p:tgtEl>
                                        <p:attrNameLst>
                                          <p:attrName>style.visibility</p:attrName>
                                        </p:attrNameLst>
                                      </p:cBhvr>
                                      <p:to>
                                        <p:strVal val="visible"/>
                                      </p:to>
                                    </p:set>
                                    <p:animEffect transition="in" filter="blinds(horizontal)">
                                      <p:cBhvr>
                                        <p:cTn id="34" dur="500"/>
                                        <p:tgtEl>
                                          <p:spTgt spid="278531">
                                            <p:txEl>
                                              <p:pRg st="7" end="7"/>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grpId="0" nodeType="clickEffect">
                                  <p:stCondLst>
                                    <p:cond delay="0"/>
                                  </p:stCondLst>
                                  <p:childTnLst>
                                    <p:set>
                                      <p:cBhvr>
                                        <p:cTn id="38" dur="1" fill="hold">
                                          <p:stCondLst>
                                            <p:cond delay="0"/>
                                          </p:stCondLst>
                                        </p:cTn>
                                        <p:tgtEl>
                                          <p:spTgt spid="278531">
                                            <p:txEl>
                                              <p:pRg st="8" end="8"/>
                                            </p:txEl>
                                          </p:spTgt>
                                        </p:tgtEl>
                                        <p:attrNameLst>
                                          <p:attrName>style.visibility</p:attrName>
                                        </p:attrNameLst>
                                      </p:cBhvr>
                                      <p:to>
                                        <p:strVal val="visible"/>
                                      </p:to>
                                    </p:set>
                                    <p:animEffect transition="in" filter="blinds(horizontal)">
                                      <p:cBhvr>
                                        <p:cTn id="39" dur="500"/>
                                        <p:tgtEl>
                                          <p:spTgt spid="278531">
                                            <p:txEl>
                                              <p:pRg st="8" end="8"/>
                                            </p:txEl>
                                          </p:spTgt>
                                        </p:tgtEl>
                                      </p:cBhvr>
                                    </p:animEffect>
                                  </p:childTnLst>
                                </p:cTn>
                              </p:par>
                              <p:par>
                                <p:cTn id="40" presetID="3" presetClass="entr" presetSubtype="10" fill="hold" grpId="0" nodeType="withEffect">
                                  <p:stCondLst>
                                    <p:cond delay="0"/>
                                  </p:stCondLst>
                                  <p:childTnLst>
                                    <p:set>
                                      <p:cBhvr>
                                        <p:cTn id="41" dur="1" fill="hold">
                                          <p:stCondLst>
                                            <p:cond delay="0"/>
                                          </p:stCondLst>
                                        </p:cTn>
                                        <p:tgtEl>
                                          <p:spTgt spid="278531">
                                            <p:txEl>
                                              <p:pRg st="9" end="9"/>
                                            </p:txEl>
                                          </p:spTgt>
                                        </p:tgtEl>
                                        <p:attrNameLst>
                                          <p:attrName>style.visibility</p:attrName>
                                        </p:attrNameLst>
                                      </p:cBhvr>
                                      <p:to>
                                        <p:strVal val="visible"/>
                                      </p:to>
                                    </p:set>
                                    <p:animEffect transition="in" filter="blinds(horizontal)">
                                      <p:cBhvr>
                                        <p:cTn id="42" dur="500"/>
                                        <p:tgtEl>
                                          <p:spTgt spid="278531">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8531" grpId="0" build="p"/>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Handling Reviews and Revisions</a:t>
            </a:r>
          </a:p>
        </p:txBody>
      </p:sp>
      <p:sp>
        <p:nvSpPr>
          <p:cNvPr id="3" name="Content Placeholder 2">
            <a:extLst>
              <a:ext uri="{FF2B5EF4-FFF2-40B4-BE49-F238E27FC236}">
                <a16:creationId xmlns:a16="http://schemas.microsoft.com/office/drawing/2014/main" id="{01BD2579-3C02-4E24-BCD8-55683001394C}"/>
              </a:ext>
            </a:extLst>
          </p:cNvPr>
          <p:cNvSpPr>
            <a:spLocks noGrp="1"/>
          </p:cNvSpPr>
          <p:nvPr>
            <p:ph sz="quarter" idx="12"/>
          </p:nvPr>
        </p:nvSpPr>
        <p:spPr/>
        <p:txBody>
          <a:bodyPr/>
          <a:lstStyle/>
          <a:p>
            <a:endParaRPr lang="de-DE"/>
          </a:p>
        </p:txBody>
      </p:sp>
      <p:sp>
        <p:nvSpPr>
          <p:cNvPr id="6" name="Content Placeholder 5">
            <a:extLst>
              <a:ext uri="{FF2B5EF4-FFF2-40B4-BE49-F238E27FC236}">
                <a16:creationId xmlns:a16="http://schemas.microsoft.com/office/drawing/2014/main" id="{0DF35E57-7194-4BAA-8A4B-107F5CD150C6}"/>
              </a:ext>
            </a:extLst>
          </p:cNvPr>
          <p:cNvSpPr>
            <a:spLocks noGrp="1"/>
          </p:cNvSpPr>
          <p:nvPr>
            <p:ph sz="quarter" idx="11"/>
          </p:nvPr>
        </p:nvSpPr>
        <p:spPr/>
        <p:txBody>
          <a:bodyPr/>
          <a:lstStyle/>
          <a:p>
            <a:endParaRPr lang="de-DE"/>
          </a:p>
        </p:txBody>
      </p:sp>
    </p:spTree>
    <p:extLst>
      <p:ext uri="{BB962C8B-B14F-4D97-AF65-F5344CB8AC3E}">
        <p14:creationId xmlns:p14="http://schemas.microsoft.com/office/powerpoint/2010/main" val="12566143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19D33AA-813F-4682-9144-449B6CD92BF2}"/>
              </a:ext>
            </a:extLst>
          </p:cNvPr>
          <p:cNvSpPr>
            <a:spLocks noGrp="1"/>
          </p:cNvSpPr>
          <p:nvPr>
            <p:ph sz="quarter" idx="11"/>
          </p:nvPr>
        </p:nvSpPr>
        <p:spPr/>
        <p:txBody>
          <a:bodyPr/>
          <a:lstStyle/>
          <a:p>
            <a:r>
              <a:rPr lang="en-AU" dirty="0"/>
              <a:t>Submission is commonly by electronic upload. Most journals use </a:t>
            </a:r>
            <a:r>
              <a:rPr lang="en-AU" dirty="0" err="1"/>
              <a:t>ManuscriptCentral</a:t>
            </a:r>
            <a:r>
              <a:rPr lang="en-AU" dirty="0"/>
              <a:t>; or EES or something similar.</a:t>
            </a:r>
          </a:p>
          <a:p>
            <a:r>
              <a:rPr lang="en-AU" dirty="0"/>
              <a:t>A journal editor will determine if your manuscript content is potentially suitable for publication in the journal.</a:t>
            </a:r>
          </a:p>
          <a:p>
            <a:r>
              <a:rPr lang="en-AU" dirty="0"/>
              <a:t>If it is, the manuscript will generally be sent to senior/associate editors and/or two or more reviewers. </a:t>
            </a:r>
          </a:p>
          <a:p>
            <a:endParaRPr lang="de-DE" dirty="0"/>
          </a:p>
        </p:txBody>
      </p:sp>
      <p:sp>
        <p:nvSpPr>
          <p:cNvPr id="6" name="Text Box 3"/>
          <p:cNvSpPr txBox="1">
            <a:spLocks noGrp="1" noChangeArrowheads="1"/>
          </p:cNvSpPr>
          <p:nvPr>
            <p:ph type="title"/>
          </p:nvPr>
        </p:nvSpPr>
        <p:spPr/>
        <p:txBody>
          <a:bodyPr>
            <a:normAutofit fontScale="90000"/>
          </a:bodyPr>
          <a:lstStyle/>
          <a:p>
            <a:r>
              <a:rPr lang="en-AU" dirty="0"/>
              <a:t>What happens when you submit your manuscript?</a:t>
            </a:r>
          </a:p>
        </p:txBody>
      </p:sp>
      <p:sp>
        <p:nvSpPr>
          <p:cNvPr id="7" name="Content Placeholder 6">
            <a:extLst>
              <a:ext uri="{FF2B5EF4-FFF2-40B4-BE49-F238E27FC236}">
                <a16:creationId xmlns:a16="http://schemas.microsoft.com/office/drawing/2014/main" id="{6891243D-23EE-4C6F-80F9-D8EF60C32B35}"/>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262067313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1"/>
          </p:nvPr>
        </p:nvSpPr>
        <p:spPr/>
        <p:txBody>
          <a:bodyPr>
            <a:normAutofit/>
          </a:bodyPr>
          <a:lstStyle/>
          <a:p>
            <a:r>
              <a:rPr lang="en-AU" dirty="0"/>
              <a:t>Lack of fit to the journal</a:t>
            </a:r>
          </a:p>
          <a:p>
            <a:pPr lvl="1"/>
            <a:r>
              <a:rPr lang="en-AU" sz="2400" dirty="0"/>
              <a:t>Doesn’t cite ANY papers in the journal</a:t>
            </a:r>
          </a:p>
          <a:p>
            <a:pPr lvl="1"/>
            <a:r>
              <a:rPr lang="en-AU" sz="2400" dirty="0"/>
              <a:t>If substantive journal: paper is about a different domain</a:t>
            </a:r>
          </a:p>
          <a:p>
            <a:pPr lvl="1"/>
            <a:r>
              <a:rPr lang="en-AU" sz="2400" dirty="0"/>
              <a:t>If general-level: paper is not general enough</a:t>
            </a:r>
          </a:p>
          <a:p>
            <a:endParaRPr lang="en-AU" dirty="0"/>
          </a:p>
          <a:p>
            <a:r>
              <a:rPr lang="en-AU" dirty="0"/>
              <a:t>Important: lack of fit is not an evaluation of quality!</a:t>
            </a:r>
          </a:p>
          <a:p>
            <a:endParaRPr lang="en-AU" dirty="0"/>
          </a:p>
        </p:txBody>
      </p:sp>
      <p:sp>
        <p:nvSpPr>
          <p:cNvPr id="2" name="Title 1"/>
          <p:cNvSpPr>
            <a:spLocks noGrp="1"/>
          </p:cNvSpPr>
          <p:nvPr>
            <p:ph type="title"/>
          </p:nvPr>
        </p:nvSpPr>
        <p:spPr/>
        <p:txBody>
          <a:bodyPr>
            <a:normAutofit/>
          </a:bodyPr>
          <a:lstStyle/>
          <a:p>
            <a:r>
              <a:rPr lang="en-AU" dirty="0"/>
              <a:t>Why Editors Desk-Reject Papers</a:t>
            </a:r>
          </a:p>
        </p:txBody>
      </p:sp>
      <p:sp>
        <p:nvSpPr>
          <p:cNvPr id="3" name="Content Placeholder 2">
            <a:extLst>
              <a:ext uri="{FF2B5EF4-FFF2-40B4-BE49-F238E27FC236}">
                <a16:creationId xmlns:a16="http://schemas.microsoft.com/office/drawing/2014/main" id="{7A2B39B3-7324-4119-AA11-87FC714EFB35}"/>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7771153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1"/>
          </p:nvPr>
        </p:nvSpPr>
        <p:spPr/>
        <p:txBody>
          <a:bodyPr/>
          <a:lstStyle/>
          <a:p>
            <a:r>
              <a:rPr lang="en-AU" dirty="0"/>
              <a:t>Lack of Likelihood</a:t>
            </a:r>
          </a:p>
          <a:p>
            <a:pPr lvl="1"/>
            <a:r>
              <a:rPr lang="en-AU" sz="2400" dirty="0"/>
              <a:t>Will the paper have a good chance of successfully traversing the review process?</a:t>
            </a:r>
          </a:p>
          <a:p>
            <a:pPr lvl="1"/>
            <a:r>
              <a:rPr lang="en-AU" sz="2400" dirty="0"/>
              <a:t>What are the odds that the paper will receive only rejects?</a:t>
            </a:r>
          </a:p>
          <a:p>
            <a:pPr lvl="1"/>
            <a:r>
              <a:rPr lang="en-AU" sz="2400" dirty="0"/>
              <a:t>Protection of scarce resources: the reviewers!</a:t>
            </a:r>
          </a:p>
          <a:p>
            <a:endParaRPr lang="en-AU" dirty="0"/>
          </a:p>
          <a:p>
            <a:endParaRPr lang="en-AU" dirty="0"/>
          </a:p>
        </p:txBody>
      </p:sp>
      <p:sp>
        <p:nvSpPr>
          <p:cNvPr id="2" name="Title 1"/>
          <p:cNvSpPr>
            <a:spLocks noGrp="1"/>
          </p:cNvSpPr>
          <p:nvPr>
            <p:ph type="title"/>
          </p:nvPr>
        </p:nvSpPr>
        <p:spPr/>
        <p:txBody>
          <a:bodyPr>
            <a:normAutofit/>
          </a:bodyPr>
          <a:lstStyle/>
          <a:p>
            <a:r>
              <a:rPr lang="en-AU" dirty="0"/>
              <a:t>Why Editors Desk-Reject Papers</a:t>
            </a:r>
          </a:p>
        </p:txBody>
      </p:sp>
      <p:sp>
        <p:nvSpPr>
          <p:cNvPr id="3" name="Content Placeholder 2">
            <a:extLst>
              <a:ext uri="{FF2B5EF4-FFF2-40B4-BE49-F238E27FC236}">
                <a16:creationId xmlns:a16="http://schemas.microsoft.com/office/drawing/2014/main" id="{4F933A34-ED35-4E46-A7DD-982E1F8CF5BD}"/>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212081541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1"/>
          </p:nvPr>
        </p:nvSpPr>
        <p:spPr/>
        <p:txBody>
          <a:bodyPr/>
          <a:lstStyle/>
          <a:p>
            <a:r>
              <a:rPr lang="en-AU" dirty="0"/>
              <a:t>Lack of Formalities</a:t>
            </a:r>
          </a:p>
          <a:p>
            <a:pPr lvl="1"/>
            <a:r>
              <a:rPr lang="en-AU" sz="2400" dirty="0"/>
              <a:t>Do papers adhere to the submission requirements?</a:t>
            </a:r>
          </a:p>
          <a:p>
            <a:pPr lvl="1"/>
            <a:r>
              <a:rPr lang="en-AU" sz="2400" dirty="0"/>
              <a:t>Depends on journals: some are VERY strict.</a:t>
            </a:r>
          </a:p>
          <a:p>
            <a:pPr lvl="1"/>
            <a:r>
              <a:rPr lang="en-AU" sz="2400" dirty="0"/>
              <a:t>Is the language good enough?</a:t>
            </a:r>
          </a:p>
          <a:p>
            <a:pPr lvl="1"/>
            <a:r>
              <a:rPr lang="en-AU" sz="2400" dirty="0"/>
              <a:t>Don’t take this lightly.</a:t>
            </a:r>
          </a:p>
          <a:p>
            <a:endParaRPr lang="en-AU" dirty="0"/>
          </a:p>
          <a:p>
            <a:endParaRPr lang="en-AU" dirty="0"/>
          </a:p>
        </p:txBody>
      </p:sp>
      <p:sp>
        <p:nvSpPr>
          <p:cNvPr id="2" name="Title 1"/>
          <p:cNvSpPr>
            <a:spLocks noGrp="1"/>
          </p:cNvSpPr>
          <p:nvPr>
            <p:ph type="title"/>
          </p:nvPr>
        </p:nvSpPr>
        <p:spPr/>
        <p:txBody>
          <a:bodyPr>
            <a:normAutofit/>
          </a:bodyPr>
          <a:lstStyle/>
          <a:p>
            <a:r>
              <a:rPr lang="en-AU" dirty="0"/>
              <a:t>Why Editors Desk-Reject Papers</a:t>
            </a:r>
          </a:p>
        </p:txBody>
      </p:sp>
      <p:sp>
        <p:nvSpPr>
          <p:cNvPr id="3" name="Content Placeholder 2">
            <a:extLst>
              <a:ext uri="{FF2B5EF4-FFF2-40B4-BE49-F238E27FC236}">
                <a16:creationId xmlns:a16="http://schemas.microsoft.com/office/drawing/2014/main" id="{E54A6C92-49D3-4D86-8244-C8CA38E2AE81}"/>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329373136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quarter" idx="11"/>
          </p:nvPr>
        </p:nvSpPr>
        <p:spPr/>
        <p:txBody>
          <a:bodyPr>
            <a:normAutofit fontScale="92500" lnSpcReduction="20000"/>
          </a:bodyPr>
          <a:lstStyle/>
          <a:p>
            <a:r>
              <a:rPr lang="en-US" sz="2133" b="1" dirty="0"/>
              <a:t>1. Rejection</a:t>
            </a:r>
            <a:r>
              <a:rPr lang="en-US" sz="2133" dirty="0"/>
              <a:t> – the paper is not accepted by the journal – the editor will tell you why. This decision is final.</a:t>
            </a:r>
          </a:p>
          <a:p>
            <a:pPr>
              <a:buFont typeface="+mj-lt"/>
              <a:buAutoNum type="arabicPeriod"/>
            </a:pPr>
            <a:endParaRPr lang="en-US" sz="2133" dirty="0"/>
          </a:p>
          <a:p>
            <a:r>
              <a:rPr lang="en-US" sz="2133" b="1" dirty="0"/>
              <a:t>2. Request to revise and resubmit</a:t>
            </a:r>
            <a:r>
              <a:rPr lang="en-US" sz="2133" dirty="0"/>
              <a:t> - The manuscript is denied publication in its current state, but the editors and reviewers feel that a reworked manuscript </a:t>
            </a:r>
            <a:r>
              <a:rPr lang="en-US" sz="2133" i="1" dirty="0"/>
              <a:t>may possibly </a:t>
            </a:r>
            <a:r>
              <a:rPr lang="en-US" sz="2133" dirty="0"/>
              <a:t>be accepted if submitted to the journal again for new evaluation, typically by the </a:t>
            </a:r>
            <a:r>
              <a:rPr lang="de-DE" sz="2133" dirty="0"/>
              <a:t>same </a:t>
            </a:r>
            <a:r>
              <a:rPr lang="de-DE" sz="2133" dirty="0" err="1"/>
              <a:t>editor</a:t>
            </a:r>
            <a:r>
              <a:rPr lang="de-DE" sz="2133" dirty="0"/>
              <a:t> and </a:t>
            </a:r>
            <a:r>
              <a:rPr lang="de-DE" sz="2133" dirty="0" err="1"/>
              <a:t>reviewers</a:t>
            </a:r>
            <a:r>
              <a:rPr lang="de-DE" sz="2133" dirty="0"/>
              <a:t>.</a:t>
            </a:r>
          </a:p>
          <a:p>
            <a:r>
              <a:rPr lang="en-US" sz="2133" dirty="0"/>
              <a:t>- often </a:t>
            </a:r>
            <a:r>
              <a:rPr lang="en-US" sz="2133" dirty="0" err="1"/>
              <a:t>distinguishs</a:t>
            </a:r>
            <a:r>
              <a:rPr lang="en-US" sz="2133" dirty="0"/>
              <a:t> between </a:t>
            </a:r>
            <a:r>
              <a:rPr lang="en-US" sz="2133" i="1" dirty="0"/>
              <a:t>major or minor revisions</a:t>
            </a:r>
          </a:p>
          <a:p>
            <a:endParaRPr lang="en-US" sz="2133" dirty="0"/>
          </a:p>
          <a:p>
            <a:r>
              <a:rPr lang="en-US" sz="2133" b="1" dirty="0"/>
              <a:t>3. Acceptance or conditional acceptance - </a:t>
            </a:r>
            <a:r>
              <a:rPr lang="en-US" sz="2133" dirty="0"/>
              <a:t>the editor has decided that the paper can be published as is, or with changes so minor that it does not require further review.</a:t>
            </a:r>
          </a:p>
          <a:p>
            <a:r>
              <a:rPr lang="en-US" sz="2133" dirty="0"/>
              <a:t>- Usually only about 5-10% of submissions get accepted by (good) journals.</a:t>
            </a:r>
          </a:p>
          <a:p>
            <a:pPr>
              <a:buFont typeface="+mj-lt"/>
              <a:buAutoNum type="arabicPeriod"/>
            </a:pPr>
            <a:endParaRPr lang="en-US" sz="2133" dirty="0"/>
          </a:p>
          <a:p>
            <a:pPr>
              <a:buFont typeface="+mj-lt"/>
              <a:buAutoNum type="arabicPeriod"/>
            </a:pPr>
            <a:endParaRPr lang="en-AU" sz="2133" dirty="0"/>
          </a:p>
        </p:txBody>
      </p:sp>
      <p:sp>
        <p:nvSpPr>
          <p:cNvPr id="4" name="Title 3"/>
          <p:cNvSpPr>
            <a:spLocks noGrp="1"/>
          </p:cNvSpPr>
          <p:nvPr>
            <p:ph type="title"/>
          </p:nvPr>
        </p:nvSpPr>
        <p:spPr/>
        <p:txBody>
          <a:bodyPr>
            <a:normAutofit/>
          </a:bodyPr>
          <a:lstStyle/>
          <a:p>
            <a:r>
              <a:rPr lang="en-AU" dirty="0"/>
              <a:t>If not: wait… for the editor’s decision</a:t>
            </a:r>
          </a:p>
        </p:txBody>
      </p:sp>
      <p:sp>
        <p:nvSpPr>
          <p:cNvPr id="2" name="Content Placeholder 1">
            <a:extLst>
              <a:ext uri="{FF2B5EF4-FFF2-40B4-BE49-F238E27FC236}">
                <a16:creationId xmlns:a16="http://schemas.microsoft.com/office/drawing/2014/main" id="{A4F6585E-1FBE-4113-A50F-CD55CF666920}"/>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1133282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sz="quarter" idx="11"/>
          </p:nvPr>
        </p:nvPicPr>
        <p:blipFill>
          <a:blip r:embed="rId2">
            <a:extLst>
              <a:ext uri="{28A0092B-C50C-407E-A947-70E740481C1C}">
                <a14:useLocalDpi xmlns:a14="http://schemas.microsoft.com/office/drawing/2010/main" val="0"/>
              </a:ext>
            </a:extLst>
          </a:blip>
          <a:stretch>
            <a:fillRect/>
          </a:stretch>
        </p:blipFill>
        <p:spPr bwMode="auto">
          <a:xfrm>
            <a:off x="2071566" y="1998663"/>
            <a:ext cx="8434630" cy="433705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 name="Title 1"/>
          <p:cNvSpPr>
            <a:spLocks noGrp="1"/>
          </p:cNvSpPr>
          <p:nvPr>
            <p:ph type="title"/>
          </p:nvPr>
        </p:nvSpPr>
        <p:spPr/>
        <p:txBody>
          <a:bodyPr/>
          <a:lstStyle/>
          <a:p>
            <a:r>
              <a:rPr lang="en-AU" dirty="0"/>
              <a:t>Understanding Reviews</a:t>
            </a:r>
          </a:p>
        </p:txBody>
      </p:sp>
      <p:sp>
        <p:nvSpPr>
          <p:cNvPr id="3" name="Content Placeholder 2">
            <a:extLst>
              <a:ext uri="{FF2B5EF4-FFF2-40B4-BE49-F238E27FC236}">
                <a16:creationId xmlns:a16="http://schemas.microsoft.com/office/drawing/2014/main" id="{1439859A-F932-4B23-800C-BF948369A277}"/>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181545486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2D402D3-BA23-44C7-9A84-5B780F27D6FB}"/>
              </a:ext>
            </a:extLst>
          </p:cNvPr>
          <p:cNvSpPr>
            <a:spLocks noGrp="1"/>
          </p:cNvSpPr>
          <p:nvPr>
            <p:ph sz="quarter" idx="11"/>
          </p:nvPr>
        </p:nvSpPr>
        <p:spPr/>
        <p:txBody>
          <a:bodyPr>
            <a:normAutofit fontScale="92500" lnSpcReduction="10000"/>
          </a:bodyPr>
          <a:lstStyle/>
          <a:p>
            <a:r>
              <a:rPr lang="en-AU" dirty="0"/>
              <a:t>Don’t be precious – get published.</a:t>
            </a:r>
          </a:p>
          <a:p>
            <a:endParaRPr lang="en-AU" dirty="0"/>
          </a:p>
          <a:p>
            <a:r>
              <a:rPr lang="en-AU" dirty="0"/>
              <a:t>If the paper is </a:t>
            </a:r>
            <a:r>
              <a:rPr lang="en-AU" b="1" dirty="0"/>
              <a:t>rejected</a:t>
            </a:r>
            <a:r>
              <a:rPr lang="en-AU" dirty="0"/>
              <a:t> – determine why.</a:t>
            </a:r>
          </a:p>
          <a:p>
            <a:r>
              <a:rPr lang="en-AU" dirty="0"/>
              <a:t>If there are legitimate flaws – fix them.</a:t>
            </a:r>
          </a:p>
          <a:p>
            <a:r>
              <a:rPr lang="en-AU" dirty="0"/>
              <a:t>Do not resubmit the same flawed manuscript somewhere else.</a:t>
            </a:r>
          </a:p>
          <a:p>
            <a:endParaRPr lang="en-AU" dirty="0"/>
          </a:p>
          <a:p>
            <a:r>
              <a:rPr lang="en-AU" dirty="0"/>
              <a:t>If you are asked to </a:t>
            </a:r>
            <a:r>
              <a:rPr lang="en-AU" b="1" dirty="0"/>
              <a:t>revise and resubmit </a:t>
            </a:r>
            <a:r>
              <a:rPr lang="en-AU" dirty="0"/>
              <a:t>– do it. </a:t>
            </a:r>
          </a:p>
          <a:p>
            <a:r>
              <a:rPr lang="en-AU" dirty="0"/>
              <a:t>Take all editorial and reviewer comments seriously. </a:t>
            </a:r>
            <a:endParaRPr lang="de-DE" dirty="0"/>
          </a:p>
        </p:txBody>
      </p:sp>
      <p:sp>
        <p:nvSpPr>
          <p:cNvPr id="8" name="Title 7"/>
          <p:cNvSpPr>
            <a:spLocks noGrp="1"/>
          </p:cNvSpPr>
          <p:nvPr>
            <p:ph type="title"/>
          </p:nvPr>
        </p:nvSpPr>
        <p:spPr/>
        <p:txBody>
          <a:bodyPr>
            <a:normAutofit/>
          </a:bodyPr>
          <a:lstStyle/>
          <a:p>
            <a:r>
              <a:rPr lang="en-AU" dirty="0"/>
              <a:t>Revising a paper based on reviews.</a:t>
            </a:r>
          </a:p>
        </p:txBody>
      </p:sp>
      <p:sp>
        <p:nvSpPr>
          <p:cNvPr id="2" name="Content Placeholder 1">
            <a:extLst>
              <a:ext uri="{FF2B5EF4-FFF2-40B4-BE49-F238E27FC236}">
                <a16:creationId xmlns:a16="http://schemas.microsoft.com/office/drawing/2014/main" id="{80496884-E67E-4639-A2B5-101AAD743D06}"/>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31545726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quarter" idx="11"/>
          </p:nvPr>
        </p:nvSpPr>
        <p:spPr/>
        <p:txBody>
          <a:bodyPr>
            <a:normAutofit lnSpcReduction="10000"/>
          </a:bodyPr>
          <a:lstStyle/>
          <a:p>
            <a:pPr>
              <a:buFont typeface="+mj-lt"/>
              <a:buAutoNum type="arabicPeriod"/>
            </a:pPr>
            <a:r>
              <a:rPr lang="en-US" sz="1800" dirty="0"/>
              <a:t>Put the reviews aside for a while.</a:t>
            </a:r>
          </a:p>
          <a:p>
            <a:pPr lvl="1"/>
            <a:r>
              <a:rPr lang="en-US" sz="1400" dirty="0"/>
              <a:t>All initial reviews are critical</a:t>
            </a:r>
            <a:br>
              <a:rPr lang="en-US" sz="1400" dirty="0"/>
            </a:br>
            <a:r>
              <a:rPr lang="en-US" sz="1400" dirty="0"/>
              <a:t>(you will very rarely accepted straightaway – it only happened to me once)</a:t>
            </a:r>
          </a:p>
          <a:p>
            <a:pPr lvl="1"/>
            <a:r>
              <a:rPr lang="en-US" sz="1400" dirty="0"/>
              <a:t>You will probably have some strong negative reactions to a review.</a:t>
            </a:r>
          </a:p>
          <a:p>
            <a:pPr lvl="1"/>
            <a:r>
              <a:rPr lang="en-US" sz="1400" dirty="0"/>
              <a:t>After several days/week, they will look more manageable.</a:t>
            </a:r>
          </a:p>
          <a:p>
            <a:pPr>
              <a:buFont typeface="+mj-lt"/>
              <a:buAutoNum type="arabicPeriod"/>
            </a:pPr>
            <a:r>
              <a:rPr lang="en-US" sz="1800" dirty="0"/>
              <a:t>Read the reviews.</a:t>
            </a:r>
          </a:p>
          <a:p>
            <a:pPr lvl="1"/>
            <a:r>
              <a:rPr lang="en-US" sz="1400" dirty="0"/>
              <a:t>You need to truly and fully understand each and every comment.</a:t>
            </a:r>
          </a:p>
          <a:p>
            <a:pPr lvl="1"/>
            <a:r>
              <a:rPr lang="en-US" sz="1400" dirty="0"/>
              <a:t>Read the reviews several times.</a:t>
            </a:r>
          </a:p>
          <a:p>
            <a:pPr lvl="1"/>
            <a:r>
              <a:rPr lang="en-US" sz="1400" dirty="0"/>
              <a:t>Develop a strategy</a:t>
            </a:r>
          </a:p>
          <a:p>
            <a:pPr>
              <a:buFont typeface="+mj-lt"/>
              <a:buAutoNum type="arabicPeriod"/>
            </a:pPr>
            <a:r>
              <a:rPr lang="en-US" sz="1800" dirty="0"/>
              <a:t>Tabulate reviews.</a:t>
            </a:r>
          </a:p>
          <a:p>
            <a:pPr lvl="1"/>
            <a:r>
              <a:rPr lang="en-US" sz="1400" dirty="0"/>
              <a:t>Create a table for the editors and reviewers and copy and paste each “block” of review comments into a separate row.</a:t>
            </a:r>
          </a:p>
          <a:p>
            <a:pPr lvl="1"/>
            <a:r>
              <a:rPr lang="en-US" sz="1400" dirty="0"/>
              <a:t>Have three columns, one for the comment, one for the response, and one for notes and discussion within the research team.</a:t>
            </a:r>
          </a:p>
          <a:p>
            <a:pPr lvl="1"/>
            <a:r>
              <a:rPr lang="en-US" sz="1400" dirty="0"/>
              <a:t>Mark them as “quick fixes” (easy to handle) and “major pieces of work”.</a:t>
            </a:r>
          </a:p>
          <a:p>
            <a:pPr lvl="1"/>
            <a:r>
              <a:rPr lang="en-US" sz="1400" dirty="0"/>
              <a:t>Indicate the type of revision required: (a) change the research, (b) change the presentation of research, or (c) a suggestion that cannot be handled given the research conducted.</a:t>
            </a:r>
          </a:p>
        </p:txBody>
      </p:sp>
      <p:sp>
        <p:nvSpPr>
          <p:cNvPr id="8" name="Title 7"/>
          <p:cNvSpPr>
            <a:spLocks noGrp="1"/>
          </p:cNvSpPr>
          <p:nvPr>
            <p:ph type="title"/>
          </p:nvPr>
        </p:nvSpPr>
        <p:spPr/>
        <p:txBody>
          <a:bodyPr/>
          <a:lstStyle/>
          <a:p>
            <a:r>
              <a:rPr lang="en-AU" dirty="0"/>
              <a:t>Revision Management</a:t>
            </a:r>
          </a:p>
        </p:txBody>
      </p:sp>
      <p:sp>
        <p:nvSpPr>
          <p:cNvPr id="2" name="Content Placeholder 1">
            <a:extLst>
              <a:ext uri="{FF2B5EF4-FFF2-40B4-BE49-F238E27FC236}">
                <a16:creationId xmlns:a16="http://schemas.microsoft.com/office/drawing/2014/main" id="{EDC41B10-6F6A-4A5D-BA44-1D2DB83E6E4E}"/>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1521849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
                                            <p:txEl>
                                              <p:pRg st="10" end="1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
                                            <p:txEl>
                                              <p:pRg st="11" end="11"/>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quarter" idx="11"/>
          </p:nvPr>
        </p:nvSpPr>
        <p:spPr/>
        <p:txBody>
          <a:bodyPr/>
          <a:lstStyle/>
          <a:p>
            <a:pPr>
              <a:buFont typeface="+mj-lt"/>
              <a:buAutoNum type="arabicPeriod" startAt="4"/>
            </a:pPr>
            <a:r>
              <a:rPr lang="en-US" sz="1800" dirty="0"/>
              <a:t>Revise the paper.</a:t>
            </a:r>
          </a:p>
          <a:p>
            <a:pPr lvl="1"/>
            <a:r>
              <a:rPr lang="en-US" sz="1400" dirty="0"/>
              <a:t>Changes will have to be made to the document.</a:t>
            </a:r>
          </a:p>
          <a:p>
            <a:pPr lvl="1"/>
            <a:r>
              <a:rPr lang="en-US" sz="1400" dirty="0"/>
              <a:t>Changes will be more, or less, ranging from changing/inserting/deleting paragraphs/figures/tables of some sections, to writing a completely new manuscript.</a:t>
            </a:r>
          </a:p>
          <a:p>
            <a:pPr lvl="1"/>
            <a:r>
              <a:rPr lang="en-US" sz="1400" dirty="0"/>
              <a:t>Don’t be afraid to make big changes to a manuscript. A major revision should always look like one.</a:t>
            </a:r>
          </a:p>
          <a:p>
            <a:pPr lvl="1"/>
            <a:r>
              <a:rPr lang="en-US" sz="1400" dirty="0"/>
              <a:t>Some suggest completely re-writing a paper from scratch for major revisions – and in my experience this can often be necessary.</a:t>
            </a:r>
          </a:p>
          <a:p>
            <a:pPr>
              <a:buFont typeface="+mj-lt"/>
              <a:buAutoNum type="arabicPeriod" startAt="5"/>
            </a:pPr>
            <a:r>
              <a:rPr lang="en-US" sz="1800" dirty="0"/>
              <a:t>Write a response letter.</a:t>
            </a:r>
          </a:p>
          <a:p>
            <a:pPr lvl="1"/>
            <a:r>
              <a:rPr lang="en-US" sz="1400" dirty="0"/>
              <a:t>Write point-by-point responses to all comments made.</a:t>
            </a:r>
          </a:p>
          <a:p>
            <a:pPr lvl="1"/>
            <a:r>
              <a:rPr lang="en-US" sz="1400" dirty="0"/>
              <a:t>Write the response letter by perusing the revision table. </a:t>
            </a:r>
          </a:p>
          <a:p>
            <a:pPr lvl="1"/>
            <a:r>
              <a:rPr lang="en-US" sz="1400" dirty="0"/>
              <a:t>Include a pre-amble that expresses your gratitude towards the editor and reviewers for considering your manuscript and investing their time to give you and assisting you to improve your work.</a:t>
            </a:r>
          </a:p>
          <a:p>
            <a:pPr lvl="1"/>
            <a:r>
              <a:rPr lang="en-US" sz="1400" dirty="0"/>
              <a:t>Outline the strategy your pursued in your revision.</a:t>
            </a:r>
          </a:p>
          <a:p>
            <a:pPr lvl="1"/>
            <a:r>
              <a:rPr lang="en-US" sz="1400" dirty="0"/>
              <a:t>Summarize the main changes made.</a:t>
            </a:r>
            <a:endParaRPr lang="en-AU" sz="1400" dirty="0"/>
          </a:p>
        </p:txBody>
      </p:sp>
      <p:sp>
        <p:nvSpPr>
          <p:cNvPr id="8" name="Title 7"/>
          <p:cNvSpPr>
            <a:spLocks noGrp="1"/>
          </p:cNvSpPr>
          <p:nvPr>
            <p:ph type="title"/>
          </p:nvPr>
        </p:nvSpPr>
        <p:spPr/>
        <p:txBody>
          <a:bodyPr/>
          <a:lstStyle/>
          <a:p>
            <a:r>
              <a:rPr lang="en-AU" dirty="0"/>
              <a:t>Revision Management</a:t>
            </a:r>
          </a:p>
        </p:txBody>
      </p:sp>
      <p:sp>
        <p:nvSpPr>
          <p:cNvPr id="2" name="Content Placeholder 1">
            <a:extLst>
              <a:ext uri="{FF2B5EF4-FFF2-40B4-BE49-F238E27FC236}">
                <a16:creationId xmlns:a16="http://schemas.microsoft.com/office/drawing/2014/main" id="{EED81A4C-3D48-4775-98F0-898C24458939}"/>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1242397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sz="quarter" idx="11"/>
          </p:nvPr>
        </p:nvSpPr>
        <p:spPr>
          <a:xfrm>
            <a:off x="434158" y="2231819"/>
            <a:ext cx="11323683" cy="4337097"/>
          </a:xfrm>
        </p:spPr>
        <p:txBody>
          <a:bodyPr>
            <a:normAutofit/>
          </a:bodyPr>
          <a:lstStyle/>
          <a:p>
            <a:pPr marL="380990" indent="-380990">
              <a:buFont typeface="Arial" panose="020B0604020202020204" pitchFamily="34" charset="0"/>
              <a:buChar char="•"/>
            </a:pPr>
            <a:endParaRPr lang="en-AU" sz="1867" dirty="0"/>
          </a:p>
          <a:p>
            <a:pPr marL="380990" indent="-380990">
              <a:buFont typeface="Arial" panose="020B0604020202020204" pitchFamily="34" charset="0"/>
              <a:buChar char="•"/>
            </a:pPr>
            <a:endParaRPr lang="en-AU" sz="1867" dirty="0"/>
          </a:p>
          <a:p>
            <a:pPr marL="380990" indent="-380990">
              <a:buFont typeface="Arial" panose="020B0604020202020204" pitchFamily="34" charset="0"/>
              <a:buChar char="•"/>
            </a:pPr>
            <a:endParaRPr lang="en-AU" sz="1867" dirty="0"/>
          </a:p>
          <a:p>
            <a:pPr marL="380990" indent="-380990">
              <a:buFont typeface="Arial" panose="020B0604020202020204" pitchFamily="34" charset="0"/>
              <a:buChar char="•"/>
            </a:pPr>
            <a:endParaRPr lang="en-AU" sz="1867" dirty="0"/>
          </a:p>
          <a:p>
            <a:pPr marL="380990" indent="-380990">
              <a:buFont typeface="Arial" panose="020B0604020202020204" pitchFamily="34" charset="0"/>
              <a:buChar char="•"/>
            </a:pPr>
            <a:r>
              <a:rPr lang="en-AU" sz="1867" dirty="0"/>
              <a:t>Interprets review comment</a:t>
            </a:r>
          </a:p>
          <a:p>
            <a:pPr marL="380990" indent="-380990">
              <a:buFont typeface="Arial" panose="020B0604020202020204" pitchFamily="34" charset="0"/>
              <a:buChar char="•"/>
            </a:pPr>
            <a:r>
              <a:rPr lang="en-AU" sz="1867" dirty="0"/>
              <a:t>Outlines revision alternatives</a:t>
            </a:r>
          </a:p>
          <a:p>
            <a:pPr marL="380990" indent="-380990">
              <a:buFont typeface="Arial" panose="020B0604020202020204" pitchFamily="34" charset="0"/>
              <a:buChar char="•"/>
            </a:pPr>
            <a:r>
              <a:rPr lang="en-AU" sz="1867" dirty="0"/>
              <a:t>Justifies chosen revision</a:t>
            </a:r>
          </a:p>
          <a:p>
            <a:pPr marL="380990" indent="-380990">
              <a:buFont typeface="Arial" panose="020B0604020202020204" pitchFamily="34" charset="0"/>
              <a:buChar char="•"/>
            </a:pPr>
            <a:r>
              <a:rPr lang="en-AU" sz="1867" dirty="0"/>
              <a:t>Describes revision.</a:t>
            </a:r>
          </a:p>
        </p:txBody>
      </p:sp>
      <p:sp>
        <p:nvSpPr>
          <p:cNvPr id="4" name="Title 3"/>
          <p:cNvSpPr>
            <a:spLocks noGrp="1"/>
          </p:cNvSpPr>
          <p:nvPr>
            <p:ph type="title"/>
          </p:nvPr>
        </p:nvSpPr>
        <p:spPr/>
        <p:txBody>
          <a:bodyPr>
            <a:normAutofit fontScale="90000"/>
          </a:bodyPr>
          <a:lstStyle/>
          <a:p>
            <a:r>
              <a:rPr lang="en-AU" dirty="0"/>
              <a:t>Examples for Response Letters</a:t>
            </a:r>
            <a:br>
              <a:rPr lang="en-AU" dirty="0"/>
            </a:br>
            <a:r>
              <a:rPr lang="en-AU" dirty="0"/>
              <a:t>1) Expansive</a:t>
            </a:r>
          </a:p>
        </p:txBody>
      </p:sp>
      <p:sp>
        <p:nvSpPr>
          <p:cNvPr id="2" name="Content Placeholder 1">
            <a:extLst>
              <a:ext uri="{FF2B5EF4-FFF2-40B4-BE49-F238E27FC236}">
                <a16:creationId xmlns:a16="http://schemas.microsoft.com/office/drawing/2014/main" id="{A7C5801F-6565-4988-BFB4-07D755A5F155}"/>
              </a:ext>
            </a:extLst>
          </p:cNvPr>
          <p:cNvSpPr>
            <a:spLocks noGrp="1"/>
          </p:cNvSpPr>
          <p:nvPr>
            <p:ph sz="quarter" idx="12"/>
          </p:nvPr>
        </p:nvSpPr>
        <p:spPr/>
        <p:txBody>
          <a:bodyPr/>
          <a:lstStyle/>
          <a:p>
            <a:endParaRPr lang="de-DE"/>
          </a:p>
        </p:txBody>
      </p:sp>
      <p:pic>
        <p:nvPicPr>
          <p:cNvPr id="2050" name="Picture 2"/>
          <p:cNvPicPr>
            <a:picLocks noChangeAspect="1" noChangeArrowheads="1"/>
          </p:cNvPicPr>
          <p:nvPr/>
        </p:nvPicPr>
        <p:blipFill>
          <a:blip r:embed="rId2" cstate="print"/>
          <a:srcRect/>
          <a:stretch>
            <a:fillRect/>
          </a:stretch>
        </p:blipFill>
        <p:spPr bwMode="auto">
          <a:xfrm>
            <a:off x="3368050" y="1998616"/>
            <a:ext cx="8866909" cy="2292420"/>
          </a:xfrm>
          <a:prstGeom prst="rect">
            <a:avLst/>
          </a:prstGeom>
          <a:noFill/>
          <a:ln w="9525">
            <a:noFill/>
            <a:miter lim="800000"/>
            <a:headEnd/>
            <a:tailEnd/>
          </a:ln>
        </p:spPr>
      </p:pic>
    </p:spTree>
    <p:extLst>
      <p:ext uri="{BB962C8B-B14F-4D97-AF65-F5344CB8AC3E}">
        <p14:creationId xmlns:p14="http://schemas.microsoft.com/office/powerpoint/2010/main" val="279047750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sz="quarter" idx="11"/>
          </p:nvPr>
        </p:nvSpPr>
        <p:spPr/>
        <p:txBody>
          <a:bodyPr/>
          <a:lstStyle/>
          <a:p>
            <a:r>
              <a:rPr lang="en-AU" dirty="0"/>
              <a:t>Is direct and blunt.</a:t>
            </a:r>
          </a:p>
          <a:p>
            <a:r>
              <a:rPr lang="en-AU" dirty="0"/>
              <a:t>Only states what has</a:t>
            </a:r>
            <a:br>
              <a:rPr lang="en-AU" dirty="0"/>
            </a:br>
            <a:r>
              <a:rPr lang="en-AU" dirty="0"/>
              <a:t>been/not been done.</a:t>
            </a:r>
          </a:p>
          <a:p>
            <a:r>
              <a:rPr lang="en-AU" dirty="0"/>
              <a:t>Doesn’t go into detail.</a:t>
            </a:r>
          </a:p>
          <a:p>
            <a:r>
              <a:rPr lang="en-AU" dirty="0"/>
              <a:t>Offers brief justification.</a:t>
            </a:r>
          </a:p>
        </p:txBody>
      </p:sp>
      <p:sp>
        <p:nvSpPr>
          <p:cNvPr id="4" name="Title 3"/>
          <p:cNvSpPr>
            <a:spLocks noGrp="1"/>
          </p:cNvSpPr>
          <p:nvPr>
            <p:ph type="title"/>
          </p:nvPr>
        </p:nvSpPr>
        <p:spPr/>
        <p:txBody>
          <a:bodyPr>
            <a:normAutofit fontScale="90000"/>
          </a:bodyPr>
          <a:lstStyle/>
          <a:p>
            <a:r>
              <a:rPr lang="en-AU" dirty="0"/>
              <a:t>Examples for Response Strategies</a:t>
            </a:r>
            <a:br>
              <a:rPr lang="en-AU" dirty="0"/>
            </a:br>
            <a:r>
              <a:rPr lang="en-AU" dirty="0"/>
              <a:t>2) Concise</a:t>
            </a:r>
          </a:p>
        </p:txBody>
      </p:sp>
      <p:sp>
        <p:nvSpPr>
          <p:cNvPr id="2" name="Content Placeholder 1">
            <a:extLst>
              <a:ext uri="{FF2B5EF4-FFF2-40B4-BE49-F238E27FC236}">
                <a16:creationId xmlns:a16="http://schemas.microsoft.com/office/drawing/2014/main" id="{961F08D2-714D-4363-A1DD-A6B5DADCD3C1}"/>
              </a:ext>
            </a:extLst>
          </p:cNvPr>
          <p:cNvSpPr>
            <a:spLocks noGrp="1"/>
          </p:cNvSpPr>
          <p:nvPr>
            <p:ph sz="quarter" idx="12"/>
          </p:nvPr>
        </p:nvSpPr>
        <p:spPr/>
        <p:txBody>
          <a:bodyPr/>
          <a:lstStyle/>
          <a:p>
            <a:endParaRPr lang="de-DE"/>
          </a:p>
        </p:txBody>
      </p:sp>
      <p:sp>
        <p:nvSpPr>
          <p:cNvPr id="9" name="Rectangle 8"/>
          <p:cNvSpPr/>
          <p:nvPr/>
        </p:nvSpPr>
        <p:spPr bwMode="auto">
          <a:xfrm>
            <a:off x="7480545" y="2189017"/>
            <a:ext cx="4184073" cy="3948547"/>
          </a:xfrm>
          <a:prstGeom prst="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r>
              <a:rPr lang="en-US" b="1" dirty="0"/>
              <a:t>Comment:</a:t>
            </a:r>
            <a:endParaRPr lang="en-AU" dirty="0"/>
          </a:p>
          <a:p>
            <a:r>
              <a:rPr lang="en-US" dirty="0"/>
              <a:t>Do program chairs adjust for the tracks that accept too few or too many papers?</a:t>
            </a:r>
            <a:endParaRPr lang="en-AU" dirty="0"/>
          </a:p>
          <a:p>
            <a:r>
              <a:rPr lang="en-US" dirty="0"/>
              <a:t> </a:t>
            </a:r>
            <a:endParaRPr lang="en-AU" dirty="0"/>
          </a:p>
          <a:p>
            <a:r>
              <a:rPr lang="en-US" b="1" dirty="0"/>
              <a:t>Response:</a:t>
            </a:r>
            <a:endParaRPr lang="en-AU" dirty="0"/>
          </a:p>
          <a:p>
            <a:r>
              <a:rPr lang="en-US" dirty="0"/>
              <a:t>We </a:t>
            </a:r>
            <a:r>
              <a:rPr lang="en-US" b="1" dirty="0">
                <a:solidFill>
                  <a:srgbClr val="C00000"/>
                </a:solidFill>
              </a:rPr>
              <a:t>do not have concrete data </a:t>
            </a:r>
            <a:r>
              <a:rPr lang="en-US" dirty="0"/>
              <a:t>to answer this issue. We believe based on our own experiences in conference chairing and reviewing that this is often the case. However, we do not have data on this </a:t>
            </a:r>
            <a:r>
              <a:rPr lang="en-US" b="1" dirty="0">
                <a:solidFill>
                  <a:srgbClr val="C00000"/>
                </a:solidFill>
              </a:rPr>
              <a:t>and therefore </a:t>
            </a:r>
            <a:r>
              <a:rPr lang="en-AU" b="1" dirty="0" err="1">
                <a:solidFill>
                  <a:srgbClr val="C00000"/>
                </a:solidFill>
              </a:rPr>
              <a:t>w</a:t>
            </a:r>
            <a:r>
              <a:rPr lang="en-US" b="1" dirty="0">
                <a:solidFill>
                  <a:srgbClr val="C00000"/>
                </a:solidFill>
              </a:rPr>
              <a:t>e have made no changes</a:t>
            </a:r>
            <a:r>
              <a:rPr lang="en-US" dirty="0"/>
              <a:t> to the paper based on this comment.</a:t>
            </a:r>
            <a:endParaRPr lang="en-AU" dirty="0"/>
          </a:p>
          <a:p>
            <a:r>
              <a:rPr lang="en-US" dirty="0"/>
              <a:t> </a:t>
            </a:r>
            <a:endParaRPr lang="en-AU" dirty="0"/>
          </a:p>
          <a:p>
            <a:pPr defTabSz="914377" eaLnBrk="0" fontAlgn="base" hangingPunct="0">
              <a:spcBef>
                <a:spcPct val="0"/>
              </a:spcBef>
              <a:spcAft>
                <a:spcPct val="0"/>
              </a:spcAft>
            </a:pPr>
            <a:endParaRPr lang="en-AU" dirty="0">
              <a:latin typeface="Arial" pitchFamily="34" charset="0"/>
              <a:ea typeface="ＭＳ Ｐゴシック" pitchFamily="-110" charset="-128"/>
            </a:endParaRPr>
          </a:p>
        </p:txBody>
      </p:sp>
    </p:spTree>
    <p:extLst>
      <p:ext uri="{BB962C8B-B14F-4D97-AF65-F5344CB8AC3E}">
        <p14:creationId xmlns:p14="http://schemas.microsoft.com/office/powerpoint/2010/main" val="10227355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dirty="0"/>
              <a:t>Example: Revision Cover Letter</a:t>
            </a:r>
          </a:p>
        </p:txBody>
      </p:sp>
      <p:sp>
        <p:nvSpPr>
          <p:cNvPr id="5" name="Content Placeholder 4">
            <a:extLst>
              <a:ext uri="{FF2B5EF4-FFF2-40B4-BE49-F238E27FC236}">
                <a16:creationId xmlns:a16="http://schemas.microsoft.com/office/drawing/2014/main" id="{4B8F01F0-CE5C-4177-B9E5-9965F0A569E6}"/>
              </a:ext>
            </a:extLst>
          </p:cNvPr>
          <p:cNvSpPr>
            <a:spLocks noGrp="1"/>
          </p:cNvSpPr>
          <p:nvPr>
            <p:ph sz="quarter" idx="12"/>
          </p:nvPr>
        </p:nvSpPr>
        <p:spPr/>
        <p:txBody>
          <a:bodyPr/>
          <a:lstStyle/>
          <a:p>
            <a:endParaRPr lang="de-DE"/>
          </a:p>
        </p:txBody>
      </p:sp>
      <p:sp>
        <p:nvSpPr>
          <p:cNvPr id="4" name="Rectangle 3"/>
          <p:cNvSpPr/>
          <p:nvPr/>
        </p:nvSpPr>
        <p:spPr bwMode="auto">
          <a:xfrm>
            <a:off x="550884" y="2389915"/>
            <a:ext cx="10849205" cy="4382892"/>
          </a:xfrm>
          <a:prstGeom prst="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r>
              <a:rPr lang="en-AU" sz="1200" b="1" dirty="0"/>
              <a:t>Response to the Comments by the Editors </a:t>
            </a:r>
            <a:endParaRPr lang="en-AU" sz="1200" dirty="0"/>
          </a:p>
          <a:p>
            <a:r>
              <a:rPr lang="en-AU" sz="1200" b="1" dirty="0"/>
              <a:t>Submission to the [JOURNAL], [</a:t>
            </a:r>
            <a:r>
              <a:rPr lang="en-AU" sz="1200" b="1" dirty="0" err="1"/>
              <a:t>SubmissionID</a:t>
            </a:r>
            <a:r>
              <a:rPr lang="en-AU" sz="1200" b="1" dirty="0"/>
              <a:t>]</a:t>
            </a:r>
            <a:endParaRPr lang="en-AU" sz="1200" dirty="0"/>
          </a:p>
          <a:p>
            <a:r>
              <a:rPr lang="en-AU" sz="1200" dirty="0"/>
              <a:t> </a:t>
            </a:r>
          </a:p>
          <a:p>
            <a:r>
              <a:rPr lang="en-AU" sz="1200" b="1" i="1" dirty="0"/>
              <a:t>[Paper Title]</a:t>
            </a:r>
            <a:br>
              <a:rPr lang="en-AU" sz="1200" b="1" i="1" dirty="0"/>
            </a:br>
            <a:endParaRPr lang="en-AU" sz="1200" dirty="0"/>
          </a:p>
          <a:p>
            <a:r>
              <a:rPr lang="en-AU" sz="1200" dirty="0"/>
              <a:t>Dear Editorial Team</a:t>
            </a:r>
          </a:p>
          <a:p>
            <a:r>
              <a:rPr lang="en-AU" sz="1200" dirty="0"/>
              <a:t> </a:t>
            </a:r>
          </a:p>
          <a:p>
            <a:r>
              <a:rPr lang="en-AU" sz="1200" b="1" dirty="0">
                <a:solidFill>
                  <a:srgbClr val="FF0000"/>
                </a:solidFill>
              </a:rPr>
              <a:t>Many thanks for providing us with constructive and comprehensive feedback </a:t>
            </a:r>
            <a:r>
              <a:rPr lang="en-AU" sz="1200" dirty="0"/>
              <a:t>about our submission. We found the responses very valuable in further improving our theoretical model and data analysis, as well as in revising the way we describe our research in the manuscript. </a:t>
            </a:r>
            <a:r>
              <a:rPr lang="en-AU" sz="1200" b="1" dirty="0">
                <a:solidFill>
                  <a:srgbClr val="FF0000"/>
                </a:solidFill>
              </a:rPr>
              <a:t>We detail our responses in the tables below</a:t>
            </a:r>
            <a:r>
              <a:rPr lang="en-AU" sz="1200" dirty="0"/>
              <a:t>.</a:t>
            </a:r>
          </a:p>
          <a:p>
            <a:r>
              <a:rPr lang="en-AU" sz="1200" b="1" dirty="0">
                <a:solidFill>
                  <a:srgbClr val="FF0000"/>
                </a:solidFill>
              </a:rPr>
              <a:t>In summary, our main changes </a:t>
            </a:r>
            <a:r>
              <a:rPr lang="en-AU" sz="1200" dirty="0"/>
              <a:t>are as follows:</a:t>
            </a:r>
          </a:p>
          <a:p>
            <a:r>
              <a:rPr lang="en-AU" sz="1200" dirty="0"/>
              <a:t> </a:t>
            </a:r>
          </a:p>
          <a:p>
            <a:pPr marL="228594" indent="-228594">
              <a:buFont typeface="+mj-lt"/>
              <a:buAutoNum type="arabicPeriod"/>
            </a:pPr>
            <a:r>
              <a:rPr lang="en-AU" sz="1200" dirty="0"/>
              <a:t>We expand on the conceptual foundation for our work and provide more precise and explicit construct definitions.</a:t>
            </a:r>
          </a:p>
          <a:p>
            <a:pPr marL="228594" indent="-228594">
              <a:buFont typeface="+mj-lt"/>
              <a:buAutoNum type="arabicPeriod"/>
            </a:pPr>
            <a:r>
              <a:rPr lang="en-AU" sz="1200" dirty="0"/>
              <a:t>We expanded on the discussion of findings, with a particular view on improving on managerial implications and design advice that follows from our work.</a:t>
            </a:r>
          </a:p>
          <a:p>
            <a:pPr marL="228594" indent="-228594">
              <a:buFont typeface="+mj-lt"/>
              <a:buAutoNum type="arabicPeriod"/>
            </a:pPr>
            <a:r>
              <a:rPr lang="en-AU" sz="1200" dirty="0"/>
              <a:t>We tested alternative conceptualizations and measurement models to examine the suggestions by the reviewer and to attest to the validity of our proposed model.</a:t>
            </a:r>
          </a:p>
          <a:p>
            <a:pPr marL="228594" indent="-228594">
              <a:buFont typeface="+mj-lt"/>
              <a:buAutoNum type="arabicPeriod"/>
            </a:pPr>
            <a:r>
              <a:rPr lang="en-AU" sz="1200" dirty="0"/>
              <a:t>We revised the structure and content of our manuscript and streamlined the flow of the paper by moving details about our analyses to a separate appendix.</a:t>
            </a:r>
          </a:p>
          <a:p>
            <a:r>
              <a:rPr lang="en-AU" sz="1200" dirty="0"/>
              <a:t> </a:t>
            </a:r>
          </a:p>
          <a:p>
            <a:r>
              <a:rPr lang="en-AU" sz="1200" dirty="0"/>
              <a:t>We are confident that these changes significantly improved the paper and </a:t>
            </a:r>
            <a:r>
              <a:rPr lang="en-AU" sz="1200" b="1" dirty="0">
                <a:solidFill>
                  <a:srgbClr val="FF0000"/>
                </a:solidFill>
              </a:rPr>
              <a:t>we hope that our efforts become evident </a:t>
            </a:r>
            <a:r>
              <a:rPr lang="en-AU" sz="1200" dirty="0"/>
              <a:t>from the responses below as well as the revised manuscript itself.</a:t>
            </a:r>
          </a:p>
          <a:p>
            <a:r>
              <a:rPr lang="en-AU" sz="1200" dirty="0"/>
              <a:t>We look forward to receiving your feedback.</a:t>
            </a:r>
          </a:p>
          <a:p>
            <a:r>
              <a:rPr lang="en-AU" sz="1200" dirty="0"/>
              <a:t> </a:t>
            </a:r>
          </a:p>
          <a:p>
            <a:r>
              <a:rPr lang="en-AU" sz="1200" dirty="0"/>
              <a:t>Best regards, </a:t>
            </a:r>
          </a:p>
          <a:p>
            <a:r>
              <a:rPr lang="en-AU" sz="1200" dirty="0"/>
              <a:t>[the authors]</a:t>
            </a:r>
          </a:p>
          <a:p>
            <a:pPr defTabSz="914377" eaLnBrk="0" fontAlgn="base" hangingPunct="0">
              <a:spcBef>
                <a:spcPct val="0"/>
              </a:spcBef>
              <a:spcAft>
                <a:spcPct val="0"/>
              </a:spcAft>
            </a:pPr>
            <a:endParaRPr lang="en-AU" sz="1200" dirty="0">
              <a:latin typeface="Arial" pitchFamily="34" charset="0"/>
              <a:ea typeface="ＭＳ Ｐゴシック" pitchFamily="-110" charset="-128"/>
            </a:endParaRPr>
          </a:p>
        </p:txBody>
      </p:sp>
    </p:spTree>
    <p:extLst>
      <p:ext uri="{BB962C8B-B14F-4D97-AF65-F5344CB8AC3E}">
        <p14:creationId xmlns:p14="http://schemas.microsoft.com/office/powerpoint/2010/main" val="187021680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3DFC2-409B-40D4-AE84-8C1182B2B5F1}"/>
              </a:ext>
            </a:extLst>
          </p:cNvPr>
          <p:cNvSpPr>
            <a:spLocks noGrp="1"/>
          </p:cNvSpPr>
          <p:nvPr>
            <p:ph type="title"/>
          </p:nvPr>
        </p:nvSpPr>
        <p:spPr/>
        <p:txBody>
          <a:bodyPr>
            <a:normAutofit fontScale="90000"/>
          </a:bodyPr>
          <a:lstStyle/>
          <a:p>
            <a:r>
              <a:rPr lang="de-DE" dirty="0" err="1"/>
              <a:t>Some</a:t>
            </a:r>
            <a:r>
              <a:rPr lang="de-DE" dirty="0"/>
              <a:t> </a:t>
            </a:r>
            <a:r>
              <a:rPr lang="de-DE" dirty="0" err="1"/>
              <a:t>statistics</a:t>
            </a:r>
            <a:r>
              <a:rPr lang="de-DE" dirty="0"/>
              <a:t> </a:t>
            </a:r>
            <a:r>
              <a:rPr lang="de-DE" dirty="0" err="1"/>
              <a:t>about</a:t>
            </a:r>
            <a:r>
              <a:rPr lang="de-DE" dirty="0"/>
              <a:t> </a:t>
            </a:r>
            <a:r>
              <a:rPr lang="de-DE" dirty="0" err="1"/>
              <a:t>the</a:t>
            </a:r>
            <a:r>
              <a:rPr lang="de-DE" dirty="0"/>
              <a:t> review/</a:t>
            </a:r>
            <a:r>
              <a:rPr lang="de-DE" dirty="0" err="1"/>
              <a:t>revision</a:t>
            </a:r>
            <a:r>
              <a:rPr lang="de-DE" dirty="0"/>
              <a:t> </a:t>
            </a:r>
            <a:r>
              <a:rPr lang="de-DE" dirty="0" err="1"/>
              <a:t>process</a:t>
            </a:r>
            <a:r>
              <a:rPr lang="de-DE" dirty="0"/>
              <a:t> in IS </a:t>
            </a:r>
            <a:r>
              <a:rPr lang="de-DE" dirty="0" err="1"/>
              <a:t>journals</a:t>
            </a:r>
            <a:endParaRPr lang="de-DE" dirty="0"/>
          </a:p>
        </p:txBody>
      </p:sp>
      <p:sp>
        <p:nvSpPr>
          <p:cNvPr id="5" name="Slide Number Placeholder 4">
            <a:extLst>
              <a:ext uri="{FF2B5EF4-FFF2-40B4-BE49-F238E27FC236}">
                <a16:creationId xmlns:a16="http://schemas.microsoft.com/office/drawing/2014/main" id="{BDC50310-F0E8-4DD1-98A6-E193871135AA}"/>
              </a:ext>
            </a:extLst>
          </p:cNvPr>
          <p:cNvSpPr>
            <a:spLocks noGrp="1"/>
          </p:cNvSpPr>
          <p:nvPr>
            <p:ph type="sldNum" sz="quarter" idx="4"/>
          </p:nvPr>
        </p:nvSpPr>
        <p:spPr/>
        <p:txBody>
          <a:bodyPr/>
          <a:lstStyle/>
          <a:p>
            <a:fld id="{3E01A2B2-10AD-754B-9B4C-E5B6FED423D0}" type="slidenum">
              <a:rPr lang="de-DE" smtClean="0"/>
              <a:pPr/>
              <a:t>91</a:t>
            </a:fld>
            <a:endParaRPr lang="de-DE" dirty="0"/>
          </a:p>
        </p:txBody>
      </p:sp>
      <p:sp>
        <p:nvSpPr>
          <p:cNvPr id="4" name="Content Placeholder 3">
            <a:extLst>
              <a:ext uri="{FF2B5EF4-FFF2-40B4-BE49-F238E27FC236}">
                <a16:creationId xmlns:a16="http://schemas.microsoft.com/office/drawing/2014/main" id="{7DA70AD8-DFCE-4813-B613-9FA40A4149D9}"/>
              </a:ext>
            </a:extLst>
          </p:cNvPr>
          <p:cNvSpPr>
            <a:spLocks noGrp="1"/>
          </p:cNvSpPr>
          <p:nvPr>
            <p:ph sz="quarter" idx="12"/>
          </p:nvPr>
        </p:nvSpPr>
        <p:spPr/>
        <p:txBody>
          <a:bodyPr/>
          <a:lstStyle/>
          <a:p>
            <a:endParaRPr lang="de-DE"/>
          </a:p>
        </p:txBody>
      </p:sp>
      <p:pic>
        <p:nvPicPr>
          <p:cNvPr id="7" name="Picture 6">
            <a:extLst>
              <a:ext uri="{FF2B5EF4-FFF2-40B4-BE49-F238E27FC236}">
                <a16:creationId xmlns:a16="http://schemas.microsoft.com/office/drawing/2014/main" id="{D4C97042-4009-499B-805B-45053B70A6C0}"/>
              </a:ext>
            </a:extLst>
          </p:cNvPr>
          <p:cNvPicPr>
            <a:picLocks noChangeAspect="1"/>
          </p:cNvPicPr>
          <p:nvPr/>
        </p:nvPicPr>
        <p:blipFill>
          <a:blip r:embed="rId2"/>
          <a:stretch>
            <a:fillRect/>
          </a:stretch>
        </p:blipFill>
        <p:spPr>
          <a:xfrm>
            <a:off x="2351585" y="2509729"/>
            <a:ext cx="4057252" cy="3799063"/>
          </a:xfrm>
          <a:prstGeom prst="rect">
            <a:avLst/>
          </a:prstGeom>
          <a:ln>
            <a:noFill/>
          </a:ln>
          <a:effectLst>
            <a:outerShdw blurRad="292100" dist="139700" dir="2700000" algn="tl" rotWithShape="0">
              <a:srgbClr val="333333">
                <a:alpha val="65000"/>
              </a:srgbClr>
            </a:outerShdw>
          </a:effectLst>
        </p:spPr>
      </p:pic>
      <p:pic>
        <p:nvPicPr>
          <p:cNvPr id="11" name="Picture 10">
            <a:extLst>
              <a:ext uri="{FF2B5EF4-FFF2-40B4-BE49-F238E27FC236}">
                <a16:creationId xmlns:a16="http://schemas.microsoft.com/office/drawing/2014/main" id="{266516CB-18F9-413E-BE06-158361C6DF11}"/>
              </a:ext>
            </a:extLst>
          </p:cNvPr>
          <p:cNvPicPr>
            <a:picLocks noChangeAspect="1"/>
          </p:cNvPicPr>
          <p:nvPr/>
        </p:nvPicPr>
        <p:blipFill>
          <a:blip r:embed="rId3"/>
          <a:stretch>
            <a:fillRect/>
          </a:stretch>
        </p:blipFill>
        <p:spPr>
          <a:xfrm>
            <a:off x="6960096" y="2591444"/>
            <a:ext cx="4085968" cy="363563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5374752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kt 2" hidden="1">
            <a:extLst>
              <a:ext uri="{FF2B5EF4-FFF2-40B4-BE49-F238E27FC236}">
                <a16:creationId xmlns:a16="http://schemas.microsoft.com/office/drawing/2014/main" id="{1AB2B60F-8B7A-40C2-A355-0CF22993A873}"/>
              </a:ext>
            </a:extLst>
          </p:cNvPr>
          <p:cNvGraphicFramePr>
            <a:graphicFrameLocks noChangeAspect="1"/>
          </p:cNvGraphicFramePr>
          <p:nvPr>
            <p:custDataLst>
              <p:tags r:id="rId2"/>
            </p:custDataLst>
            <p:extLst>
              <p:ext uri="{D42A27DB-BD31-4B8C-83A1-F6EECF244321}">
                <p14:modId xmlns:p14="http://schemas.microsoft.com/office/powerpoint/2010/main" val="13754467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207" name="think-cell Folie" r:id="rId6" imgW="501" imgH="502" progId="TCLayout.ActiveDocument.1">
                  <p:embed/>
                </p:oleObj>
              </mc:Choice>
              <mc:Fallback>
                <p:oleObj name="think-cell Folie" r:id="rId6" imgW="501" imgH="502" progId="TCLayout.ActiveDocument.1">
                  <p:embed/>
                  <p:pic>
                    <p:nvPicPr>
                      <p:cNvPr id="0" name=""/>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hteck 1" hidden="1">
            <a:extLst>
              <a:ext uri="{FF2B5EF4-FFF2-40B4-BE49-F238E27FC236}">
                <a16:creationId xmlns:a16="http://schemas.microsoft.com/office/drawing/2014/main" id="{627D85DF-9747-4272-B42E-FFFD15D8456F}"/>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lnSpc>
                <a:spcPct val="90000"/>
              </a:lnSpc>
              <a:spcBef>
                <a:spcPct val="0"/>
              </a:spcBef>
              <a:spcAft>
                <a:spcPct val="0"/>
              </a:spcAft>
            </a:pPr>
            <a:endParaRPr lang="en-US" sz="60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0" name="Titel 5">
            <a:extLst>
              <a:ext uri="{FF2B5EF4-FFF2-40B4-BE49-F238E27FC236}">
                <a16:creationId xmlns:a16="http://schemas.microsoft.com/office/drawing/2014/main" id="{9E369CF6-096C-4D74-BBC5-8CF63CC73195}"/>
              </a:ext>
            </a:extLst>
          </p:cNvPr>
          <p:cNvSpPr>
            <a:spLocks noGrp="1"/>
          </p:cNvSpPr>
          <p:nvPr>
            <p:ph type="title"/>
          </p:nvPr>
        </p:nvSpPr>
        <p:spPr/>
        <p:txBody>
          <a:bodyPr vert="horz" lIns="91440" tIns="45720" rIns="91440" bIns="45720" rtlCol="0" anchor="ctr">
            <a:noAutofit/>
          </a:bodyPr>
          <a:lstStyle/>
          <a:p>
            <a:r>
              <a:rPr lang="en-US" b="1" dirty="0"/>
              <a:t>End of Chapter 6</a:t>
            </a:r>
            <a:endParaRPr lang="de-DE" sz="2600" b="1" dirty="0"/>
          </a:p>
        </p:txBody>
      </p:sp>
      <p:sp>
        <p:nvSpPr>
          <p:cNvPr id="7" name="Textplatzhalter 6">
            <a:extLst>
              <a:ext uri="{FF2B5EF4-FFF2-40B4-BE49-F238E27FC236}">
                <a16:creationId xmlns:a16="http://schemas.microsoft.com/office/drawing/2014/main" id="{F0696363-32E2-402B-89E5-B77EB7117B55}"/>
              </a:ext>
            </a:extLst>
          </p:cNvPr>
          <p:cNvSpPr>
            <a:spLocks noGrp="1"/>
          </p:cNvSpPr>
          <p:nvPr>
            <p:ph type="body" idx="1"/>
          </p:nvPr>
        </p:nvSpPr>
        <p:spPr/>
        <p:txBody>
          <a:bodyPr/>
          <a:lstStyle/>
          <a:p>
            <a:r>
              <a:rPr lang="en-US" b="1" dirty="0">
                <a:solidFill>
                  <a:schemeClr val="bg1">
                    <a:lumMod val="50000"/>
                  </a:schemeClr>
                </a:solidFill>
              </a:rPr>
              <a:t>© Copyright 2021 Jan Recker. All Rights Reserved.</a:t>
            </a:r>
            <a:endParaRPr lang="de-DE" b="1" dirty="0">
              <a:solidFill>
                <a:schemeClr val="bg1">
                  <a:lumMod val="50000"/>
                </a:schemeClr>
              </a:solidFill>
            </a:endParaRPr>
          </a:p>
          <a:p>
            <a:endParaRPr lang="de-DE" dirty="0"/>
          </a:p>
        </p:txBody>
      </p:sp>
      <p:sp>
        <p:nvSpPr>
          <p:cNvPr id="4" name="Datumsplatzhalter 3">
            <a:extLst>
              <a:ext uri="{FF2B5EF4-FFF2-40B4-BE49-F238E27FC236}">
                <a16:creationId xmlns:a16="http://schemas.microsoft.com/office/drawing/2014/main" id="{62CF1111-586D-4A35-8319-22A68D08F045}"/>
              </a:ext>
            </a:extLst>
          </p:cNvPr>
          <p:cNvSpPr>
            <a:spLocks noGrp="1"/>
          </p:cNvSpPr>
          <p:nvPr>
            <p:ph type="dt" sz="half" idx="2"/>
          </p:nvPr>
        </p:nvSpPr>
        <p:spPr/>
        <p:txBody>
          <a:bodyPr/>
          <a:lstStyle/>
          <a:p>
            <a:fld id="{E4DBF024-74BE-4E78-91F1-FBBF172264C6}" type="datetime1">
              <a:rPr lang="de-DE" smtClean="0"/>
              <a:t>11.02.2022</a:t>
            </a:fld>
            <a:endParaRPr lang="de-DE" dirty="0"/>
          </a:p>
        </p:txBody>
      </p:sp>
      <p:sp>
        <p:nvSpPr>
          <p:cNvPr id="5" name="Fußzeilenplatzhalter 4">
            <a:extLst>
              <a:ext uri="{FF2B5EF4-FFF2-40B4-BE49-F238E27FC236}">
                <a16:creationId xmlns:a16="http://schemas.microsoft.com/office/drawing/2014/main" id="{D941A4DD-3A80-4FD0-B961-A161015CC692}"/>
              </a:ext>
            </a:extLst>
          </p:cNvPr>
          <p:cNvSpPr>
            <a:spLocks noGrp="1"/>
          </p:cNvSpPr>
          <p:nvPr>
            <p:ph type="ftr" sz="quarter" idx="3"/>
          </p:nvPr>
        </p:nvSpPr>
        <p:spPr/>
        <p:txBody>
          <a:bodyPr/>
          <a:lstStyle/>
          <a:p>
            <a:r>
              <a:rPr lang="en-US" dirty="0"/>
              <a:t>Teaching Notes: Scientific Research in Information Systems  ~ © Copyright 2021 Jan Recker. All Rights Reserved. ~</a:t>
            </a:r>
            <a:endParaRPr lang="de-DE" dirty="0"/>
          </a:p>
        </p:txBody>
      </p:sp>
      <p:sp>
        <p:nvSpPr>
          <p:cNvPr id="6" name="Foliennummernplatzhalter 5">
            <a:extLst>
              <a:ext uri="{FF2B5EF4-FFF2-40B4-BE49-F238E27FC236}">
                <a16:creationId xmlns:a16="http://schemas.microsoft.com/office/drawing/2014/main" id="{AE963BEF-E1D9-449E-B4B1-C6A74643A588}"/>
              </a:ext>
            </a:extLst>
          </p:cNvPr>
          <p:cNvSpPr>
            <a:spLocks noGrp="1"/>
          </p:cNvSpPr>
          <p:nvPr>
            <p:ph type="sldNum" sz="quarter" idx="4"/>
          </p:nvPr>
        </p:nvSpPr>
        <p:spPr/>
        <p:txBody>
          <a:bodyPr/>
          <a:lstStyle/>
          <a:p>
            <a:fld id="{48195EE2-BBDB-4836-A200-C62792C76FA9}" type="slidenum">
              <a:rPr lang="de-DE" smtClean="0"/>
              <a:pPr/>
              <a:t>92</a:t>
            </a:fld>
            <a:endParaRPr lang="de-DE" dirty="0"/>
          </a:p>
        </p:txBody>
      </p:sp>
    </p:spTree>
    <p:extLst>
      <p:ext uri="{BB962C8B-B14F-4D97-AF65-F5344CB8AC3E}">
        <p14:creationId xmlns:p14="http://schemas.microsoft.com/office/powerpoint/2010/main" val="307804706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mlouBWpLTLyxG5sYB4mzZA"/>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Chq8C.CoRHaaymdyqOl2ew"/>
</p:tagLst>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5020</Words>
  <Application>Microsoft Office PowerPoint</Application>
  <PresentationFormat>Breitbild</PresentationFormat>
  <Paragraphs>635</Paragraphs>
  <Slides>92</Slides>
  <Notes>3</Notes>
  <HiddenSlides>0</HiddenSlides>
  <MMClips>0</MMClips>
  <ScaleCrop>false</ScaleCrop>
  <HeadingPairs>
    <vt:vector size="8" baseType="variant">
      <vt:variant>
        <vt:lpstr>Verwendete Schriftarten</vt:lpstr>
      </vt:variant>
      <vt:variant>
        <vt:i4>11</vt:i4>
      </vt:variant>
      <vt:variant>
        <vt:lpstr>Design</vt:lpstr>
      </vt:variant>
      <vt:variant>
        <vt:i4>1</vt:i4>
      </vt:variant>
      <vt:variant>
        <vt:lpstr>Eingebettete OLE-Server</vt:lpstr>
      </vt:variant>
      <vt:variant>
        <vt:i4>2</vt:i4>
      </vt:variant>
      <vt:variant>
        <vt:lpstr>Folientitel</vt:lpstr>
      </vt:variant>
      <vt:variant>
        <vt:i4>92</vt:i4>
      </vt:variant>
    </vt:vector>
  </HeadingPairs>
  <TitlesOfParts>
    <vt:vector size="106" baseType="lpstr">
      <vt:lpstr>ＭＳ Ｐゴシック</vt:lpstr>
      <vt:lpstr>Arial</vt:lpstr>
      <vt:lpstr>Berlin Sans FB</vt:lpstr>
      <vt:lpstr>Calibri</vt:lpstr>
      <vt:lpstr>Segoe UI</vt:lpstr>
      <vt:lpstr>Tahoma</vt:lpstr>
      <vt:lpstr>TheSans UHH</vt:lpstr>
      <vt:lpstr>TheSans UHH Regular</vt:lpstr>
      <vt:lpstr>Times</vt:lpstr>
      <vt:lpstr>Times New Roman</vt:lpstr>
      <vt:lpstr>Wingdings</vt:lpstr>
      <vt:lpstr>Office</vt:lpstr>
      <vt:lpstr>think-cell Folie</vt:lpstr>
      <vt:lpstr>Visio</vt:lpstr>
      <vt:lpstr>Scientific Research in Information Systems: A Beginner’s Guide (2nd edition)</vt:lpstr>
      <vt:lpstr>Copyright Notice &amp; Citation</vt:lpstr>
      <vt:lpstr>Overview</vt:lpstr>
      <vt:lpstr>Chapter 6: Writing IS Research Articles</vt:lpstr>
      <vt:lpstr>Scientific Writing</vt:lpstr>
      <vt:lpstr>PowerPoint-Präsentation</vt:lpstr>
      <vt:lpstr>Science is a tough competition</vt:lpstr>
      <vt:lpstr>Publish or Perish</vt:lpstr>
      <vt:lpstr>Publish or Perish</vt:lpstr>
      <vt:lpstr>Publish or Perish</vt:lpstr>
      <vt:lpstr>Scientific publications –why do they matter?</vt:lpstr>
      <vt:lpstr>You are what you publish!</vt:lpstr>
      <vt:lpstr>Publications matter to hiring and promotion/tenure</vt:lpstr>
      <vt:lpstr>Academics are ranked, literally.</vt:lpstr>
      <vt:lpstr>A common misconception</vt:lpstr>
      <vt:lpstr>Impact Metrics: Citation Data</vt:lpstr>
      <vt:lpstr>Metrics Example: Citation Data - Harzing’s Publish or Perish</vt:lpstr>
      <vt:lpstr>Fact about academic impact/citations: Few publications matter!</vt:lpstr>
      <vt:lpstr>Citations and h-Index</vt:lpstr>
      <vt:lpstr>Official Ranking Lists for Scientific Publication Outlets (Conferences and Journals)</vt:lpstr>
      <vt:lpstr>German variant: VHB Jourqual</vt:lpstr>
      <vt:lpstr>AIS Variant: The Senior Scholar’s Basket</vt:lpstr>
      <vt:lpstr>US Variant: FT50 Ranking</vt:lpstr>
      <vt:lpstr>Metrics: Journal Impact Factor</vt:lpstr>
      <vt:lpstr>How scientific publishing works</vt:lpstr>
      <vt:lpstr>Writing Scientific Papers: What do we write about?</vt:lpstr>
      <vt:lpstr>Myth: You can publish anything anywhere</vt:lpstr>
      <vt:lpstr>Publication Outlets</vt:lpstr>
      <vt:lpstr>The most important lessons from this session</vt:lpstr>
      <vt:lpstr>Two golden rules of publishing</vt:lpstr>
      <vt:lpstr>What is different in scientific publications from others?</vt:lpstr>
      <vt:lpstr>Peer review</vt:lpstr>
      <vt:lpstr>Confessions</vt:lpstr>
      <vt:lpstr>The review process depends on the editorial and review board structure</vt:lpstr>
      <vt:lpstr>Different Board Structures</vt:lpstr>
      <vt:lpstr>Writing a Scientific Paper</vt:lpstr>
      <vt:lpstr>How do we write a paper?</vt:lpstr>
      <vt:lpstr>Process for writing a scientific paper</vt:lpstr>
      <vt:lpstr>Why the structure of a paper matters</vt:lpstr>
      <vt:lpstr>Macro-structure of many empirical papers</vt:lpstr>
      <vt:lpstr>Structuring your Paper</vt:lpstr>
      <vt:lpstr>Examples</vt:lpstr>
      <vt:lpstr>Filling the sections: What goes where?</vt:lpstr>
      <vt:lpstr>Section: Introduction</vt:lpstr>
      <vt:lpstr>Section: Introduction</vt:lpstr>
      <vt:lpstr>Example</vt:lpstr>
      <vt:lpstr>Motivating a Paper: The Gap vs the Hook</vt:lpstr>
      <vt:lpstr>Good Gap versus Bad Gap</vt:lpstr>
      <vt:lpstr>The Hook Formula for a Clear Introduction</vt:lpstr>
      <vt:lpstr>The Formula in 9 Sentences</vt:lpstr>
      <vt:lpstr>Section: Background</vt:lpstr>
      <vt:lpstr>Section: Background</vt:lpstr>
      <vt:lpstr>Writing the Background Section</vt:lpstr>
      <vt:lpstr>The Background Section - Example (1)</vt:lpstr>
      <vt:lpstr>The Background Section  - Example (2)</vt:lpstr>
      <vt:lpstr>The Research Model/Theory/Hypotheses Development Section</vt:lpstr>
      <vt:lpstr>Section: Research Model</vt:lpstr>
      <vt:lpstr>Tips for Theory/Model Development</vt:lpstr>
      <vt:lpstr>Tips for Theory/Model Development</vt:lpstr>
      <vt:lpstr>Differentiate between conceptual level and empirical level</vt:lpstr>
      <vt:lpstr>Differentiate between conceptual level and empirical level</vt:lpstr>
      <vt:lpstr>Developing Hypotheses</vt:lpstr>
      <vt:lpstr>Example: Developing a hypothesis</vt:lpstr>
      <vt:lpstr>Developing Hypotheses: Tips</vt:lpstr>
      <vt:lpstr>Example: Presenting a research framework</vt:lpstr>
      <vt:lpstr>Section: Method/Approach/Research Design</vt:lpstr>
      <vt:lpstr>Section: Method/Approach/Research Design</vt:lpstr>
      <vt:lpstr>Section: Results/Findings</vt:lpstr>
      <vt:lpstr>Section: Discussion</vt:lpstr>
      <vt:lpstr>Section: Discussion</vt:lpstr>
      <vt:lpstr>Examples – Summarizing the key findings</vt:lpstr>
      <vt:lpstr>Examples – Interpreting the key findings</vt:lpstr>
      <vt:lpstr>Section: Implications</vt:lpstr>
      <vt:lpstr>Example</vt:lpstr>
      <vt:lpstr>Section: Conclusion</vt:lpstr>
      <vt:lpstr>Example</vt:lpstr>
      <vt:lpstr>Wrap-Up: The Article Writing Life-Cycle</vt:lpstr>
      <vt:lpstr>Handling Reviews and Revisions</vt:lpstr>
      <vt:lpstr>What happens when you submit your manuscript?</vt:lpstr>
      <vt:lpstr>Why Editors Desk-Reject Papers</vt:lpstr>
      <vt:lpstr>Why Editors Desk-Reject Papers</vt:lpstr>
      <vt:lpstr>Why Editors Desk-Reject Papers</vt:lpstr>
      <vt:lpstr>If not: wait… for the editor’s decision</vt:lpstr>
      <vt:lpstr>Understanding Reviews</vt:lpstr>
      <vt:lpstr>Revising a paper based on reviews.</vt:lpstr>
      <vt:lpstr>Revision Management</vt:lpstr>
      <vt:lpstr>Revision Management</vt:lpstr>
      <vt:lpstr>Examples for Response Letters 1) Expansive</vt:lpstr>
      <vt:lpstr>Examples for Response Strategies 2) Concise</vt:lpstr>
      <vt:lpstr>Example: Revision Cover Letter</vt:lpstr>
      <vt:lpstr>Some statistics about the review/revision process in IS journals</vt:lpstr>
      <vt:lpstr>End of Chapter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Björn Binzer</dc:creator>
  <cp:lastModifiedBy>ufga001</cp:lastModifiedBy>
  <cp:revision>335</cp:revision>
  <dcterms:created xsi:type="dcterms:W3CDTF">2018-09-11T09:15:56Z</dcterms:created>
  <dcterms:modified xsi:type="dcterms:W3CDTF">2022-02-11T15:24:36Z</dcterms:modified>
</cp:coreProperties>
</file>