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68" r:id="rId2"/>
    <p:sldId id="321" r:id="rId3"/>
    <p:sldId id="259" r:id="rId4"/>
    <p:sldId id="320" r:id="rId5"/>
    <p:sldId id="2112" r:id="rId6"/>
    <p:sldId id="2113" r:id="rId7"/>
    <p:sldId id="2131" r:id="rId8"/>
    <p:sldId id="2132" r:id="rId9"/>
    <p:sldId id="2135" r:id="rId10"/>
    <p:sldId id="2136" r:id="rId11"/>
    <p:sldId id="2138" r:id="rId12"/>
    <p:sldId id="2137" r:id="rId13"/>
    <p:sldId id="2139" r:id="rId14"/>
    <p:sldId id="2134" r:id="rId15"/>
    <p:sldId id="2141" r:id="rId16"/>
    <p:sldId id="2140" r:id="rId17"/>
    <p:sldId id="2143" r:id="rId18"/>
    <p:sldId id="2142" r:id="rId19"/>
    <p:sldId id="2147" r:id="rId20"/>
    <p:sldId id="2144" r:id="rId21"/>
    <p:sldId id="2149" r:id="rId22"/>
    <p:sldId id="2167" r:id="rId23"/>
    <p:sldId id="2145" r:id="rId24"/>
    <p:sldId id="2150" r:id="rId25"/>
    <p:sldId id="2146" r:id="rId26"/>
    <p:sldId id="2151" r:id="rId27"/>
    <p:sldId id="2152" r:id="rId28"/>
    <p:sldId id="2157" r:id="rId29"/>
    <p:sldId id="2153" r:id="rId30"/>
    <p:sldId id="2158" r:id="rId31"/>
    <p:sldId id="2154" r:id="rId32"/>
    <p:sldId id="2156" r:id="rId33"/>
    <p:sldId id="2159" r:id="rId34"/>
    <p:sldId id="2161" r:id="rId35"/>
    <p:sldId id="2160" r:id="rId36"/>
    <p:sldId id="2163" r:id="rId37"/>
    <p:sldId id="2162" r:id="rId38"/>
    <p:sldId id="2164" r:id="rId39"/>
    <p:sldId id="2165" r:id="rId40"/>
    <p:sldId id="2166" r:id="rId41"/>
    <p:sldId id="2169" r:id="rId42"/>
    <p:sldId id="2170" r:id="rId43"/>
    <p:sldId id="370" r:id="rId44"/>
    <p:sldId id="2171" r:id="rId45"/>
    <p:sldId id="385" r:id="rId46"/>
    <p:sldId id="374" r:id="rId47"/>
    <p:sldId id="373" r:id="rId48"/>
    <p:sldId id="2172" r:id="rId49"/>
    <p:sldId id="376" r:id="rId50"/>
    <p:sldId id="2173" r:id="rId51"/>
    <p:sldId id="2174" r:id="rId52"/>
    <p:sldId id="377" r:id="rId53"/>
    <p:sldId id="2175" r:id="rId54"/>
    <p:sldId id="2177" r:id="rId55"/>
    <p:sldId id="2178" r:id="rId56"/>
    <p:sldId id="2179" r:id="rId57"/>
    <p:sldId id="2180" r:id="rId58"/>
    <p:sldId id="2176" r:id="rId59"/>
    <p:sldId id="2181" r:id="rId60"/>
    <p:sldId id="317" r:id="rId61"/>
  </p:sldIdLst>
  <p:sldSz cx="12192000" cy="6858000"/>
  <p:notesSz cx="6858000" cy="9144000"/>
  <p:custDataLst>
    <p:tags r:id="rId63"/>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34" autoAdjust="0"/>
    <p:restoredTop sz="94660"/>
  </p:normalViewPr>
  <p:slideViewPr>
    <p:cSldViewPr snapToGrid="0">
      <p:cViewPr varScale="1">
        <p:scale>
          <a:sx n="66" d="100"/>
          <a:sy n="66" d="100"/>
        </p:scale>
        <p:origin x="48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260227-1DDE-4C8D-891E-F584FCFD9455}" type="datetimeFigureOut">
              <a:rPr lang="de-DE" smtClean="0"/>
              <a:t>11.02.2022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123794-2616-488B-9319-48DF21E8C47B}" type="slidenum">
              <a:rPr lang="de-DE" smtClean="0"/>
              <a:t>‹Nr.›</a:t>
            </a:fld>
            <a:endParaRPr lang="de-DE"/>
          </a:p>
        </p:txBody>
      </p:sp>
    </p:spTree>
    <p:extLst>
      <p:ext uri="{BB962C8B-B14F-4D97-AF65-F5344CB8AC3E}">
        <p14:creationId xmlns:p14="http://schemas.microsoft.com/office/powerpoint/2010/main" val="834833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6123794-2616-488B-9319-48DF21E8C47B}" type="slidenum">
              <a:rPr lang="de-DE" smtClean="0"/>
              <a:t>60</a:t>
            </a:fld>
            <a:endParaRPr lang="de-DE"/>
          </a:p>
        </p:txBody>
      </p:sp>
    </p:spTree>
    <p:extLst>
      <p:ext uri="{BB962C8B-B14F-4D97-AF65-F5344CB8AC3E}">
        <p14:creationId xmlns:p14="http://schemas.microsoft.com/office/powerpoint/2010/main" val="3517067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3" name="Rechteck 22">
            <a:extLst>
              <a:ext uri="{FF2B5EF4-FFF2-40B4-BE49-F238E27FC236}">
                <a16:creationId xmlns:a16="http://schemas.microsoft.com/office/drawing/2014/main" id="{C6B592AF-3EF4-4D95-8D2E-32F76C12E8BC}"/>
              </a:ext>
            </a:extLst>
          </p:cNvPr>
          <p:cNvSpPr/>
          <p:nvPr userDrawn="1"/>
        </p:nvSpPr>
        <p:spPr bwMode="auto">
          <a:xfrm>
            <a:off x="169818" y="-1"/>
            <a:ext cx="1260000" cy="6857993"/>
          </a:xfrm>
          <a:prstGeom prst="rect">
            <a:avLst/>
          </a:prstGeom>
          <a:solidFill>
            <a:srgbClr val="002060">
              <a:alpha val="40000"/>
            </a:srgb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2" name="Titel 1">
            <a:extLst>
              <a:ext uri="{FF2B5EF4-FFF2-40B4-BE49-F238E27FC236}">
                <a16:creationId xmlns:a16="http://schemas.microsoft.com/office/drawing/2014/main" id="{FADA3A20-D81A-4C2F-B581-D5FAC6E52E90}"/>
              </a:ext>
            </a:extLst>
          </p:cNvPr>
          <p:cNvSpPr>
            <a:spLocks noGrp="1"/>
          </p:cNvSpPr>
          <p:nvPr>
            <p:ph type="ctrTitle"/>
          </p:nvPr>
        </p:nvSpPr>
        <p:spPr>
          <a:xfrm>
            <a:off x="1861299" y="1940626"/>
            <a:ext cx="9144000" cy="2108860"/>
          </a:xfrm>
          <a:prstGeom prst="rect">
            <a:avLst/>
          </a:prstGeom>
        </p:spPr>
        <p:txBody>
          <a:bodyPr anchor="ctr"/>
          <a:lstStyle>
            <a:lvl1pPr algn="l">
              <a:defRPr sz="6000" b="1"/>
            </a:lvl1pPr>
          </a:lstStyle>
          <a:p>
            <a:r>
              <a:rPr lang="de-DE" dirty="0"/>
              <a:t>Mastertitelformat bearbeiten</a:t>
            </a:r>
          </a:p>
        </p:txBody>
      </p:sp>
      <p:sp>
        <p:nvSpPr>
          <p:cNvPr id="3" name="Untertitel 2">
            <a:extLst>
              <a:ext uri="{FF2B5EF4-FFF2-40B4-BE49-F238E27FC236}">
                <a16:creationId xmlns:a16="http://schemas.microsoft.com/office/drawing/2014/main" id="{CFC700CD-DBB5-4566-B9F1-9DF8CC729FA7}"/>
              </a:ext>
            </a:extLst>
          </p:cNvPr>
          <p:cNvSpPr>
            <a:spLocks noGrp="1"/>
          </p:cNvSpPr>
          <p:nvPr>
            <p:ph type="subTitle" idx="1"/>
          </p:nvPr>
        </p:nvSpPr>
        <p:spPr>
          <a:xfrm>
            <a:off x="1861299" y="5334685"/>
            <a:ext cx="9144000" cy="654197"/>
          </a:xfrm>
        </p:spPr>
        <p:txBody>
          <a:bodyPr anchor="ctr"/>
          <a:lstStyle>
            <a:lvl1pPr marL="0" indent="0" algn="l">
              <a:buNone/>
              <a:defRPr sz="2400" b="1" i="1">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16" name="Datumsplatzhalter 3">
            <a:extLst>
              <a:ext uri="{FF2B5EF4-FFF2-40B4-BE49-F238E27FC236}">
                <a16:creationId xmlns:a16="http://schemas.microsoft.com/office/drawing/2014/main" id="{F12D1871-47A1-4934-88B4-7B4A8231A261}"/>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b="1">
                <a:solidFill>
                  <a:schemeClr val="tx1"/>
                </a:solidFill>
                <a:latin typeface="Arial" panose="020B0604020202020204" pitchFamily="34" charset="0"/>
                <a:cs typeface="Arial" panose="020B0604020202020204" pitchFamily="34" charset="0"/>
              </a:defRPr>
            </a:lvl1pPr>
          </a:lstStyle>
          <a:p>
            <a:endParaRPr lang="de-DE" dirty="0"/>
          </a:p>
        </p:txBody>
      </p:sp>
      <p:sp>
        <p:nvSpPr>
          <p:cNvPr id="17" name="Fußzeilenplatzhalter 4">
            <a:extLst>
              <a:ext uri="{FF2B5EF4-FFF2-40B4-BE49-F238E27FC236}">
                <a16:creationId xmlns:a16="http://schemas.microsoft.com/office/drawing/2014/main" id="{2B6EA2B8-860D-48C2-9063-0184665EE36F}"/>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8" name="Foliennummernplatzhalter 5">
            <a:extLst>
              <a:ext uri="{FF2B5EF4-FFF2-40B4-BE49-F238E27FC236}">
                <a16:creationId xmlns:a16="http://schemas.microsoft.com/office/drawing/2014/main" id="{A72B0A40-B062-4844-9B53-CA9F20F7C92F}"/>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b="0">
                <a:solidFill>
                  <a:schemeClr val="tx1"/>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9" name="Rechteck 18">
            <a:extLst>
              <a:ext uri="{FF2B5EF4-FFF2-40B4-BE49-F238E27FC236}">
                <a16:creationId xmlns:a16="http://schemas.microsoft.com/office/drawing/2014/main" id="{D1B986CD-09A6-4BC9-A1FB-A742803D36E4}"/>
              </a:ext>
            </a:extLst>
          </p:cNvPr>
          <p:cNvSpPr/>
          <p:nvPr userDrawn="1"/>
        </p:nvSpPr>
        <p:spPr bwMode="auto">
          <a:xfrm>
            <a:off x="-1" y="390048"/>
            <a:ext cx="12191999" cy="1235075"/>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20" name="Rechteck 19">
            <a:extLst>
              <a:ext uri="{FF2B5EF4-FFF2-40B4-BE49-F238E27FC236}">
                <a16:creationId xmlns:a16="http://schemas.microsoft.com/office/drawing/2014/main" id="{C48C85F2-4B96-438A-8C5B-D9F316903029}"/>
              </a:ext>
            </a:extLst>
          </p:cNvPr>
          <p:cNvSpPr/>
          <p:nvPr userDrawn="1"/>
        </p:nvSpPr>
        <p:spPr bwMode="auto">
          <a:xfrm>
            <a:off x="169818" y="390046"/>
            <a:ext cx="1260000" cy="1235077"/>
          </a:xfrm>
          <a:prstGeom prst="rect">
            <a:avLst/>
          </a:prstGeom>
          <a:solidFill>
            <a:schemeClr val="tx2">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21" name="Gerader Verbinder 20">
            <a:extLst>
              <a:ext uri="{FF2B5EF4-FFF2-40B4-BE49-F238E27FC236}">
                <a16:creationId xmlns:a16="http://schemas.microsoft.com/office/drawing/2014/main" id="{1F5AC436-4495-4812-8BEC-647984BDB6A1}"/>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7" name="Inhaltsplatzhalter 6">
            <a:extLst>
              <a:ext uri="{FF2B5EF4-FFF2-40B4-BE49-F238E27FC236}">
                <a16:creationId xmlns:a16="http://schemas.microsoft.com/office/drawing/2014/main" id="{5C2B361F-961D-463F-A490-164BE908DCD1}"/>
              </a:ext>
            </a:extLst>
          </p:cNvPr>
          <p:cNvSpPr>
            <a:spLocks noGrp="1"/>
          </p:cNvSpPr>
          <p:nvPr>
            <p:ph sz="quarter" idx="10"/>
          </p:nvPr>
        </p:nvSpPr>
        <p:spPr>
          <a:xfrm>
            <a:off x="3428502" y="4364987"/>
            <a:ext cx="6009594" cy="654197"/>
          </a:xfrm>
        </p:spPr>
        <p:txBody>
          <a:bodyPr vert="horz" lIns="91440" tIns="45720" rIns="91440" bIns="45720" rtlCol="0" anchor="ctr">
            <a:normAutofit/>
          </a:bodyPr>
          <a:lstStyle>
            <a:lvl1pPr algn="ctr">
              <a:defRPr lang="de-DE" sz="3200" b="1" dirty="0" smtClean="0"/>
            </a:lvl1pPr>
          </a:lstStyle>
          <a:p>
            <a:pPr marL="0" lvl="0" indent="0">
              <a:buNone/>
            </a:pPr>
            <a:r>
              <a:rPr lang="de-DE" dirty="0"/>
              <a:t>Mastertextformat bearbeiten</a:t>
            </a:r>
          </a:p>
        </p:txBody>
      </p:sp>
    </p:spTree>
    <p:extLst>
      <p:ext uri="{BB962C8B-B14F-4D97-AF65-F5344CB8AC3E}">
        <p14:creationId xmlns:p14="http://schemas.microsoft.com/office/powerpoint/2010/main" val="1592719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F9FC2E7-02BB-4E27-AF35-A68F40DC7A2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2" name="Rechteck 11">
            <a:extLst>
              <a:ext uri="{FF2B5EF4-FFF2-40B4-BE49-F238E27FC236}">
                <a16:creationId xmlns:a16="http://schemas.microsoft.com/office/drawing/2014/main" id="{5B49B422-F709-4988-A074-2C5590B6E780}"/>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7" name="Inhaltsplatzhalter 3">
            <a:extLst>
              <a:ext uri="{FF2B5EF4-FFF2-40B4-BE49-F238E27FC236}">
                <a16:creationId xmlns:a16="http://schemas.microsoft.com/office/drawing/2014/main" id="{F950414B-8306-43D4-9A9A-C9CAE4072D84}"/>
              </a:ext>
            </a:extLst>
          </p:cNvPr>
          <p:cNvSpPr>
            <a:spLocks noGrp="1"/>
          </p:cNvSpPr>
          <p:nvPr>
            <p:ph sz="quarter" idx="11"/>
          </p:nvPr>
        </p:nvSpPr>
        <p:spPr>
          <a:xfrm>
            <a:off x="627017" y="1998616"/>
            <a:ext cx="113236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cxnSp>
        <p:nvCxnSpPr>
          <p:cNvPr id="15" name="Gerader Verbinder 14">
            <a:extLst>
              <a:ext uri="{FF2B5EF4-FFF2-40B4-BE49-F238E27FC236}">
                <a16:creationId xmlns:a16="http://schemas.microsoft.com/office/drawing/2014/main" id="{E1AB3F79-B538-40E1-B0D6-537295416E35}"/>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1" name="Titel 11">
            <a:extLst>
              <a:ext uri="{FF2B5EF4-FFF2-40B4-BE49-F238E27FC236}">
                <a16:creationId xmlns:a16="http://schemas.microsoft.com/office/drawing/2014/main" id="{884B122A-D463-49D8-B467-E8B9A9FE66D9}"/>
              </a:ext>
            </a:extLst>
          </p:cNvPr>
          <p:cNvSpPr>
            <a:spLocks noGrp="1"/>
          </p:cNvSpPr>
          <p:nvPr>
            <p:ph type="title"/>
          </p:nvPr>
        </p:nvSpPr>
        <p:spPr>
          <a:xfrm>
            <a:off x="1599636" y="365123"/>
            <a:ext cx="10592363" cy="868407"/>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1" name="Datumsplatzhalter 3">
            <a:extLst>
              <a:ext uri="{FF2B5EF4-FFF2-40B4-BE49-F238E27FC236}">
                <a16:creationId xmlns:a16="http://schemas.microsoft.com/office/drawing/2014/main" id="{3FCD4C5A-37F2-4837-9510-092FFE04D0A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2" name="Fußzeilenplatzhalter 4">
            <a:extLst>
              <a:ext uri="{FF2B5EF4-FFF2-40B4-BE49-F238E27FC236}">
                <a16:creationId xmlns:a16="http://schemas.microsoft.com/office/drawing/2014/main" id="{DF6A4948-5F29-45C7-8622-B83C953FE871}"/>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3" name="Foliennummernplatzhalter 5">
            <a:extLst>
              <a:ext uri="{FF2B5EF4-FFF2-40B4-BE49-F238E27FC236}">
                <a16:creationId xmlns:a16="http://schemas.microsoft.com/office/drawing/2014/main" id="{8B6C9457-1637-463B-A5C2-27097177FB37}"/>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3" name="Inhaltsplatzhalter 2">
            <a:extLst>
              <a:ext uri="{FF2B5EF4-FFF2-40B4-BE49-F238E27FC236}">
                <a16:creationId xmlns:a16="http://schemas.microsoft.com/office/drawing/2014/main" id="{B858B6B7-D1BE-42AC-BC76-21D1A5EA4E2D}"/>
              </a:ext>
            </a:extLst>
          </p:cNvPr>
          <p:cNvSpPr>
            <a:spLocks noGrp="1"/>
          </p:cNvSpPr>
          <p:nvPr>
            <p:ph sz="quarter" idx="12" hasCustomPrompt="1"/>
          </p:nvPr>
        </p:nvSpPr>
        <p:spPr>
          <a:xfrm>
            <a:off x="1599636" y="1136478"/>
            <a:ext cx="10592364" cy="470544"/>
          </a:xfrm>
        </p:spPr>
        <p:txBody>
          <a:bodyPr anchor="ctr">
            <a:noAutofit/>
          </a:bodyPr>
          <a:lstStyle>
            <a:lvl1pPr marL="0" indent="0">
              <a:spcBef>
                <a:spcPts val="0"/>
              </a:spcBef>
              <a:buNone/>
              <a:defRPr sz="2600"/>
            </a:lvl1pPr>
            <a:lvl3pPr marL="914400" indent="0">
              <a:buNone/>
              <a:defRPr/>
            </a:lvl3pPr>
            <a:lvl4pPr marL="1371600" indent="0">
              <a:buNone/>
              <a:defRPr/>
            </a:lvl4pPr>
            <a:lvl5pPr marL="1828800" indent="0">
              <a:buNone/>
              <a:defRPr/>
            </a:lvl5pPr>
          </a:lstStyle>
          <a:p>
            <a:pPr lvl="0"/>
            <a:r>
              <a:rPr lang="de-DE" sz="2800" b="0" dirty="0"/>
              <a:t>Untertitel</a:t>
            </a:r>
            <a:endParaRPr lang="de-DE" dirty="0"/>
          </a:p>
        </p:txBody>
      </p:sp>
      <p:sp>
        <p:nvSpPr>
          <p:cNvPr id="14" name="Fußzeilenplatzhalter 2">
            <a:extLst>
              <a:ext uri="{FF2B5EF4-FFF2-40B4-BE49-F238E27FC236}">
                <a16:creationId xmlns:a16="http://schemas.microsoft.com/office/drawing/2014/main" id="{7F7C0D5E-3FE0-4B13-A0EF-CDA239423972}"/>
              </a:ext>
            </a:extLst>
          </p:cNvPr>
          <p:cNvSpPr txBox="1">
            <a:spLocks/>
          </p:cNvSpPr>
          <p:nvPr userDrawn="1"/>
        </p:nvSpPr>
        <p:spPr>
          <a:xfrm>
            <a:off x="2288400" y="6645273"/>
            <a:ext cx="7920000" cy="228601"/>
          </a:xfrm>
          <a:prstGeom prst="rect">
            <a:avLst/>
          </a:prstGeom>
        </p:spPr>
        <p:txBody>
          <a:bodyPr vert="horz" lIns="91440" tIns="45720" rIns="91440" bIns="45720" rtlCol="0" anchor="ctr"/>
          <a:lstStyle>
            <a:defPPr>
              <a:defRPr lang="de-DE"/>
            </a:defPPr>
            <a:lvl1pPr marL="0" algn="ctr" defTabSz="914400" rtl="0" eaLnBrk="1" latinLnBrk="0" hangingPunct="1">
              <a:defRPr sz="1050" b="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dirty="0"/>
          </a:p>
        </p:txBody>
      </p:sp>
    </p:spTree>
    <p:extLst>
      <p:ext uri="{BB962C8B-B14F-4D97-AF65-F5344CB8AC3E}">
        <p14:creationId xmlns:p14="http://schemas.microsoft.com/office/powerpoint/2010/main" val="1782889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el und Inhalt_LANGE_ÜBERSCHRIF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F9FC2E7-02BB-4E27-AF35-A68F40DC7A2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2" name="Rechteck 11">
            <a:extLst>
              <a:ext uri="{FF2B5EF4-FFF2-40B4-BE49-F238E27FC236}">
                <a16:creationId xmlns:a16="http://schemas.microsoft.com/office/drawing/2014/main" id="{5B49B422-F709-4988-A074-2C5590B6E780}"/>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5" name="Gerader Verbinder 14">
            <a:extLst>
              <a:ext uri="{FF2B5EF4-FFF2-40B4-BE49-F238E27FC236}">
                <a16:creationId xmlns:a16="http://schemas.microsoft.com/office/drawing/2014/main" id="{E1AB3F79-B538-40E1-B0D6-537295416E35}"/>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1" name="Titel 11">
            <a:extLst>
              <a:ext uri="{FF2B5EF4-FFF2-40B4-BE49-F238E27FC236}">
                <a16:creationId xmlns:a16="http://schemas.microsoft.com/office/drawing/2014/main" id="{884B122A-D463-49D8-B467-E8B9A9FE66D9}"/>
              </a:ext>
            </a:extLst>
          </p:cNvPr>
          <p:cNvSpPr>
            <a:spLocks noGrp="1"/>
          </p:cNvSpPr>
          <p:nvPr>
            <p:ph type="title"/>
          </p:nvPr>
        </p:nvSpPr>
        <p:spPr>
          <a:xfrm>
            <a:off x="1599636" y="365123"/>
            <a:ext cx="10592363" cy="1259995"/>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1" name="Datumsplatzhalter 3">
            <a:extLst>
              <a:ext uri="{FF2B5EF4-FFF2-40B4-BE49-F238E27FC236}">
                <a16:creationId xmlns:a16="http://schemas.microsoft.com/office/drawing/2014/main" id="{3FCD4C5A-37F2-4837-9510-092FFE04D0A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2" name="Fußzeilenplatzhalter 4">
            <a:extLst>
              <a:ext uri="{FF2B5EF4-FFF2-40B4-BE49-F238E27FC236}">
                <a16:creationId xmlns:a16="http://schemas.microsoft.com/office/drawing/2014/main" id="{DF6A4948-5F29-45C7-8622-B83C953FE871}"/>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3" name="Foliennummernplatzhalter 5">
            <a:extLst>
              <a:ext uri="{FF2B5EF4-FFF2-40B4-BE49-F238E27FC236}">
                <a16:creationId xmlns:a16="http://schemas.microsoft.com/office/drawing/2014/main" id="{8B6C9457-1637-463B-A5C2-27097177FB37}"/>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3" name="Inhaltsplatzhalter 3">
            <a:extLst>
              <a:ext uri="{FF2B5EF4-FFF2-40B4-BE49-F238E27FC236}">
                <a16:creationId xmlns:a16="http://schemas.microsoft.com/office/drawing/2014/main" id="{595DE736-2157-4E56-BE1A-5B6B761A19B1}"/>
              </a:ext>
            </a:extLst>
          </p:cNvPr>
          <p:cNvSpPr>
            <a:spLocks noGrp="1"/>
          </p:cNvSpPr>
          <p:nvPr>
            <p:ph sz="quarter" idx="11"/>
          </p:nvPr>
        </p:nvSpPr>
        <p:spPr>
          <a:xfrm>
            <a:off x="627017" y="1998616"/>
            <a:ext cx="113236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96177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17EA3A-9042-49B8-82DF-4E00A7A54B4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0E25F51-C8BD-4CA3-A659-387679CDEA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10" name="Rechteck 9">
            <a:extLst>
              <a:ext uri="{FF2B5EF4-FFF2-40B4-BE49-F238E27FC236}">
                <a16:creationId xmlns:a16="http://schemas.microsoft.com/office/drawing/2014/main" id="{886F99D6-36C5-4DA5-A36D-783A7FD8FCB5}"/>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1" name="Rechteck 10">
            <a:extLst>
              <a:ext uri="{FF2B5EF4-FFF2-40B4-BE49-F238E27FC236}">
                <a16:creationId xmlns:a16="http://schemas.microsoft.com/office/drawing/2014/main" id="{96E01C9C-934B-4A19-B7D1-D8ABF62FBA36}"/>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2" name="Gerader Verbinder 11">
            <a:extLst>
              <a:ext uri="{FF2B5EF4-FFF2-40B4-BE49-F238E27FC236}">
                <a16:creationId xmlns:a16="http://schemas.microsoft.com/office/drawing/2014/main" id="{D1F9ACAE-0D93-45B1-B2B9-3E99BF4B2E1D}"/>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9" name="Datumsplatzhalter 3">
            <a:extLst>
              <a:ext uri="{FF2B5EF4-FFF2-40B4-BE49-F238E27FC236}">
                <a16:creationId xmlns:a16="http://schemas.microsoft.com/office/drawing/2014/main" id="{D7EC9E8B-03C3-4E6B-A134-B0C44E8BAF0A}"/>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0" name="Fußzeilenplatzhalter 4">
            <a:extLst>
              <a:ext uri="{FF2B5EF4-FFF2-40B4-BE49-F238E27FC236}">
                <a16:creationId xmlns:a16="http://schemas.microsoft.com/office/drawing/2014/main" id="{A50760C6-BC5B-4BC4-9A18-7EC9626D6753}"/>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1" name="Foliennummernplatzhalter 5">
            <a:extLst>
              <a:ext uri="{FF2B5EF4-FFF2-40B4-BE49-F238E27FC236}">
                <a16:creationId xmlns:a16="http://schemas.microsoft.com/office/drawing/2014/main" id="{27C91F0B-B5D2-4273-B386-08C1364AAFA0}"/>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Tree>
    <p:extLst>
      <p:ext uri="{BB962C8B-B14F-4D97-AF65-F5344CB8AC3E}">
        <p14:creationId xmlns:p14="http://schemas.microsoft.com/office/powerpoint/2010/main" val="3407669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14" name="Datumsplatzhalter 3">
            <a:extLst>
              <a:ext uri="{FF2B5EF4-FFF2-40B4-BE49-F238E27FC236}">
                <a16:creationId xmlns:a16="http://schemas.microsoft.com/office/drawing/2014/main" id="{CB505240-77B1-4ADB-A53F-733665745A18}"/>
              </a:ext>
            </a:extLst>
          </p:cNvPr>
          <p:cNvSpPr>
            <a:spLocks noGrp="1"/>
          </p:cNvSpPr>
          <p:nvPr>
            <p:ph type="dt" sz="half" idx="10"/>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15" name="Fußzeilenplatzhalter 4">
            <a:extLst>
              <a:ext uri="{FF2B5EF4-FFF2-40B4-BE49-F238E27FC236}">
                <a16:creationId xmlns:a16="http://schemas.microsoft.com/office/drawing/2014/main" id="{CED05FFF-CF6A-4C9A-84DD-6549C926D5BC}"/>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6" name="Foliennummernplatzhalter 5">
            <a:extLst>
              <a:ext uri="{FF2B5EF4-FFF2-40B4-BE49-F238E27FC236}">
                <a16:creationId xmlns:a16="http://schemas.microsoft.com/office/drawing/2014/main" id="{139F2102-2701-4E63-96CD-D13111477BEB}"/>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8" name="Rechteck 17">
            <a:extLst>
              <a:ext uri="{FF2B5EF4-FFF2-40B4-BE49-F238E27FC236}">
                <a16:creationId xmlns:a16="http://schemas.microsoft.com/office/drawing/2014/main" id="{5F2EEA37-5636-4573-B2C0-B2143DB82629}"/>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9" name="Rechteck 18">
            <a:extLst>
              <a:ext uri="{FF2B5EF4-FFF2-40B4-BE49-F238E27FC236}">
                <a16:creationId xmlns:a16="http://schemas.microsoft.com/office/drawing/2014/main" id="{C1EE66F2-73A1-4447-B7CE-4C12A4397504}"/>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20" name="Gerader Verbinder 19">
            <a:extLst>
              <a:ext uri="{FF2B5EF4-FFF2-40B4-BE49-F238E27FC236}">
                <a16:creationId xmlns:a16="http://schemas.microsoft.com/office/drawing/2014/main" id="{A30D90D3-1EEF-4247-8321-3181A0508C6C}"/>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21" name="Titel 11">
            <a:extLst>
              <a:ext uri="{FF2B5EF4-FFF2-40B4-BE49-F238E27FC236}">
                <a16:creationId xmlns:a16="http://schemas.microsoft.com/office/drawing/2014/main" id="{756EAD64-B14B-49E2-A47F-877D6EE95348}"/>
              </a:ext>
            </a:extLst>
          </p:cNvPr>
          <p:cNvSpPr>
            <a:spLocks noGrp="1"/>
          </p:cNvSpPr>
          <p:nvPr>
            <p:ph type="title"/>
          </p:nvPr>
        </p:nvSpPr>
        <p:spPr>
          <a:xfrm>
            <a:off x="1599636" y="365123"/>
            <a:ext cx="10592363" cy="868407"/>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2" name="Inhaltsplatzhalter 2">
            <a:extLst>
              <a:ext uri="{FF2B5EF4-FFF2-40B4-BE49-F238E27FC236}">
                <a16:creationId xmlns:a16="http://schemas.microsoft.com/office/drawing/2014/main" id="{C25C3B0F-60C6-4ABC-8223-6928A723C43A}"/>
              </a:ext>
            </a:extLst>
          </p:cNvPr>
          <p:cNvSpPr>
            <a:spLocks noGrp="1"/>
          </p:cNvSpPr>
          <p:nvPr>
            <p:ph sz="quarter" idx="12" hasCustomPrompt="1"/>
          </p:nvPr>
        </p:nvSpPr>
        <p:spPr>
          <a:xfrm>
            <a:off x="1599636" y="1136478"/>
            <a:ext cx="10592364" cy="470544"/>
          </a:xfrm>
        </p:spPr>
        <p:txBody>
          <a:bodyPr anchor="ctr">
            <a:noAutofit/>
          </a:bodyPr>
          <a:lstStyle>
            <a:lvl1pPr marL="0" indent="0">
              <a:spcBef>
                <a:spcPts val="0"/>
              </a:spcBef>
              <a:buNone/>
              <a:defRPr sz="2600"/>
            </a:lvl1pPr>
            <a:lvl3pPr marL="914400" indent="0">
              <a:buNone/>
              <a:defRPr/>
            </a:lvl3pPr>
            <a:lvl4pPr marL="1371600" indent="0">
              <a:buNone/>
              <a:defRPr/>
            </a:lvl4pPr>
            <a:lvl5pPr marL="1828800" indent="0">
              <a:buNone/>
              <a:defRPr/>
            </a:lvl5pPr>
          </a:lstStyle>
          <a:p>
            <a:pPr lvl="0"/>
            <a:r>
              <a:rPr lang="de-DE" sz="2800" b="0" dirty="0"/>
              <a:t>Untertitel</a:t>
            </a:r>
            <a:endParaRPr lang="de-DE" dirty="0"/>
          </a:p>
        </p:txBody>
      </p:sp>
      <p:sp>
        <p:nvSpPr>
          <p:cNvPr id="23" name="Inhaltsplatzhalter 3">
            <a:extLst>
              <a:ext uri="{FF2B5EF4-FFF2-40B4-BE49-F238E27FC236}">
                <a16:creationId xmlns:a16="http://schemas.microsoft.com/office/drawing/2014/main" id="{11175EE3-F352-4DD9-93BC-7F7186F934C9}"/>
              </a:ext>
            </a:extLst>
          </p:cNvPr>
          <p:cNvSpPr>
            <a:spLocks noGrp="1"/>
          </p:cNvSpPr>
          <p:nvPr>
            <p:ph sz="quarter" idx="11"/>
          </p:nvPr>
        </p:nvSpPr>
        <p:spPr>
          <a:xfrm>
            <a:off x="627017" y="1998616"/>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4" name="Inhaltsplatzhalter 3">
            <a:extLst>
              <a:ext uri="{FF2B5EF4-FFF2-40B4-BE49-F238E27FC236}">
                <a16:creationId xmlns:a16="http://schemas.microsoft.com/office/drawing/2014/main" id="{28DBA9B8-E06B-42C8-9F02-C5772E9387AD}"/>
              </a:ext>
            </a:extLst>
          </p:cNvPr>
          <p:cNvSpPr>
            <a:spLocks noGrp="1"/>
          </p:cNvSpPr>
          <p:nvPr>
            <p:ph sz="quarter" idx="13"/>
          </p:nvPr>
        </p:nvSpPr>
        <p:spPr>
          <a:xfrm>
            <a:off x="6481716" y="1998615"/>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06426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Zwei Inhalte_LANGE_ÜBERSCHRIFTEN">
    <p:spTree>
      <p:nvGrpSpPr>
        <p:cNvPr id="1" name=""/>
        <p:cNvGrpSpPr/>
        <p:nvPr/>
      </p:nvGrpSpPr>
      <p:grpSpPr>
        <a:xfrm>
          <a:off x="0" y="0"/>
          <a:ext cx="0" cy="0"/>
          <a:chOff x="0" y="0"/>
          <a:chExt cx="0" cy="0"/>
        </a:xfrm>
      </p:grpSpPr>
      <p:sp>
        <p:nvSpPr>
          <p:cNvPr id="14" name="Datumsplatzhalter 3">
            <a:extLst>
              <a:ext uri="{FF2B5EF4-FFF2-40B4-BE49-F238E27FC236}">
                <a16:creationId xmlns:a16="http://schemas.microsoft.com/office/drawing/2014/main" id="{CB505240-77B1-4ADB-A53F-733665745A18}"/>
              </a:ext>
            </a:extLst>
          </p:cNvPr>
          <p:cNvSpPr>
            <a:spLocks noGrp="1"/>
          </p:cNvSpPr>
          <p:nvPr>
            <p:ph type="dt" sz="half" idx="10"/>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15" name="Fußzeilenplatzhalter 4">
            <a:extLst>
              <a:ext uri="{FF2B5EF4-FFF2-40B4-BE49-F238E27FC236}">
                <a16:creationId xmlns:a16="http://schemas.microsoft.com/office/drawing/2014/main" id="{CED05FFF-CF6A-4C9A-84DD-6549C926D5BC}"/>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6" name="Foliennummernplatzhalter 5">
            <a:extLst>
              <a:ext uri="{FF2B5EF4-FFF2-40B4-BE49-F238E27FC236}">
                <a16:creationId xmlns:a16="http://schemas.microsoft.com/office/drawing/2014/main" id="{139F2102-2701-4E63-96CD-D13111477BEB}"/>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23" name="Inhaltsplatzhalter 3">
            <a:extLst>
              <a:ext uri="{FF2B5EF4-FFF2-40B4-BE49-F238E27FC236}">
                <a16:creationId xmlns:a16="http://schemas.microsoft.com/office/drawing/2014/main" id="{11175EE3-F352-4DD9-93BC-7F7186F934C9}"/>
              </a:ext>
            </a:extLst>
          </p:cNvPr>
          <p:cNvSpPr>
            <a:spLocks noGrp="1"/>
          </p:cNvSpPr>
          <p:nvPr>
            <p:ph sz="quarter" idx="11"/>
          </p:nvPr>
        </p:nvSpPr>
        <p:spPr>
          <a:xfrm>
            <a:off x="627017" y="1998616"/>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4" name="Inhaltsplatzhalter 3">
            <a:extLst>
              <a:ext uri="{FF2B5EF4-FFF2-40B4-BE49-F238E27FC236}">
                <a16:creationId xmlns:a16="http://schemas.microsoft.com/office/drawing/2014/main" id="{28DBA9B8-E06B-42C8-9F02-C5772E9387AD}"/>
              </a:ext>
            </a:extLst>
          </p:cNvPr>
          <p:cNvSpPr>
            <a:spLocks noGrp="1"/>
          </p:cNvSpPr>
          <p:nvPr>
            <p:ph sz="quarter" idx="13"/>
          </p:nvPr>
        </p:nvSpPr>
        <p:spPr>
          <a:xfrm>
            <a:off x="6481716" y="1998615"/>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Rechteck 11">
            <a:extLst>
              <a:ext uri="{FF2B5EF4-FFF2-40B4-BE49-F238E27FC236}">
                <a16:creationId xmlns:a16="http://schemas.microsoft.com/office/drawing/2014/main" id="{84DB64FC-D5CB-4A58-A675-8558426B7E9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3" name="Rechteck 12">
            <a:extLst>
              <a:ext uri="{FF2B5EF4-FFF2-40B4-BE49-F238E27FC236}">
                <a16:creationId xmlns:a16="http://schemas.microsoft.com/office/drawing/2014/main" id="{0F4A2042-0AFD-4301-A0E1-667128A81784}"/>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7" name="Gerader Verbinder 16">
            <a:extLst>
              <a:ext uri="{FF2B5EF4-FFF2-40B4-BE49-F238E27FC236}">
                <a16:creationId xmlns:a16="http://schemas.microsoft.com/office/drawing/2014/main" id="{A5FBDC0F-F2D8-4B37-A4E8-42EB43AACFED}"/>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25" name="Titel 11">
            <a:extLst>
              <a:ext uri="{FF2B5EF4-FFF2-40B4-BE49-F238E27FC236}">
                <a16:creationId xmlns:a16="http://schemas.microsoft.com/office/drawing/2014/main" id="{A7E6E160-4234-489A-9116-E7840AF663E7}"/>
              </a:ext>
            </a:extLst>
          </p:cNvPr>
          <p:cNvSpPr>
            <a:spLocks noGrp="1"/>
          </p:cNvSpPr>
          <p:nvPr>
            <p:ph type="title"/>
          </p:nvPr>
        </p:nvSpPr>
        <p:spPr>
          <a:xfrm>
            <a:off x="1599636" y="365123"/>
            <a:ext cx="10592363" cy="1259995"/>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Tree>
    <p:extLst>
      <p:ext uri="{BB962C8B-B14F-4D97-AF65-F5344CB8AC3E}">
        <p14:creationId xmlns:p14="http://schemas.microsoft.com/office/powerpoint/2010/main" val="1306324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7_Leerseite_unsichtbare_Headline">
    <p:spTree>
      <p:nvGrpSpPr>
        <p:cNvPr id="1" name=""/>
        <p:cNvGrpSpPr/>
        <p:nvPr/>
      </p:nvGrpSpPr>
      <p:grpSpPr>
        <a:xfrm>
          <a:off x="0" y="0"/>
          <a:ext cx="0" cy="0"/>
          <a:chOff x="0" y="0"/>
          <a:chExt cx="0" cy="0"/>
        </a:xfrm>
      </p:grpSpPr>
      <p:sp>
        <p:nvSpPr>
          <p:cNvPr id="7" name="Titel 1" hidden="1">
            <a:extLst>
              <a:ext uri="{FF2B5EF4-FFF2-40B4-BE49-F238E27FC236}">
                <a16:creationId xmlns:a16="http://schemas.microsoft.com/office/drawing/2014/main" id="{CBFE5B7B-3B95-C043-BB34-2A277601CB10}"/>
              </a:ext>
            </a:extLst>
          </p:cNvPr>
          <p:cNvSpPr>
            <a:spLocks noGrp="1"/>
          </p:cNvSpPr>
          <p:nvPr>
            <p:ph type="title" hasCustomPrompt="1"/>
          </p:nvPr>
        </p:nvSpPr>
        <p:spPr>
          <a:xfrm>
            <a:off x="286358" y="1604797"/>
            <a:ext cx="11378260" cy="671843"/>
          </a:xfrm>
          <a:prstGeom prst="rect">
            <a:avLst/>
          </a:prstGeom>
        </p:spPr>
        <p:txBody>
          <a:bodyPr/>
          <a:lstStyle>
            <a:lvl1pPr algn="l">
              <a:defRPr sz="3467" b="1" i="0">
                <a:solidFill>
                  <a:schemeClr val="tx1"/>
                </a:solidFill>
                <a:latin typeface="TheSans UHH" panose="020B0502050302020203" pitchFamily="34" charset="77"/>
                <a:cs typeface="TheSans UHH" panose="020B0502050302020203" pitchFamily="34" charset="77"/>
              </a:defRPr>
            </a:lvl1pPr>
          </a:lstStyle>
          <a:p>
            <a:r>
              <a:rPr lang="de-DE" dirty="0"/>
              <a:t>Hier steht die Folien-Überschrift</a:t>
            </a:r>
          </a:p>
        </p:txBody>
      </p:sp>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 name="Datumsplatzhalter 1">
            <a:extLst>
              <a:ext uri="{FF2B5EF4-FFF2-40B4-BE49-F238E27FC236}">
                <a16:creationId xmlns:a16="http://schemas.microsoft.com/office/drawing/2014/main" id="{42BD08BA-13EA-E54B-84CB-D68FE554512F}"/>
              </a:ext>
            </a:extLst>
          </p:cNvPr>
          <p:cNvSpPr>
            <a:spLocks noGrp="1"/>
          </p:cNvSpPr>
          <p:nvPr>
            <p:ph type="dt" sz="half" idx="10"/>
          </p:nvPr>
        </p:nvSpPr>
        <p:spPr/>
        <p:txBody>
          <a:bodyPr/>
          <a:lstStyle/>
          <a:p>
            <a:fld id="{A63E5940-034A-194C-AEC2-CFB86198616E}" type="datetime1">
              <a:rPr lang="de-DE" smtClean="0"/>
              <a:pPr/>
              <a:t>11.02.2022</a:t>
            </a:fld>
            <a:endParaRPr lang="de-DE"/>
          </a:p>
        </p:txBody>
      </p:sp>
      <p:sp>
        <p:nvSpPr>
          <p:cNvPr id="4" name="Foliennummernplatzhalter 3">
            <a:extLst>
              <a:ext uri="{FF2B5EF4-FFF2-40B4-BE49-F238E27FC236}">
                <a16:creationId xmlns:a16="http://schemas.microsoft.com/office/drawing/2014/main" id="{406C2600-20BB-F048-B90E-34135BB72B26}"/>
              </a:ext>
            </a:extLst>
          </p:cNvPr>
          <p:cNvSpPr>
            <a:spLocks noGrp="1"/>
          </p:cNvSpPr>
          <p:nvPr>
            <p:ph type="sldNum" sz="quarter" idx="12"/>
          </p:nvPr>
        </p:nvSpPr>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1505392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a_Headline_und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xmlns="" val="1"/>
              </a:ext>
            </a:extLst>
          </p:cNvPr>
          <p:cNvCxnSpPr>
            <a:cxnSpLocks/>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853C8E57-9E26-F24E-A712-1E94C05C3C99}"/>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8" name="Textplatzhalter 9"/>
          <p:cNvSpPr>
            <a:spLocks noGrp="1"/>
          </p:cNvSpPr>
          <p:nvPr>
            <p:ph type="body" sz="quarter" idx="14"/>
          </p:nvPr>
        </p:nvSpPr>
        <p:spPr>
          <a:xfrm>
            <a:off x="286359" y="2372883"/>
            <a:ext cx="11378260" cy="3840427"/>
          </a:xfrm>
          <a:prstGeom prst="rect">
            <a:avLst/>
          </a:prstGeom>
        </p:spPr>
        <p:txBody>
          <a:bodyPr>
            <a:normAutofit/>
          </a:bodyPr>
          <a:lstStyle>
            <a:lvl1pPr marL="0" indent="0">
              <a:buNone/>
              <a:defRPr sz="2667">
                <a:latin typeface="TheSans UHH" panose="020B0502050302020203" pitchFamily="34" charset="0"/>
              </a:defRPr>
            </a:lvl1pPr>
            <a:lvl2pPr>
              <a:defRPr sz="3467">
                <a:latin typeface="TheSans UHH"/>
              </a:defRPr>
            </a:lvl2pPr>
            <a:lvl3pPr>
              <a:defRPr sz="3467">
                <a:latin typeface="TheSans UHH"/>
              </a:defRPr>
            </a:lvl3pPr>
            <a:lvl4pPr>
              <a:defRPr sz="3467">
                <a:latin typeface="TheSans UHH"/>
              </a:defRPr>
            </a:lvl4pPr>
            <a:lvl5pPr>
              <a:defRPr sz="3467">
                <a:latin typeface="TheSans UHH"/>
              </a:defRPr>
            </a:lvl5pPr>
          </a:lstStyle>
          <a:p>
            <a:pPr lvl="0"/>
            <a:r>
              <a:rPr lang="de-DE" dirty="0"/>
              <a:t>Mastertextformat bearbeiten</a:t>
            </a:r>
          </a:p>
        </p:txBody>
      </p:sp>
      <p:sp>
        <p:nvSpPr>
          <p:cNvPr id="2" name="Datumsplatzhalter 1">
            <a:extLst>
              <a:ext uri="{FF2B5EF4-FFF2-40B4-BE49-F238E27FC236}">
                <a16:creationId xmlns:a16="http://schemas.microsoft.com/office/drawing/2014/main" id="{4E82A3FC-B200-F340-859E-4491DBC5752C}"/>
              </a:ext>
            </a:extLst>
          </p:cNvPr>
          <p:cNvSpPr>
            <a:spLocks noGrp="1"/>
          </p:cNvSpPr>
          <p:nvPr>
            <p:ph type="dt" sz="half" idx="15"/>
          </p:nvPr>
        </p:nvSpPr>
        <p:spPr/>
        <p:txBody>
          <a:bodyPr/>
          <a:lstStyle/>
          <a:p>
            <a:fld id="{A63E5940-034A-194C-AEC2-CFB86198616E}" type="datetime1">
              <a:rPr lang="de-DE" smtClean="0"/>
              <a:pPr/>
              <a:t>11.02.2022</a:t>
            </a:fld>
            <a:endParaRPr lang="de-DE"/>
          </a:p>
        </p:txBody>
      </p:sp>
      <p:sp>
        <p:nvSpPr>
          <p:cNvPr id="4" name="Foliennummernplatzhalter 3">
            <a:extLst>
              <a:ext uri="{FF2B5EF4-FFF2-40B4-BE49-F238E27FC236}">
                <a16:creationId xmlns:a16="http://schemas.microsoft.com/office/drawing/2014/main" id="{95EBE37D-D2A8-AA46-A4B0-38A84F66B5BD}"/>
              </a:ext>
            </a:extLst>
          </p:cNvPr>
          <p:cNvSpPr>
            <a:spLocks noGrp="1"/>
          </p:cNvSpPr>
          <p:nvPr>
            <p:ph type="sldNum" sz="quarter" idx="17"/>
          </p:nvPr>
        </p:nvSpPr>
        <p:spPr/>
        <p:txBody>
          <a:bodyPr/>
          <a:lstStyle/>
          <a:p>
            <a:fld id="{3E01A2B2-10AD-754B-9B4C-E5B6FED423D0}" type="slidenum">
              <a:rPr lang="de-DE" smtClean="0"/>
              <a:pPr/>
              <a:t>‹Nr.›</a:t>
            </a:fld>
            <a:endParaRPr lang="de-DE" dirty="0"/>
          </a:p>
        </p:txBody>
      </p:sp>
    </p:spTree>
    <p:extLst>
      <p:ext uri="{BB962C8B-B14F-4D97-AF65-F5344CB8AC3E}">
        <p14:creationId xmlns:p14="http://schemas.microsoft.com/office/powerpoint/2010/main" val="2862608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b_Headline_und_Liste">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8" name="Titel 1">
            <a:extLst>
              <a:ext uri="{FF2B5EF4-FFF2-40B4-BE49-F238E27FC236}">
                <a16:creationId xmlns:a16="http://schemas.microsoft.com/office/drawing/2014/main" id="{2185142B-85C3-B845-BE6A-A2B184C3456C}"/>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4" name="Textplatzhalter 3"/>
          <p:cNvSpPr>
            <a:spLocks noGrp="1"/>
          </p:cNvSpPr>
          <p:nvPr>
            <p:ph type="body" sz="quarter" idx="16"/>
          </p:nvPr>
        </p:nvSpPr>
        <p:spPr>
          <a:xfrm>
            <a:off x="285749" y="2372883"/>
            <a:ext cx="11378868" cy="3839535"/>
          </a:xfrm>
          <a:prstGeom prst="rect">
            <a:avLst/>
          </a:prstGeom>
        </p:spPr>
        <p:txBody>
          <a:bodyPr vert="horz"/>
          <a:lstStyle>
            <a:lvl1pPr marL="239994" indent="-239994">
              <a:spcBef>
                <a:spcPts val="1933"/>
              </a:spcBef>
              <a:buClr>
                <a:schemeClr val="tx1"/>
              </a:buClr>
              <a:buFont typeface="Wingdings" charset="2"/>
              <a:buChar char="§"/>
              <a:defRPr sz="2667">
                <a:solidFill>
                  <a:srgbClr val="3B515B"/>
                </a:solidFill>
                <a:latin typeface="TheSans UHH" panose="020B0502050302020203" pitchFamily="34" charset="0"/>
                <a:cs typeface="TheSans UHH" panose="020B0502050302020203" pitchFamily="34" charset="0"/>
              </a:defRPr>
            </a:lvl1pPr>
            <a:lvl2pPr marL="479988"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2pPr>
            <a:lvl3pPr marL="719982"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2" name="Datumsplatzhalter 1">
            <a:extLst>
              <a:ext uri="{FF2B5EF4-FFF2-40B4-BE49-F238E27FC236}">
                <a16:creationId xmlns:a16="http://schemas.microsoft.com/office/drawing/2014/main" id="{D3B10F18-E336-5F4B-B287-AFBD8386C6AA}"/>
              </a:ext>
            </a:extLst>
          </p:cNvPr>
          <p:cNvSpPr>
            <a:spLocks noGrp="1"/>
          </p:cNvSpPr>
          <p:nvPr>
            <p:ph type="dt" sz="half" idx="17"/>
          </p:nvPr>
        </p:nvSpPr>
        <p:spPr/>
        <p:txBody>
          <a:bodyPr/>
          <a:lstStyle/>
          <a:p>
            <a:fld id="{A63E5940-034A-194C-AEC2-CFB86198616E}" type="datetime1">
              <a:rPr lang="de-DE" smtClean="0"/>
              <a:pPr/>
              <a:t>11.02.2022</a:t>
            </a:fld>
            <a:endParaRPr lang="de-DE"/>
          </a:p>
        </p:txBody>
      </p:sp>
      <p:sp>
        <p:nvSpPr>
          <p:cNvPr id="5" name="Foliennummernplatzhalter 4">
            <a:extLst>
              <a:ext uri="{FF2B5EF4-FFF2-40B4-BE49-F238E27FC236}">
                <a16:creationId xmlns:a16="http://schemas.microsoft.com/office/drawing/2014/main" id="{E9B799CB-85F9-3B41-BD6A-AE3965D5F367}"/>
              </a:ext>
            </a:extLst>
          </p:cNvPr>
          <p:cNvSpPr>
            <a:spLocks noGrp="1"/>
          </p:cNvSpPr>
          <p:nvPr>
            <p:ph type="sldNum" sz="quarter" idx="19"/>
          </p:nvPr>
        </p:nvSpPr>
        <p:spPr>
          <a:xfrm>
            <a:off x="8817600" y="6356351"/>
            <a:ext cx="2844800" cy="365125"/>
          </a:xfrm>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379850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f_Headline_Text_und_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11" name="Textplatzhalter 9"/>
          <p:cNvSpPr>
            <a:spLocks noGrp="1"/>
          </p:cNvSpPr>
          <p:nvPr>
            <p:ph type="body" sz="quarter" idx="14"/>
          </p:nvPr>
        </p:nvSpPr>
        <p:spPr>
          <a:xfrm>
            <a:off x="286360" y="2372883"/>
            <a:ext cx="5561371" cy="3840427"/>
          </a:xfrm>
          <a:prstGeom prst="rect">
            <a:avLst/>
          </a:prstGeom>
        </p:spPr>
        <p:txBody>
          <a:bodyPr>
            <a:normAutofit/>
          </a:bodyPr>
          <a:lstStyle>
            <a:lvl1pPr marL="0" indent="0">
              <a:buNone/>
              <a:defRPr sz="2667">
                <a:latin typeface="TheSans UHH" panose="020B0502050302020203" pitchFamily="34" charset="0"/>
              </a:defRPr>
            </a:lvl1pPr>
            <a:lvl2pPr>
              <a:defRPr sz="3467">
                <a:latin typeface="TheSans UHH"/>
              </a:defRPr>
            </a:lvl2pPr>
            <a:lvl3pPr>
              <a:defRPr sz="3467">
                <a:latin typeface="TheSans UHH"/>
              </a:defRPr>
            </a:lvl3pPr>
            <a:lvl4pPr>
              <a:defRPr sz="3467">
                <a:latin typeface="TheSans UHH"/>
              </a:defRPr>
            </a:lvl4pPr>
            <a:lvl5pPr>
              <a:defRPr sz="3467">
                <a:latin typeface="TheSans UHH"/>
              </a:defRPr>
            </a:lvl5pPr>
          </a:lstStyle>
          <a:p>
            <a:pPr lvl="0"/>
            <a:r>
              <a:rPr lang="de-DE" dirty="0"/>
              <a:t>Mastertextformat bearbeiten</a:t>
            </a:r>
          </a:p>
        </p:txBody>
      </p:sp>
      <p:sp>
        <p:nvSpPr>
          <p:cNvPr id="14" name="Bildplatzhalter 6"/>
          <p:cNvSpPr>
            <a:spLocks noGrp="1"/>
          </p:cNvSpPr>
          <p:nvPr>
            <p:ph type="pic" sz="quarter" idx="15" hasCustomPrompt="1"/>
          </p:nvPr>
        </p:nvSpPr>
        <p:spPr>
          <a:xfrm>
            <a:off x="6096000" y="2372883"/>
            <a:ext cx="6096000" cy="3839535"/>
          </a:xfrm>
          <a:prstGeom prst="rect">
            <a:avLst/>
          </a:prstGeom>
        </p:spPr>
        <p:txBody>
          <a:bodyPr>
            <a:normAutofit/>
          </a:bodyPr>
          <a:lstStyle>
            <a:lvl1pPr marL="0" indent="0">
              <a:buNone/>
              <a:defRPr sz="1867" b="0" i="0">
                <a:latin typeface="TheSans UHH" panose="020B0502050302020203" pitchFamily="34" charset="0"/>
              </a:defRPr>
            </a:lvl1pPr>
          </a:lstStyle>
          <a:p>
            <a:r>
              <a:rPr lang="de-DE" dirty="0"/>
              <a:t>Bild einfügen und mit Alternativtext versehen</a:t>
            </a:r>
          </a:p>
        </p:txBody>
      </p:sp>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 name="Datumsplatzhalter 2">
            <a:extLst>
              <a:ext uri="{FF2B5EF4-FFF2-40B4-BE49-F238E27FC236}">
                <a16:creationId xmlns:a16="http://schemas.microsoft.com/office/drawing/2014/main" id="{C7D51EC7-430C-D54B-BB14-BFC0D4B86EAE}"/>
              </a:ext>
            </a:extLst>
          </p:cNvPr>
          <p:cNvSpPr>
            <a:spLocks noGrp="1"/>
          </p:cNvSpPr>
          <p:nvPr>
            <p:ph type="dt" sz="half" idx="16"/>
          </p:nvPr>
        </p:nvSpPr>
        <p:spPr/>
        <p:txBody>
          <a:bodyPr/>
          <a:lstStyle/>
          <a:p>
            <a:fld id="{A63E5940-034A-194C-AEC2-CFB86198616E}" type="datetime1">
              <a:rPr lang="de-DE" smtClean="0"/>
              <a:pPr/>
              <a:t>11.02.2022</a:t>
            </a:fld>
            <a:endParaRPr lang="de-DE"/>
          </a:p>
        </p:txBody>
      </p:sp>
      <p:sp>
        <p:nvSpPr>
          <p:cNvPr id="4" name="Fußzeilenplatzhalter 3">
            <a:extLst>
              <a:ext uri="{FF2B5EF4-FFF2-40B4-BE49-F238E27FC236}">
                <a16:creationId xmlns:a16="http://schemas.microsoft.com/office/drawing/2014/main" id="{B4BC1399-E221-E348-817F-A1570F7D90C9}"/>
              </a:ext>
            </a:extLst>
          </p:cNvPr>
          <p:cNvSpPr>
            <a:spLocks noGrp="1"/>
          </p:cNvSpPr>
          <p:nvPr>
            <p:ph type="ftr" sz="quarter" idx="17"/>
          </p:nvPr>
        </p:nvSpPr>
        <p:spPr>
          <a:xfrm>
            <a:off x="3978672" y="6356351"/>
            <a:ext cx="4234656" cy="365125"/>
          </a:xfrm>
          <a:prstGeom prst="rect">
            <a:avLst/>
          </a:prstGeom>
        </p:spPr>
        <p:txBody>
          <a:bodyPr/>
          <a:lstStyle/>
          <a:p>
            <a:r>
              <a:rPr lang="de-DE"/>
              <a:t>Thema, Name des Referenten/der Referentin</a:t>
            </a:r>
          </a:p>
        </p:txBody>
      </p:sp>
      <p:sp>
        <p:nvSpPr>
          <p:cNvPr id="5" name="Foliennummernplatzhalter 4">
            <a:extLst>
              <a:ext uri="{FF2B5EF4-FFF2-40B4-BE49-F238E27FC236}">
                <a16:creationId xmlns:a16="http://schemas.microsoft.com/office/drawing/2014/main" id="{1B8745DF-4F7A-C843-98DC-DCD98DD01097}"/>
              </a:ext>
            </a:extLst>
          </p:cNvPr>
          <p:cNvSpPr>
            <a:spLocks noGrp="1"/>
          </p:cNvSpPr>
          <p:nvPr>
            <p:ph type="sldNum" sz="quarter" idx="18"/>
          </p:nvPr>
        </p:nvSpPr>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2065550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e_Headline_Text_und_Liste">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A9A02BB1-54BA-0044-B44B-AFBD148F7964}"/>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4" name="Textplatzhalter 3"/>
          <p:cNvSpPr>
            <a:spLocks noGrp="1"/>
          </p:cNvSpPr>
          <p:nvPr>
            <p:ph type="body" sz="quarter" idx="16"/>
          </p:nvPr>
        </p:nvSpPr>
        <p:spPr>
          <a:xfrm>
            <a:off x="285749" y="2372883"/>
            <a:ext cx="5563200" cy="3839535"/>
          </a:xfrm>
          <a:prstGeom prst="rect">
            <a:avLst/>
          </a:prstGeom>
        </p:spPr>
        <p:txBody>
          <a:bodyPr vert="horz"/>
          <a:lstStyle>
            <a:lvl1pPr marL="0" indent="0">
              <a:spcBef>
                <a:spcPts val="1933"/>
              </a:spcBef>
              <a:buClr>
                <a:schemeClr val="accent1"/>
              </a:buClr>
              <a:buFont typeface="Wingdings" charset="2"/>
              <a:buNone/>
              <a:defRPr sz="2667">
                <a:solidFill>
                  <a:srgbClr val="3B515B"/>
                </a:solidFill>
                <a:latin typeface="TheSans UHH" panose="020B0502050302020203" pitchFamily="34" charset="0"/>
                <a:cs typeface="TheSans UHH" panose="020B0502050302020203" pitchFamily="34" charset="0"/>
              </a:defRPr>
            </a:lvl1pPr>
            <a:lvl2pPr marL="239994" indent="0">
              <a:buClr>
                <a:schemeClr val="tx1"/>
              </a:buClr>
              <a:buFont typeface="Wingdings" charset="2"/>
              <a:buNone/>
              <a:defRPr sz="2667">
                <a:solidFill>
                  <a:srgbClr val="3B515B"/>
                </a:solidFill>
                <a:latin typeface="TheSans UHH Regular"/>
                <a:cs typeface="TheSans UHH Regular"/>
              </a:defRPr>
            </a:lvl2pPr>
            <a:lvl3pPr marL="479988" indent="0">
              <a:buClr>
                <a:schemeClr val="bg2"/>
              </a:buClr>
              <a:buFont typeface="Wingdings" charset="2"/>
              <a:buNone/>
              <a:defRPr sz="2667">
                <a:solidFill>
                  <a:srgbClr val="3B515B"/>
                </a:solidFill>
                <a:latin typeface="TheSans UHH Regular"/>
                <a:cs typeface="TheSans UHH Regular"/>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p:txBody>
      </p:sp>
      <p:sp>
        <p:nvSpPr>
          <p:cNvPr id="14" name="Textplatzhalter 3"/>
          <p:cNvSpPr>
            <a:spLocks noGrp="1"/>
          </p:cNvSpPr>
          <p:nvPr>
            <p:ph type="body" sz="quarter" idx="17"/>
          </p:nvPr>
        </p:nvSpPr>
        <p:spPr>
          <a:xfrm>
            <a:off x="6101417" y="2372883"/>
            <a:ext cx="5563200" cy="3839535"/>
          </a:xfrm>
          <a:prstGeom prst="rect">
            <a:avLst/>
          </a:prstGeom>
        </p:spPr>
        <p:txBody>
          <a:bodyPr vert="horz"/>
          <a:lstStyle>
            <a:lvl1pPr marL="239994" indent="-239994">
              <a:spcBef>
                <a:spcPts val="1933"/>
              </a:spcBef>
              <a:buClr>
                <a:schemeClr val="accent2"/>
              </a:buClr>
              <a:buFont typeface="Wingdings" charset="2"/>
              <a:buChar char="§"/>
              <a:defRPr sz="2667">
                <a:solidFill>
                  <a:srgbClr val="3B515B"/>
                </a:solidFill>
                <a:latin typeface="TheSans UHH" panose="020B0502050302020203" pitchFamily="34" charset="0"/>
                <a:cs typeface="TheSans UHH" panose="020B0502050302020203" pitchFamily="34" charset="0"/>
              </a:defRPr>
            </a:lvl1pPr>
            <a:lvl2pPr marL="479988" indent="-239994">
              <a:buClr>
                <a:schemeClr val="tx1"/>
              </a:buClr>
              <a:buFont typeface="Wingdings" charset="2"/>
              <a:buChar char="§"/>
              <a:defRPr sz="2667">
                <a:solidFill>
                  <a:srgbClr val="3B515B"/>
                </a:solidFill>
                <a:latin typeface="TheSans UHH" panose="020B0502050302020203" pitchFamily="34" charset="0"/>
                <a:cs typeface="TheSans UHH" panose="020B0502050302020203" pitchFamily="34" charset="0"/>
              </a:defRPr>
            </a:lvl2pPr>
            <a:lvl3pPr marL="719982"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2" name="Datumsplatzhalter 1">
            <a:extLst>
              <a:ext uri="{FF2B5EF4-FFF2-40B4-BE49-F238E27FC236}">
                <a16:creationId xmlns:a16="http://schemas.microsoft.com/office/drawing/2014/main" id="{9075F02A-DDE1-1940-A6AD-6A78B42B16BC}"/>
              </a:ext>
            </a:extLst>
          </p:cNvPr>
          <p:cNvSpPr>
            <a:spLocks noGrp="1"/>
          </p:cNvSpPr>
          <p:nvPr>
            <p:ph type="dt" sz="half" idx="18"/>
          </p:nvPr>
        </p:nvSpPr>
        <p:spPr/>
        <p:txBody>
          <a:bodyPr/>
          <a:lstStyle/>
          <a:p>
            <a:fld id="{A63E5940-034A-194C-AEC2-CFB86198616E}" type="datetime1">
              <a:rPr lang="de-DE" smtClean="0"/>
              <a:pPr/>
              <a:t>11.02.2022</a:t>
            </a:fld>
            <a:endParaRPr lang="de-DE"/>
          </a:p>
        </p:txBody>
      </p:sp>
      <p:sp>
        <p:nvSpPr>
          <p:cNvPr id="3" name="Fußzeilenplatzhalter 2">
            <a:extLst>
              <a:ext uri="{FF2B5EF4-FFF2-40B4-BE49-F238E27FC236}">
                <a16:creationId xmlns:a16="http://schemas.microsoft.com/office/drawing/2014/main" id="{B3B308B6-51D4-CF4A-A9C5-3936348803A3}"/>
              </a:ext>
            </a:extLst>
          </p:cNvPr>
          <p:cNvSpPr>
            <a:spLocks noGrp="1"/>
          </p:cNvSpPr>
          <p:nvPr>
            <p:ph type="ftr" sz="quarter" idx="19"/>
          </p:nvPr>
        </p:nvSpPr>
        <p:spPr>
          <a:xfrm>
            <a:off x="3978672" y="6356351"/>
            <a:ext cx="4234656" cy="365125"/>
          </a:xfrm>
          <a:prstGeom prst="rect">
            <a:avLst/>
          </a:prstGeom>
        </p:spPr>
        <p:txBody>
          <a:bodyPr/>
          <a:lstStyle/>
          <a:p>
            <a:r>
              <a:rPr lang="de-DE"/>
              <a:t>Thema, Name des Referenten/der Referentin</a:t>
            </a:r>
          </a:p>
        </p:txBody>
      </p:sp>
      <p:sp>
        <p:nvSpPr>
          <p:cNvPr id="5" name="Foliennummernplatzhalter 4">
            <a:extLst>
              <a:ext uri="{FF2B5EF4-FFF2-40B4-BE49-F238E27FC236}">
                <a16:creationId xmlns:a16="http://schemas.microsoft.com/office/drawing/2014/main" id="{E279428B-5977-E14F-9476-AE9828EFFDFE}"/>
              </a:ext>
            </a:extLst>
          </p:cNvPr>
          <p:cNvSpPr>
            <a:spLocks noGrp="1"/>
          </p:cNvSpPr>
          <p:nvPr>
            <p:ph type="sldNum" sz="quarter" idx="20"/>
          </p:nvPr>
        </p:nvSpPr>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1526238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c_Headline_und_zweispaltiger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Titel 1">
            <a:extLst>
              <a:ext uri="{FF2B5EF4-FFF2-40B4-BE49-F238E27FC236}">
                <a16:creationId xmlns:a16="http://schemas.microsoft.com/office/drawing/2014/main" id="{1239BC7E-F651-4B40-9646-BE82FC8F7282}"/>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11" name="Textplatzhalter 9"/>
          <p:cNvSpPr>
            <a:spLocks noGrp="1"/>
          </p:cNvSpPr>
          <p:nvPr>
            <p:ph type="body" sz="quarter" idx="14"/>
          </p:nvPr>
        </p:nvSpPr>
        <p:spPr>
          <a:xfrm>
            <a:off x="286360" y="2372883"/>
            <a:ext cx="5561371" cy="3840427"/>
          </a:xfrm>
          <a:prstGeom prst="rect">
            <a:avLst/>
          </a:prstGeom>
        </p:spPr>
        <p:txBody>
          <a:bodyPr>
            <a:normAutofit/>
          </a:bodyPr>
          <a:lstStyle>
            <a:lvl1pPr marL="0" indent="0">
              <a:buFont typeface="Arial"/>
              <a:buNone/>
              <a:defRPr sz="2667">
                <a:solidFill>
                  <a:schemeClr val="tx1"/>
                </a:solidFill>
                <a:latin typeface="TheSans UHH" panose="020B0502050302020203" pitchFamily="34" charset="0"/>
                <a:cs typeface="TheSans UHH" panose="020B0502050302020203" pitchFamily="34" charset="0"/>
              </a:defRPr>
            </a:lvl1pPr>
            <a:lvl2pPr>
              <a:defRPr sz="2667">
                <a:solidFill>
                  <a:schemeClr val="tx1"/>
                </a:solidFill>
                <a:latin typeface="TheSans UHH Regular"/>
                <a:cs typeface="TheSans UHH Regular"/>
              </a:defRPr>
            </a:lvl2pPr>
            <a:lvl3pPr>
              <a:defRPr sz="3467">
                <a:latin typeface="TheSans UHH"/>
              </a:defRPr>
            </a:lvl3pPr>
            <a:lvl4pPr>
              <a:defRPr sz="3467">
                <a:latin typeface="TheSans UHH"/>
              </a:defRPr>
            </a:lvl4pPr>
            <a:lvl5pPr>
              <a:defRPr sz="3467">
                <a:latin typeface="TheSans UHH"/>
              </a:defRPr>
            </a:lvl5pPr>
          </a:lstStyle>
          <a:p>
            <a:pPr lvl="0"/>
            <a:r>
              <a:rPr lang="de-DE" dirty="0"/>
              <a:t>Mastertextformat bearbeiten</a:t>
            </a:r>
          </a:p>
        </p:txBody>
      </p:sp>
      <p:sp>
        <p:nvSpPr>
          <p:cNvPr id="12" name="Textplatzhalter 9"/>
          <p:cNvSpPr>
            <a:spLocks noGrp="1"/>
          </p:cNvSpPr>
          <p:nvPr>
            <p:ph type="body" sz="quarter" idx="15"/>
          </p:nvPr>
        </p:nvSpPr>
        <p:spPr>
          <a:xfrm>
            <a:off x="6096000" y="2372883"/>
            <a:ext cx="5561371" cy="3840427"/>
          </a:xfrm>
          <a:prstGeom prst="rect">
            <a:avLst/>
          </a:prstGeom>
        </p:spPr>
        <p:txBody>
          <a:bodyPr>
            <a:normAutofit/>
          </a:bodyPr>
          <a:lstStyle>
            <a:lvl1pPr marL="0" indent="0">
              <a:buNone/>
              <a:defRPr sz="2667">
                <a:latin typeface="TheSans UHH" panose="020B0502050302020203" pitchFamily="34" charset="0"/>
              </a:defRPr>
            </a:lvl1pPr>
            <a:lvl2pPr>
              <a:defRPr sz="3467">
                <a:latin typeface="TheSans UHH"/>
              </a:defRPr>
            </a:lvl2pPr>
            <a:lvl3pPr>
              <a:defRPr sz="3467">
                <a:latin typeface="TheSans UHH"/>
              </a:defRPr>
            </a:lvl3pPr>
            <a:lvl4pPr>
              <a:defRPr sz="3467">
                <a:latin typeface="TheSans UHH"/>
              </a:defRPr>
            </a:lvl4pPr>
            <a:lvl5pPr>
              <a:defRPr sz="3467">
                <a:latin typeface="TheSans UHH"/>
              </a:defRPr>
            </a:lvl5pPr>
          </a:lstStyle>
          <a:p>
            <a:pPr lvl="0"/>
            <a:r>
              <a:rPr lang="de-DE" dirty="0"/>
              <a:t>Mastertextformat bearbeiten</a:t>
            </a:r>
          </a:p>
        </p:txBody>
      </p:sp>
      <p:sp>
        <p:nvSpPr>
          <p:cNvPr id="2" name="Datumsplatzhalter 1">
            <a:extLst>
              <a:ext uri="{FF2B5EF4-FFF2-40B4-BE49-F238E27FC236}">
                <a16:creationId xmlns:a16="http://schemas.microsoft.com/office/drawing/2014/main" id="{0FA889BB-8733-E443-8B07-DDEE0CF51EAC}"/>
              </a:ext>
            </a:extLst>
          </p:cNvPr>
          <p:cNvSpPr>
            <a:spLocks noGrp="1"/>
          </p:cNvSpPr>
          <p:nvPr>
            <p:ph type="dt" sz="half" idx="16"/>
          </p:nvPr>
        </p:nvSpPr>
        <p:spPr/>
        <p:txBody>
          <a:bodyPr/>
          <a:lstStyle/>
          <a:p>
            <a:fld id="{A63E5940-034A-194C-AEC2-CFB86198616E}" type="datetime1">
              <a:rPr lang="de-DE" smtClean="0"/>
              <a:pPr/>
              <a:t>11.02.2022</a:t>
            </a:fld>
            <a:endParaRPr lang="de-DE"/>
          </a:p>
        </p:txBody>
      </p:sp>
      <p:sp>
        <p:nvSpPr>
          <p:cNvPr id="4" name="Foliennummernplatzhalter 3">
            <a:extLst>
              <a:ext uri="{FF2B5EF4-FFF2-40B4-BE49-F238E27FC236}">
                <a16:creationId xmlns:a16="http://schemas.microsoft.com/office/drawing/2014/main" id="{573C8DF9-716F-554C-ACA3-DAE92F29A78F}"/>
              </a:ext>
            </a:extLst>
          </p:cNvPr>
          <p:cNvSpPr>
            <a:spLocks noGrp="1"/>
          </p:cNvSpPr>
          <p:nvPr>
            <p:ph type="sldNum" sz="quarter" idx="18"/>
          </p:nvPr>
        </p:nvSpPr>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36779084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d_Headline_und_zweispaltige_Listen">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80504275-399A-C44F-825C-5719C17EDEAD}"/>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4" name="Textplatzhalter 3"/>
          <p:cNvSpPr>
            <a:spLocks noGrp="1"/>
          </p:cNvSpPr>
          <p:nvPr>
            <p:ph type="body" sz="quarter" idx="16"/>
          </p:nvPr>
        </p:nvSpPr>
        <p:spPr>
          <a:xfrm>
            <a:off x="285749" y="2372883"/>
            <a:ext cx="5563200" cy="3839535"/>
          </a:xfrm>
          <a:prstGeom prst="rect">
            <a:avLst/>
          </a:prstGeom>
        </p:spPr>
        <p:txBody>
          <a:bodyPr vert="horz"/>
          <a:lstStyle>
            <a:lvl1pPr marL="239994" indent="-239994">
              <a:spcBef>
                <a:spcPts val="1933"/>
              </a:spcBef>
              <a:buClr>
                <a:schemeClr val="accent1"/>
              </a:buClr>
              <a:buFont typeface="Wingdings" charset="2"/>
              <a:buChar char="§"/>
              <a:defRPr sz="2667">
                <a:solidFill>
                  <a:srgbClr val="3B515B"/>
                </a:solidFill>
                <a:latin typeface="TheSans UHH" panose="020B0502050302020203" pitchFamily="34" charset="0"/>
                <a:cs typeface="TheSans UHH" panose="020B0502050302020203" pitchFamily="34" charset="0"/>
              </a:defRPr>
            </a:lvl1pPr>
            <a:lvl2pPr marL="479988" indent="-239994">
              <a:buClr>
                <a:schemeClr val="tx1"/>
              </a:buClr>
              <a:buFont typeface="Wingdings" charset="2"/>
              <a:buChar char="§"/>
              <a:defRPr sz="2667">
                <a:solidFill>
                  <a:srgbClr val="3B515B"/>
                </a:solidFill>
                <a:latin typeface="TheSans UHH" panose="020B0502050302020203" pitchFamily="34" charset="0"/>
                <a:cs typeface="TheSans UHH" panose="020B0502050302020203" pitchFamily="34" charset="0"/>
              </a:defRPr>
            </a:lvl2pPr>
            <a:lvl3pPr marL="719982"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14" name="Textplatzhalter 3"/>
          <p:cNvSpPr>
            <a:spLocks noGrp="1"/>
          </p:cNvSpPr>
          <p:nvPr>
            <p:ph type="body" sz="quarter" idx="17"/>
          </p:nvPr>
        </p:nvSpPr>
        <p:spPr>
          <a:xfrm>
            <a:off x="6101417" y="2372883"/>
            <a:ext cx="5563200" cy="3839535"/>
          </a:xfrm>
          <a:prstGeom prst="rect">
            <a:avLst/>
          </a:prstGeom>
        </p:spPr>
        <p:txBody>
          <a:bodyPr vert="horz"/>
          <a:lstStyle>
            <a:lvl1pPr marL="239994" indent="-239994">
              <a:spcBef>
                <a:spcPts val="1933"/>
              </a:spcBef>
              <a:buClr>
                <a:schemeClr val="accent2"/>
              </a:buClr>
              <a:buFont typeface="Wingdings" charset="2"/>
              <a:buChar char="§"/>
              <a:defRPr sz="2667">
                <a:solidFill>
                  <a:srgbClr val="3B515B"/>
                </a:solidFill>
                <a:latin typeface="TheSans UHH" panose="020B0502050302020203" pitchFamily="34" charset="0"/>
                <a:cs typeface="TheSans UHH" panose="020B0502050302020203" pitchFamily="34" charset="0"/>
              </a:defRPr>
            </a:lvl1pPr>
            <a:lvl2pPr marL="479988" indent="-239994">
              <a:buClr>
                <a:schemeClr val="tx1"/>
              </a:buClr>
              <a:buFont typeface="Wingdings" charset="2"/>
              <a:buChar char="§"/>
              <a:defRPr sz="2667">
                <a:solidFill>
                  <a:srgbClr val="3B515B"/>
                </a:solidFill>
                <a:latin typeface="TheSans UHH" panose="020B0502050302020203" pitchFamily="34" charset="0"/>
                <a:cs typeface="TheSans UHH" panose="020B0502050302020203" pitchFamily="34" charset="0"/>
              </a:defRPr>
            </a:lvl2pPr>
            <a:lvl3pPr marL="719982"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2" name="Datumsplatzhalter 1">
            <a:extLst>
              <a:ext uri="{FF2B5EF4-FFF2-40B4-BE49-F238E27FC236}">
                <a16:creationId xmlns:a16="http://schemas.microsoft.com/office/drawing/2014/main" id="{D769B562-7FA6-894A-98DE-37E50E748CA6}"/>
              </a:ext>
            </a:extLst>
          </p:cNvPr>
          <p:cNvSpPr>
            <a:spLocks noGrp="1"/>
          </p:cNvSpPr>
          <p:nvPr>
            <p:ph type="dt" sz="half" idx="18"/>
          </p:nvPr>
        </p:nvSpPr>
        <p:spPr/>
        <p:txBody>
          <a:bodyPr/>
          <a:lstStyle/>
          <a:p>
            <a:fld id="{A63E5940-034A-194C-AEC2-CFB86198616E}" type="datetime1">
              <a:rPr lang="de-DE" smtClean="0"/>
              <a:pPr/>
              <a:t>11.02.2022</a:t>
            </a:fld>
            <a:endParaRPr lang="de-DE"/>
          </a:p>
        </p:txBody>
      </p:sp>
      <p:sp>
        <p:nvSpPr>
          <p:cNvPr id="3" name="Fußzeilenplatzhalter 2">
            <a:extLst>
              <a:ext uri="{FF2B5EF4-FFF2-40B4-BE49-F238E27FC236}">
                <a16:creationId xmlns:a16="http://schemas.microsoft.com/office/drawing/2014/main" id="{BA6AB9E8-E1D8-AD45-A908-867BB1D82E6A}"/>
              </a:ext>
            </a:extLst>
          </p:cNvPr>
          <p:cNvSpPr>
            <a:spLocks noGrp="1"/>
          </p:cNvSpPr>
          <p:nvPr>
            <p:ph type="ftr" sz="quarter" idx="19"/>
          </p:nvPr>
        </p:nvSpPr>
        <p:spPr>
          <a:xfrm>
            <a:off x="3978672" y="6356351"/>
            <a:ext cx="4234656" cy="365125"/>
          </a:xfrm>
          <a:prstGeom prst="rect">
            <a:avLst/>
          </a:prstGeom>
        </p:spPr>
        <p:txBody>
          <a:bodyPr/>
          <a:lstStyle/>
          <a:p>
            <a:r>
              <a:rPr lang="de-DE"/>
              <a:t>Thema, Name des Referenten/der Referentin</a:t>
            </a:r>
          </a:p>
        </p:txBody>
      </p:sp>
      <p:sp>
        <p:nvSpPr>
          <p:cNvPr id="5" name="Foliennummernplatzhalter 4">
            <a:extLst>
              <a:ext uri="{FF2B5EF4-FFF2-40B4-BE49-F238E27FC236}">
                <a16:creationId xmlns:a16="http://schemas.microsoft.com/office/drawing/2014/main" id="{C3A43B6D-0AE8-9C41-B679-BAD57E58419B}"/>
              </a:ext>
            </a:extLst>
          </p:cNvPr>
          <p:cNvSpPr>
            <a:spLocks noGrp="1"/>
          </p:cNvSpPr>
          <p:nvPr>
            <p:ph type="sldNum" sz="quarter" idx="20"/>
          </p:nvPr>
        </p:nvSpPr>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3633187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892273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‹Nr.›</a:t>
            </a:fld>
            <a:endParaRPr lang="en-US" dirty="0"/>
          </a:p>
        </p:txBody>
      </p:sp>
    </p:spTree>
    <p:extLst>
      <p:ext uri="{BB962C8B-B14F-4D97-AF65-F5344CB8AC3E}">
        <p14:creationId xmlns:p14="http://schemas.microsoft.com/office/powerpoint/2010/main" val="1582440949"/>
      </p:ext>
    </p:extLst>
  </p:cSld>
  <p:clrMapOvr>
    <a:masterClrMapping/>
  </p:clrMapOvr>
  <p:transition spd="slow">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54095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1806AE9A-130B-41A6-883E-8C21CD1414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itelplatzhalter 3">
            <a:extLst>
              <a:ext uri="{FF2B5EF4-FFF2-40B4-BE49-F238E27FC236}">
                <a16:creationId xmlns:a16="http://schemas.microsoft.com/office/drawing/2014/main" id="{AD65C27A-9C7E-4AB3-80B1-E1207F8FD9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a:t>
            </a:r>
            <a:br>
              <a:rPr lang="de-DE" dirty="0"/>
            </a:br>
            <a:r>
              <a:rPr lang="de-DE" sz="2600" b="0" dirty="0"/>
              <a:t>Untertitel</a:t>
            </a:r>
            <a:endParaRPr lang="de-DE" dirty="0"/>
          </a:p>
        </p:txBody>
      </p:sp>
      <p:sp>
        <p:nvSpPr>
          <p:cNvPr id="10" name="Datumsplatzhalter 3">
            <a:extLst>
              <a:ext uri="{FF2B5EF4-FFF2-40B4-BE49-F238E27FC236}">
                <a16:creationId xmlns:a16="http://schemas.microsoft.com/office/drawing/2014/main" id="{041416A4-E098-490E-ACDB-0686141C003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fld id="{8CB6BCFD-A092-491B-B2F6-89B0E186717E}" type="datetime1">
              <a:rPr lang="de-DE" smtClean="0"/>
              <a:t>11.02.2022</a:t>
            </a:fld>
            <a:endParaRPr lang="de-DE" dirty="0"/>
          </a:p>
        </p:txBody>
      </p:sp>
      <p:sp>
        <p:nvSpPr>
          <p:cNvPr id="11" name="Fußzeilenplatzhalter 4">
            <a:extLst>
              <a:ext uri="{FF2B5EF4-FFF2-40B4-BE49-F238E27FC236}">
                <a16:creationId xmlns:a16="http://schemas.microsoft.com/office/drawing/2014/main" id="{A6959BF8-83D7-45C3-8C57-AD6C886C78D7}"/>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2" name="Foliennummernplatzhalter 5">
            <a:extLst>
              <a:ext uri="{FF2B5EF4-FFF2-40B4-BE49-F238E27FC236}">
                <a16:creationId xmlns:a16="http://schemas.microsoft.com/office/drawing/2014/main" id="{4FC08021-0A47-4643-A198-070D26E3F77F}"/>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Tree>
    <p:extLst>
      <p:ext uri="{BB962C8B-B14F-4D97-AF65-F5344CB8AC3E}">
        <p14:creationId xmlns:p14="http://schemas.microsoft.com/office/powerpoint/2010/main" val="1374033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1" r:id="rId4"/>
    <p:sldLayoutId id="2147483652" r:id="rId5"/>
    <p:sldLayoutId id="2147483659"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Lst>
  <p:hf hdr="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link.springer.com/book/10.1007/978-3-030-85436-2" TargetMode="External"/><Relationship Id="rId2" Type="http://schemas.openxmlformats.org/officeDocument/2006/relationships/hyperlink" Target="https://link.springer.com/book/10.1007/978-3-642-30048-6" TargetMode="External"/><Relationship Id="rId1" Type="http://schemas.openxmlformats.org/officeDocument/2006/relationships/slideLayout" Target="../slideLayouts/slideLayout4.xml"/><Relationship Id="rId4" Type="http://schemas.openxmlformats.org/officeDocument/2006/relationships/hyperlink" Target="https://www.amazon.com/-/de/dp/3030854353/"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hyperlink" Target="https://web.archive.org/web/20130921035135/http:/www.whu.edu/ueber-die-whu/presse/pressemitteilungen/aktuelles-einzelansicht/article/vorwuerfe-unredlicher-wissenschaftlicher-praxis-gegen-professor-dr-ulrich-lichtenthaler-senat-der/" TargetMode="External"/><Relationship Id="rId4" Type="http://schemas.openxmlformats.org/officeDocument/2006/relationships/hyperlink" Target="https://en.wikipedia.org/wiki/Guttenberg_plagiarism_scanda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retractionwatch.co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tagesspiegel.de/wissen/massive-stoerung-bei-vorlesung-von-afd-gruender-uni-hamburg-sagt-bernd-lucke-schutz-zu/25125924.html" TargetMode="External"/><Relationship Id="rId2" Type="http://schemas.openxmlformats.org/officeDocument/2006/relationships/hyperlink" Target="https://www.uni-hamburg.de/en/newsroom/im-fokus/2019/1022-fragen-antworten-lucke.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cos.io/" TargetMode="External"/><Relationship Id="rId2" Type="http://schemas.openxmlformats.org/officeDocument/2006/relationships/slideLayout" Target="../slideLayouts/slideLayout2.xml"/><Relationship Id="rId1" Type="http://schemas.openxmlformats.org/officeDocument/2006/relationships/video" Target="https://www.youtube.com/embed/9YuNGB3vNOw?feature=oembed" TargetMode="External"/><Relationship Id="rId5" Type="http://schemas.openxmlformats.org/officeDocument/2006/relationships/hyperlink" Target="https://www.youtube.com/watch?v=9YuNGB3vNOw" TargetMode="External"/><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researchdatafinder.qut.edu.au/display/n8485" TargetMode="External"/><Relationship Id="rId7" Type="http://schemas.openxmlformats.org/officeDocument/2006/relationships/image" Target="../media/image10.png"/><Relationship Id="rId2" Type="http://schemas.openxmlformats.org/officeDocument/2006/relationships/hyperlink" Target="https://osf.io/ecwsj" TargetMode="Externa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hyperlink" Target="https://osf.io/preprints/socarxiv/5qr7v/" TargetMode="External"/><Relationship Id="rId4" Type="http://schemas.openxmlformats.org/officeDocument/2006/relationships/hyperlink" Target="https://osf.io/zg46t/"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de.wikipedia.org/wiki/Liste_deutscher_Dissertationen_mit_Plagiaten" TargetMode="External"/><Relationship Id="rId2" Type="http://schemas.openxmlformats.org/officeDocument/2006/relationships/hyperlink" Target="https://www.grammarly.com/plagiarism-checker"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nature.com/articles/s41591-020-01207-3"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inf.uni-hamburg.de/en/home/ethics.html" TargetMode="External"/><Relationship Id="rId2" Type="http://schemas.openxmlformats.org/officeDocument/2006/relationships/hyperlink" Target="https://www.bwl.uni-hamburg.de/en/forschung/spiegel-researchdraft2020service.html" TargetMode="Externa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theguardian.com/technology/2014/jun/30/facebook-emotion-study-breached-ethical-guidelines-researchers-say" TargetMode="External"/><Relationship Id="rId2" Type="http://schemas.openxmlformats.org/officeDocument/2006/relationships/hyperlink" Target="https://www.theguardian.com/technology/2014/jun/29/facebook-users-emotions-news-feeds"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tagesschau.de/inland/innenpolitik/fu-berlin-giffey-doktorgrad-verlust-101.html"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en.wikipedia.org/wiki/Sometimes_(Britney_Spears_song)" TargetMode="External"/><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1.emf"/><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1.xml"/><Relationship Id="rId4"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331442-CFE4-47B1-91B8-8D74A69B650C}"/>
              </a:ext>
            </a:extLst>
          </p:cNvPr>
          <p:cNvSpPr>
            <a:spLocks noGrp="1"/>
          </p:cNvSpPr>
          <p:nvPr>
            <p:ph type="ctrTitle"/>
          </p:nvPr>
        </p:nvSpPr>
        <p:spPr>
          <a:xfrm>
            <a:off x="1861299" y="1940626"/>
            <a:ext cx="10044068" cy="2108860"/>
          </a:xfrm>
        </p:spPr>
        <p:txBody>
          <a:bodyPr>
            <a:normAutofit fontScale="90000"/>
          </a:bodyPr>
          <a:lstStyle/>
          <a:p>
            <a:r>
              <a:rPr lang="en-US" dirty="0"/>
              <a:t>Scientific Research in Information Systems: A Beginner’s Guide (2</a:t>
            </a:r>
            <a:r>
              <a:rPr lang="en-US" baseline="30000" dirty="0"/>
              <a:t>nd</a:t>
            </a:r>
            <a:r>
              <a:rPr lang="en-US" dirty="0"/>
              <a:t> edition)</a:t>
            </a:r>
            <a:endParaRPr lang="de-DE" dirty="0"/>
          </a:p>
        </p:txBody>
      </p:sp>
      <p:sp>
        <p:nvSpPr>
          <p:cNvPr id="3" name="Untertitel 2">
            <a:extLst>
              <a:ext uri="{FF2B5EF4-FFF2-40B4-BE49-F238E27FC236}">
                <a16:creationId xmlns:a16="http://schemas.microsoft.com/office/drawing/2014/main" id="{FD3AB066-3B35-47B7-A101-6B7712F65F38}"/>
              </a:ext>
            </a:extLst>
          </p:cNvPr>
          <p:cNvSpPr>
            <a:spLocks noGrp="1"/>
          </p:cNvSpPr>
          <p:nvPr>
            <p:ph type="subTitle" idx="1"/>
          </p:nvPr>
        </p:nvSpPr>
        <p:spPr/>
        <p:txBody>
          <a:bodyPr/>
          <a:lstStyle/>
          <a:p>
            <a:r>
              <a:rPr lang="en-US" dirty="0"/>
              <a:t>Created by </a:t>
            </a:r>
            <a:r>
              <a:rPr lang="en-US" i="1"/>
              <a:t>Professor Jan </a:t>
            </a:r>
            <a:r>
              <a:rPr lang="en-US" i="1" dirty="0"/>
              <a:t>Recker</a:t>
            </a:r>
          </a:p>
        </p:txBody>
      </p:sp>
      <p:sp>
        <p:nvSpPr>
          <p:cNvPr id="4" name="Datumsplatzhalter 3">
            <a:extLst>
              <a:ext uri="{FF2B5EF4-FFF2-40B4-BE49-F238E27FC236}">
                <a16:creationId xmlns:a16="http://schemas.microsoft.com/office/drawing/2014/main" id="{87CA6CE6-7EB3-48D4-B3F8-4BA802F6A0F0}"/>
              </a:ext>
            </a:extLst>
          </p:cNvPr>
          <p:cNvSpPr>
            <a:spLocks noGrp="1"/>
          </p:cNvSpPr>
          <p:nvPr>
            <p:ph type="dt" sz="half" idx="2"/>
          </p:nvPr>
        </p:nvSpPr>
        <p:spPr>
          <a:xfrm>
            <a:off x="241299" y="6492875"/>
            <a:ext cx="1620000" cy="228600"/>
          </a:xfrm>
        </p:spPr>
        <p:txBody>
          <a:bodyPr/>
          <a:lstStyle/>
          <a:p>
            <a:endParaRPr lang="de-DE" dirty="0"/>
          </a:p>
        </p:txBody>
      </p:sp>
      <p:sp>
        <p:nvSpPr>
          <p:cNvPr id="5" name="Fußzeilenplatzhalter 4">
            <a:extLst>
              <a:ext uri="{FF2B5EF4-FFF2-40B4-BE49-F238E27FC236}">
                <a16:creationId xmlns:a16="http://schemas.microsoft.com/office/drawing/2014/main" id="{57658F07-E809-41AA-A314-CF0D7D69B55A}"/>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6" name="Foliennummernplatzhalter 5">
            <a:extLst>
              <a:ext uri="{FF2B5EF4-FFF2-40B4-BE49-F238E27FC236}">
                <a16:creationId xmlns:a16="http://schemas.microsoft.com/office/drawing/2014/main" id="{ED2B1FAF-A463-4D8B-80A2-C431F0EFB2D9}"/>
              </a:ext>
            </a:extLst>
          </p:cNvPr>
          <p:cNvSpPr>
            <a:spLocks noGrp="1"/>
          </p:cNvSpPr>
          <p:nvPr>
            <p:ph type="sldNum" sz="quarter" idx="4"/>
          </p:nvPr>
        </p:nvSpPr>
        <p:spPr/>
        <p:txBody>
          <a:bodyPr/>
          <a:lstStyle/>
          <a:p>
            <a:fld id="{48195EE2-BBDB-4836-A200-C62792C76FA9}" type="slidenum">
              <a:rPr lang="de-DE" smtClean="0"/>
              <a:pPr/>
              <a:t>1</a:t>
            </a:fld>
            <a:endParaRPr lang="de-DE" dirty="0"/>
          </a:p>
        </p:txBody>
      </p:sp>
      <p:sp>
        <p:nvSpPr>
          <p:cNvPr id="7" name="Inhaltsplatzhalter 6">
            <a:extLst>
              <a:ext uri="{FF2B5EF4-FFF2-40B4-BE49-F238E27FC236}">
                <a16:creationId xmlns:a16="http://schemas.microsoft.com/office/drawing/2014/main" id="{6CF93B89-3258-4F48-99B9-07283E126406}"/>
              </a:ext>
            </a:extLst>
          </p:cNvPr>
          <p:cNvSpPr>
            <a:spLocks noGrp="1"/>
          </p:cNvSpPr>
          <p:nvPr>
            <p:ph sz="quarter" idx="10"/>
          </p:nvPr>
        </p:nvSpPr>
        <p:spPr/>
        <p:txBody>
          <a:bodyPr/>
          <a:lstStyle/>
          <a:p>
            <a:pPr marL="0" indent="0">
              <a:buNone/>
            </a:pPr>
            <a:r>
              <a:rPr lang="de-DE" dirty="0"/>
              <a:t>Teaching Materials</a:t>
            </a:r>
          </a:p>
        </p:txBody>
      </p:sp>
    </p:spTree>
    <p:extLst>
      <p:ext uri="{BB962C8B-B14F-4D97-AF65-F5344CB8AC3E}">
        <p14:creationId xmlns:p14="http://schemas.microsoft.com/office/powerpoint/2010/main" val="909892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054891B-BDC4-4243-991E-A0E2A2D022B2}"/>
              </a:ext>
            </a:extLst>
          </p:cNvPr>
          <p:cNvSpPr>
            <a:spLocks noGrp="1"/>
          </p:cNvSpPr>
          <p:nvPr>
            <p:ph type="title"/>
          </p:nvPr>
        </p:nvSpPr>
        <p:spPr/>
        <p:txBody>
          <a:bodyPr vert="horz" lIns="91440" tIns="45720" rIns="91440" bIns="45720" rtlCol="0" anchor="ctr">
            <a:normAutofit/>
          </a:bodyPr>
          <a:lstStyle/>
          <a:p>
            <a:r>
              <a:rPr lang="en-US" b="1" dirty="0"/>
              <a:t>Copyright Notice &amp; Citation</a:t>
            </a:r>
            <a:endParaRPr lang="en-US" sz="2600" b="1" dirty="0"/>
          </a:p>
        </p:txBody>
      </p:sp>
      <p:sp>
        <p:nvSpPr>
          <p:cNvPr id="7" name="Textplatzhalter 6">
            <a:extLst>
              <a:ext uri="{FF2B5EF4-FFF2-40B4-BE49-F238E27FC236}">
                <a16:creationId xmlns:a16="http://schemas.microsoft.com/office/drawing/2014/main" id="{40566284-E9C2-4251-AC7C-4137EF005019}"/>
              </a:ext>
            </a:extLst>
          </p:cNvPr>
          <p:cNvSpPr>
            <a:spLocks noGrp="1"/>
          </p:cNvSpPr>
          <p:nvPr>
            <p:ph type="body" idx="1"/>
          </p:nvPr>
        </p:nvSpPr>
        <p:spPr>
          <a:xfrm>
            <a:off x="831850" y="3986411"/>
            <a:ext cx="10515600" cy="2353834"/>
          </a:xfrm>
        </p:spPr>
        <p:txBody>
          <a:bodyPr>
            <a:normAutofit fontScale="70000" lnSpcReduction="20000"/>
          </a:bodyPr>
          <a:lstStyle/>
          <a:p>
            <a:pPr algn="ctr"/>
            <a:r>
              <a:rPr lang="en-US" sz="2800" b="1" dirty="0">
                <a:solidFill>
                  <a:schemeClr val="bg1">
                    <a:lumMod val="50000"/>
                  </a:schemeClr>
                </a:solidFill>
              </a:rPr>
              <a:t>© Copyright 2021 Jan Recker. All Rights Reserved.</a:t>
            </a:r>
          </a:p>
          <a:p>
            <a:pPr algn="ctr"/>
            <a:endParaRPr lang="en-US" sz="2800" b="1" dirty="0">
              <a:solidFill>
                <a:schemeClr val="bg1">
                  <a:lumMod val="50000"/>
                </a:schemeClr>
              </a:solidFill>
            </a:endParaRPr>
          </a:p>
          <a:p>
            <a:pPr algn="ctr">
              <a:lnSpc>
                <a:spcPct val="120000"/>
              </a:lnSpc>
            </a:pPr>
            <a:r>
              <a:rPr lang="en-US" sz="2800" b="1" dirty="0">
                <a:solidFill>
                  <a:schemeClr val="bg1">
                    <a:lumMod val="50000"/>
                  </a:schemeClr>
                </a:solidFill>
              </a:rPr>
              <a:t>Recker, J. (2021): </a:t>
            </a:r>
            <a:r>
              <a:rPr lang="en-US" sz="2800" b="1" i="1" dirty="0">
                <a:solidFill>
                  <a:schemeClr val="bg1">
                    <a:lumMod val="50000"/>
                  </a:schemeClr>
                </a:solidFill>
                <a:hlinkClick r:id="rId2"/>
              </a:rPr>
              <a:t>Scientific Research in Information Systems: A Beginner’s Guide</a:t>
            </a:r>
            <a:r>
              <a:rPr lang="en-US" sz="2800" b="1" dirty="0">
                <a:solidFill>
                  <a:schemeClr val="bg1">
                    <a:lumMod val="50000"/>
                  </a:schemeClr>
                </a:solidFill>
              </a:rPr>
              <a:t>.</a:t>
            </a:r>
            <a:br>
              <a:rPr lang="en-US" sz="2800" b="1" dirty="0">
                <a:solidFill>
                  <a:schemeClr val="bg1">
                    <a:lumMod val="50000"/>
                  </a:schemeClr>
                </a:solidFill>
              </a:rPr>
            </a:br>
            <a:r>
              <a:rPr lang="en-US" sz="2800" b="1" dirty="0">
                <a:solidFill>
                  <a:schemeClr val="bg1">
                    <a:lumMod val="50000"/>
                  </a:schemeClr>
                </a:solidFill>
              </a:rPr>
              <a:t>2</a:t>
            </a:r>
            <a:r>
              <a:rPr lang="en-US" sz="2800" b="1" baseline="30000" dirty="0">
                <a:solidFill>
                  <a:schemeClr val="bg1">
                    <a:lumMod val="50000"/>
                  </a:schemeClr>
                </a:solidFill>
              </a:rPr>
              <a:t>nd</a:t>
            </a:r>
            <a:r>
              <a:rPr lang="en-US" sz="2800" b="1" dirty="0">
                <a:solidFill>
                  <a:schemeClr val="bg1">
                    <a:lumMod val="50000"/>
                  </a:schemeClr>
                </a:solidFill>
              </a:rPr>
              <a:t> edition, Springer.</a:t>
            </a:r>
          </a:p>
          <a:p>
            <a:pPr algn="ctr">
              <a:lnSpc>
                <a:spcPct val="120000"/>
              </a:lnSpc>
            </a:pPr>
            <a:endParaRPr lang="en-US" sz="2800" b="1" dirty="0">
              <a:solidFill>
                <a:schemeClr val="bg1">
                  <a:lumMod val="50000"/>
                </a:schemeClr>
              </a:solidFill>
            </a:endParaRPr>
          </a:p>
          <a:p>
            <a:pPr algn="ctr">
              <a:lnSpc>
                <a:spcPct val="120000"/>
              </a:lnSpc>
            </a:pPr>
            <a:r>
              <a:rPr lang="de-DE" sz="2700" dirty="0" err="1"/>
              <a:t>Available</a:t>
            </a:r>
            <a:r>
              <a:rPr lang="de-DE" sz="2700" dirty="0"/>
              <a:t> at </a:t>
            </a:r>
            <a:r>
              <a:rPr lang="de-DE" sz="2700" dirty="0">
                <a:hlinkClick r:id="rId3"/>
              </a:rPr>
              <a:t>Springer</a:t>
            </a:r>
            <a:r>
              <a:rPr lang="de-DE" sz="2700" dirty="0"/>
              <a:t>, </a:t>
            </a:r>
            <a:r>
              <a:rPr lang="de-DE" sz="2700" dirty="0">
                <a:hlinkClick r:id="rId4"/>
              </a:rPr>
              <a:t>Amazon</a:t>
            </a:r>
            <a:r>
              <a:rPr lang="de-DE" sz="2700" dirty="0"/>
              <a:t>, and </a:t>
            </a:r>
            <a:r>
              <a:rPr lang="de-DE" sz="2700" dirty="0" err="1"/>
              <a:t>other</a:t>
            </a:r>
            <a:r>
              <a:rPr lang="de-DE" sz="2700" dirty="0"/>
              <a:t> </a:t>
            </a:r>
            <a:r>
              <a:rPr lang="de-DE" sz="2700" dirty="0" err="1"/>
              <a:t>booksellers</a:t>
            </a:r>
            <a:endParaRPr lang="de-DE" sz="2700" dirty="0"/>
          </a:p>
          <a:p>
            <a:pPr algn="ctr">
              <a:lnSpc>
                <a:spcPct val="120000"/>
              </a:lnSpc>
            </a:pPr>
            <a:endParaRPr lang="de-DE" sz="2800" b="1" dirty="0">
              <a:solidFill>
                <a:schemeClr val="bg1">
                  <a:lumMod val="50000"/>
                </a:schemeClr>
              </a:solidFill>
            </a:endParaRPr>
          </a:p>
        </p:txBody>
      </p:sp>
      <p:sp>
        <p:nvSpPr>
          <p:cNvPr id="5" name="Fußzeilenplatzhalter 4">
            <a:extLst>
              <a:ext uri="{FF2B5EF4-FFF2-40B4-BE49-F238E27FC236}">
                <a16:creationId xmlns:a16="http://schemas.microsoft.com/office/drawing/2014/main" id="{3327DCB6-D60F-46C6-90C3-E5DA733EA540}"/>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6" name="Foliennummernplatzhalter 5">
            <a:extLst>
              <a:ext uri="{FF2B5EF4-FFF2-40B4-BE49-F238E27FC236}">
                <a16:creationId xmlns:a16="http://schemas.microsoft.com/office/drawing/2014/main" id="{420AF921-1183-42D1-A78F-43D0EBF7366A}"/>
              </a:ext>
            </a:extLst>
          </p:cNvPr>
          <p:cNvSpPr>
            <a:spLocks noGrp="1"/>
          </p:cNvSpPr>
          <p:nvPr>
            <p:ph type="sldNum" sz="quarter" idx="4"/>
          </p:nvPr>
        </p:nvSpPr>
        <p:spPr/>
        <p:txBody>
          <a:bodyPr/>
          <a:lstStyle/>
          <a:p>
            <a:fld id="{48195EE2-BBDB-4836-A200-C62792C76FA9}" type="slidenum">
              <a:rPr lang="de-DE" smtClean="0"/>
              <a:pPr/>
              <a:t>2</a:t>
            </a:fld>
            <a:endParaRPr lang="de-DE" dirty="0"/>
          </a:p>
        </p:txBody>
      </p:sp>
    </p:spTree>
    <p:extLst>
      <p:ext uri="{BB962C8B-B14F-4D97-AF65-F5344CB8AC3E}">
        <p14:creationId xmlns:p14="http://schemas.microsoft.com/office/powerpoint/2010/main" val="2558169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2A82D528-8DEF-405C-A101-0A65131693B0}"/>
              </a:ext>
            </a:extLst>
          </p:cNvPr>
          <p:cNvGraphicFramePr>
            <a:graphicFrameLocks noChangeAspect="1"/>
          </p:cNvGraphicFramePr>
          <p:nvPr>
            <p:custDataLst>
              <p:tags r:id="rId2"/>
            </p:custDataLst>
            <p:extLst>
              <p:ext uri="{D42A27DB-BD31-4B8C-83A1-F6EECF244321}">
                <p14:modId xmlns:p14="http://schemas.microsoft.com/office/powerpoint/2010/main" val="1345942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89" name="think-cell Folie" r:id="rId4" imgW="501" imgH="502" progId="TCLayout.ActiveDocument.1">
                  <p:embed/>
                </p:oleObj>
              </mc:Choice>
              <mc:Fallback>
                <p:oleObj name="think-cell Folie" r:id="rId4" imgW="501" imgH="502"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11" name="Inhaltsplatzhalter 10">
            <a:extLst>
              <a:ext uri="{FF2B5EF4-FFF2-40B4-BE49-F238E27FC236}">
                <a16:creationId xmlns:a16="http://schemas.microsoft.com/office/drawing/2014/main" id="{E8F4A750-3A5B-4565-938F-2DA36CB53B7B}"/>
              </a:ext>
            </a:extLst>
          </p:cNvPr>
          <p:cNvGraphicFramePr>
            <a:graphicFrameLocks noGrp="1"/>
          </p:cNvGraphicFramePr>
          <p:nvPr>
            <p:ph sz="quarter" idx="11"/>
            <p:extLst>
              <p:ext uri="{D42A27DB-BD31-4B8C-83A1-F6EECF244321}">
                <p14:modId xmlns:p14="http://schemas.microsoft.com/office/powerpoint/2010/main" val="1677262253"/>
              </p:ext>
            </p:extLst>
          </p:nvPr>
        </p:nvGraphicFramePr>
        <p:xfrm>
          <a:off x="434180" y="2286000"/>
          <a:ext cx="9281321" cy="1828800"/>
        </p:xfrm>
        <a:graphic>
          <a:graphicData uri="http://schemas.openxmlformats.org/drawingml/2006/table">
            <a:tbl>
              <a:tblPr firstRow="1" bandRow="1">
                <a:tableStyleId>{793D81CF-94F2-401A-BA57-92F5A7B2D0C5}</a:tableStyleId>
              </a:tblPr>
              <a:tblGrid>
                <a:gridCol w="9281321">
                  <a:extLst>
                    <a:ext uri="{9D8B030D-6E8A-4147-A177-3AD203B41FA5}">
                      <a16:colId xmlns:a16="http://schemas.microsoft.com/office/drawing/2014/main" val="2091722056"/>
                    </a:ext>
                  </a:extLst>
                </a:gridCol>
              </a:tblGrid>
              <a:tr h="370840">
                <a:tc>
                  <a:txBody>
                    <a:bodyPr/>
                    <a:lstStyle/>
                    <a:p>
                      <a:pPr algn="ctr"/>
                      <a:r>
                        <a:rPr lang="de-DE" sz="2400" dirty="0">
                          <a:latin typeface="Arial" panose="020B0604020202020204" pitchFamily="34" charset="0"/>
                          <a:cs typeface="Arial" panose="020B0604020202020204" pitchFamily="34" charset="0"/>
                        </a:rPr>
                        <a:t>Content</a:t>
                      </a:r>
                    </a:p>
                  </a:txBody>
                  <a:tcPr marL="103860" marR="103860">
                    <a:lnL w="12700" cap="flat" cmpd="sng" algn="ctr">
                      <a:solidFill>
                        <a:schemeClr val="tx1"/>
                      </a:solidFill>
                      <a:prstDash val="solid"/>
                      <a:round/>
                      <a:headEnd type="none" w="med" len="med"/>
                      <a:tailEnd type="none" w="med" len="med"/>
                    </a:lnL>
                    <a:solidFill>
                      <a:schemeClr val="accent1">
                        <a:lumMod val="50000"/>
                      </a:schemeClr>
                    </a:solidFill>
                  </a:tcPr>
                </a:tc>
                <a:extLst>
                  <a:ext uri="{0D108BD9-81ED-4DB2-BD59-A6C34878D82A}">
                    <a16:rowId xmlns:a16="http://schemas.microsoft.com/office/drawing/2014/main" val="2264063684"/>
                  </a:ext>
                </a:extLst>
              </a:tr>
              <a:tr h="370840">
                <a:tc>
                  <a:txBody>
                    <a:bodyPr/>
                    <a:lstStyle/>
                    <a:p>
                      <a:r>
                        <a:rPr lang="en-US" sz="2400" b="0" dirty="0">
                          <a:latin typeface="Arial" panose="020B0604020202020204" pitchFamily="34" charset="0"/>
                          <a:cs typeface="Arial" panose="020B0604020202020204" pitchFamily="34" charset="0"/>
                        </a:rPr>
                        <a:t>Part 1: Basic Principles of Research</a:t>
                      </a: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954308906"/>
                  </a:ext>
                </a:extLst>
              </a:tr>
              <a:tr h="370840">
                <a:tc>
                  <a:txBody>
                    <a:bodyPr/>
                    <a:lstStyle/>
                    <a:p>
                      <a:r>
                        <a:rPr lang="en-US" sz="2400" b="0" dirty="0">
                          <a:latin typeface="Arial" panose="020B0604020202020204" pitchFamily="34" charset="0"/>
                          <a:cs typeface="Arial" panose="020B0604020202020204" pitchFamily="34" charset="0"/>
                        </a:rPr>
                        <a:t>Part 2: Conducting Research</a:t>
                      </a:r>
                      <a:endParaRPr lang="de-DE" sz="2400" b="0" dirty="0">
                        <a:latin typeface="Arial" panose="020B0604020202020204" pitchFamily="34" charset="0"/>
                        <a:cs typeface="Arial" panose="020B0604020202020204" pitchFamily="34" charset="0"/>
                      </a:endParaRP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32427877"/>
                  </a:ext>
                </a:extLst>
              </a:tr>
              <a:tr h="370840">
                <a:tc>
                  <a:txBody>
                    <a:bodyPr/>
                    <a:lstStyle/>
                    <a:p>
                      <a:r>
                        <a:rPr lang="en-US" sz="2400" b="1" dirty="0">
                          <a:latin typeface="Arial" panose="020B0604020202020204" pitchFamily="34" charset="0"/>
                          <a:cs typeface="Arial" panose="020B0604020202020204" pitchFamily="34" charset="0"/>
                        </a:rPr>
                        <a:t>Part 3: Publishing Research</a:t>
                      </a:r>
                      <a:endParaRPr lang="de-DE" sz="2400" b="1" dirty="0">
                        <a:latin typeface="Arial" panose="020B0604020202020204" pitchFamily="34" charset="0"/>
                        <a:cs typeface="Arial" panose="020B0604020202020204" pitchFamily="34" charset="0"/>
                      </a:endParaRP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662010622"/>
                  </a:ext>
                </a:extLst>
              </a:tr>
            </a:tbl>
          </a:graphicData>
        </a:graphic>
      </p:graphicFrame>
      <p:sp>
        <p:nvSpPr>
          <p:cNvPr id="6" name="Titel 5">
            <a:extLst>
              <a:ext uri="{FF2B5EF4-FFF2-40B4-BE49-F238E27FC236}">
                <a16:creationId xmlns:a16="http://schemas.microsoft.com/office/drawing/2014/main" id="{C5ACE63C-9179-42A3-B883-06469FB4CC71}"/>
              </a:ext>
            </a:extLst>
          </p:cNvPr>
          <p:cNvSpPr>
            <a:spLocks noGrp="1"/>
          </p:cNvSpPr>
          <p:nvPr>
            <p:ph type="title"/>
          </p:nvPr>
        </p:nvSpPr>
        <p:spPr/>
        <p:txBody>
          <a:bodyPr>
            <a:normAutofit/>
          </a:bodyPr>
          <a:lstStyle/>
          <a:p>
            <a:r>
              <a:rPr lang="en-US" dirty="0"/>
              <a:t>Overview</a:t>
            </a:r>
            <a:endParaRPr lang="en-US" sz="2600" b="0" dirty="0"/>
          </a:p>
        </p:txBody>
      </p:sp>
      <p:sp>
        <p:nvSpPr>
          <p:cNvPr id="3" name="Datumsplatzhalter 2">
            <a:extLst>
              <a:ext uri="{FF2B5EF4-FFF2-40B4-BE49-F238E27FC236}">
                <a16:creationId xmlns:a16="http://schemas.microsoft.com/office/drawing/2014/main" id="{FBF970CA-88BF-4496-8B37-594E70CB9949}"/>
              </a:ext>
            </a:extLst>
          </p:cNvPr>
          <p:cNvSpPr>
            <a:spLocks noGrp="1"/>
          </p:cNvSpPr>
          <p:nvPr>
            <p:ph type="dt" sz="half" idx="2"/>
          </p:nvPr>
        </p:nvSpPr>
        <p:spPr/>
        <p:txBody>
          <a:bodyPr/>
          <a:lstStyle/>
          <a:p>
            <a:endParaRPr lang="de-DE" dirty="0"/>
          </a:p>
        </p:txBody>
      </p:sp>
      <p:sp>
        <p:nvSpPr>
          <p:cNvPr id="4" name="Fußzeilenplatzhalter 3">
            <a:extLst>
              <a:ext uri="{FF2B5EF4-FFF2-40B4-BE49-F238E27FC236}">
                <a16:creationId xmlns:a16="http://schemas.microsoft.com/office/drawing/2014/main" id="{29178B8A-58B0-4AFA-9F83-25B76ECF7027}"/>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5" name="Foliennummernplatzhalter 4">
            <a:extLst>
              <a:ext uri="{FF2B5EF4-FFF2-40B4-BE49-F238E27FC236}">
                <a16:creationId xmlns:a16="http://schemas.microsoft.com/office/drawing/2014/main" id="{F6675F50-DD54-45C5-8DE4-B2072D6E453E}"/>
              </a:ext>
            </a:extLst>
          </p:cNvPr>
          <p:cNvSpPr>
            <a:spLocks noGrp="1"/>
          </p:cNvSpPr>
          <p:nvPr>
            <p:ph type="sldNum" sz="quarter" idx="4"/>
          </p:nvPr>
        </p:nvSpPr>
        <p:spPr/>
        <p:txBody>
          <a:bodyPr/>
          <a:lstStyle/>
          <a:p>
            <a:fld id="{48195EE2-BBDB-4836-A200-C62792C76FA9}" type="slidenum">
              <a:rPr lang="de-DE" smtClean="0"/>
              <a:t>3</a:t>
            </a:fld>
            <a:endParaRPr lang="de-DE" dirty="0"/>
          </a:p>
        </p:txBody>
      </p:sp>
      <p:sp>
        <p:nvSpPr>
          <p:cNvPr id="2" name="Inhaltsplatzhalter 1">
            <a:extLst>
              <a:ext uri="{FF2B5EF4-FFF2-40B4-BE49-F238E27FC236}">
                <a16:creationId xmlns:a16="http://schemas.microsoft.com/office/drawing/2014/main" id="{DA5559FF-30EF-437D-BD7F-043202F3C223}"/>
              </a:ext>
            </a:extLst>
          </p:cNvPr>
          <p:cNvSpPr>
            <a:spLocks noGrp="1"/>
          </p:cNvSpPr>
          <p:nvPr>
            <p:ph sz="quarter" idx="12"/>
          </p:nvPr>
        </p:nvSpPr>
        <p:spPr/>
        <p:txBody>
          <a:bodyPr/>
          <a:lstStyle/>
          <a:p>
            <a:endParaRPr lang="de-DE" dirty="0"/>
          </a:p>
        </p:txBody>
      </p:sp>
    </p:spTree>
    <p:extLst>
      <p:ext uri="{BB962C8B-B14F-4D97-AF65-F5344CB8AC3E}">
        <p14:creationId xmlns:p14="http://schemas.microsoft.com/office/powerpoint/2010/main" val="1484246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6F363260-0D3C-43F2-94A3-BFDC8B0177FD}"/>
              </a:ext>
            </a:extLst>
          </p:cNvPr>
          <p:cNvGraphicFramePr>
            <a:graphicFrameLocks noChangeAspect="1"/>
          </p:cNvGraphicFramePr>
          <p:nvPr>
            <p:custDataLst>
              <p:tags r:id="rId2"/>
            </p:custDataLst>
            <p:extLst>
              <p:ext uri="{D42A27DB-BD31-4B8C-83A1-F6EECF244321}">
                <p14:modId xmlns:p14="http://schemas.microsoft.com/office/powerpoint/2010/main" val="189049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83" name="think-cell Folie" r:id="rId5" imgW="501" imgH="502" progId="TCLayout.ActiveDocument.1">
                  <p:embed/>
                </p:oleObj>
              </mc:Choice>
              <mc:Fallback>
                <p:oleObj name="think-cell Folie" r:id="rId5" imgW="501" imgH="502"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a:extLst>
              <a:ext uri="{FF2B5EF4-FFF2-40B4-BE49-F238E27FC236}">
                <a16:creationId xmlns:a16="http://schemas.microsoft.com/office/drawing/2014/main" id="{3F61C6E4-F39F-4352-B15F-5421A7EC760A}"/>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6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 name="Titel 5">
            <a:extLst>
              <a:ext uri="{FF2B5EF4-FFF2-40B4-BE49-F238E27FC236}">
                <a16:creationId xmlns:a16="http://schemas.microsoft.com/office/drawing/2014/main" id="{55AAD1A1-FAEC-4B6A-AFCD-91072CCE604B}"/>
              </a:ext>
            </a:extLst>
          </p:cNvPr>
          <p:cNvSpPr>
            <a:spLocks noGrp="1"/>
          </p:cNvSpPr>
          <p:nvPr>
            <p:ph type="title"/>
          </p:nvPr>
        </p:nvSpPr>
        <p:spPr/>
        <p:txBody>
          <a:bodyPr vert="horz" lIns="91440" tIns="45720" rIns="91440" bIns="45720" rtlCol="0" anchor="ctr">
            <a:normAutofit/>
          </a:bodyPr>
          <a:lstStyle/>
          <a:p>
            <a:r>
              <a:rPr lang="en-US" dirty="0"/>
              <a:t>Chapter 7:</a:t>
            </a:r>
            <a:r>
              <a:rPr lang="en-US" b="1" dirty="0"/>
              <a:t/>
            </a:r>
            <a:br>
              <a:rPr lang="en-US" b="1" dirty="0"/>
            </a:br>
            <a:r>
              <a:rPr lang="en-US" b="1" dirty="0"/>
              <a:t>Ethical Considerations</a:t>
            </a:r>
            <a:endParaRPr lang="en-US" sz="2600" b="1" dirty="0"/>
          </a:p>
        </p:txBody>
      </p:sp>
      <p:sp>
        <p:nvSpPr>
          <p:cNvPr id="8" name="Textplatzhalter 7">
            <a:extLst>
              <a:ext uri="{FF2B5EF4-FFF2-40B4-BE49-F238E27FC236}">
                <a16:creationId xmlns:a16="http://schemas.microsoft.com/office/drawing/2014/main" id="{F9A523CC-A269-4215-8BE8-6433160C3543}"/>
              </a:ext>
            </a:extLst>
          </p:cNvPr>
          <p:cNvSpPr>
            <a:spLocks noGrp="1"/>
          </p:cNvSpPr>
          <p:nvPr>
            <p:ph type="body" idx="1"/>
          </p:nvPr>
        </p:nvSpPr>
        <p:spPr/>
        <p:txBody>
          <a:bodyPr/>
          <a:lstStyle/>
          <a:p>
            <a:endParaRPr lang="de-DE" dirty="0"/>
          </a:p>
        </p:txBody>
      </p:sp>
      <p:sp>
        <p:nvSpPr>
          <p:cNvPr id="2" name="Datumsplatzhalter 1">
            <a:extLst>
              <a:ext uri="{FF2B5EF4-FFF2-40B4-BE49-F238E27FC236}">
                <a16:creationId xmlns:a16="http://schemas.microsoft.com/office/drawing/2014/main" id="{C9E40C0F-C750-4BB2-851F-013D0CC9B49B}"/>
              </a:ext>
            </a:extLst>
          </p:cNvPr>
          <p:cNvSpPr>
            <a:spLocks noGrp="1"/>
          </p:cNvSpPr>
          <p:nvPr>
            <p:ph type="dt" sz="half" idx="2"/>
          </p:nvPr>
        </p:nvSpPr>
        <p:spPr/>
        <p:txBody>
          <a:bodyPr/>
          <a:lstStyle/>
          <a:p>
            <a:endParaRPr lang="de-DE" dirty="0"/>
          </a:p>
        </p:txBody>
      </p:sp>
      <p:sp>
        <p:nvSpPr>
          <p:cNvPr id="4" name="Foliennummernplatzhalter 3">
            <a:extLst>
              <a:ext uri="{FF2B5EF4-FFF2-40B4-BE49-F238E27FC236}">
                <a16:creationId xmlns:a16="http://schemas.microsoft.com/office/drawing/2014/main" id="{E77EBE47-184D-4037-9FEE-48607BE2534F}"/>
              </a:ext>
            </a:extLst>
          </p:cNvPr>
          <p:cNvSpPr>
            <a:spLocks noGrp="1"/>
          </p:cNvSpPr>
          <p:nvPr>
            <p:ph type="sldNum" sz="quarter" idx="4"/>
          </p:nvPr>
        </p:nvSpPr>
        <p:spPr/>
        <p:txBody>
          <a:bodyPr/>
          <a:lstStyle/>
          <a:p>
            <a:fld id="{48195EE2-BBDB-4836-A200-C62792C76FA9}" type="slidenum">
              <a:rPr lang="de-DE" smtClean="0"/>
              <a:pPr/>
              <a:t>4</a:t>
            </a:fld>
            <a:endParaRPr lang="de-DE"/>
          </a:p>
        </p:txBody>
      </p:sp>
    </p:spTree>
    <p:extLst>
      <p:ext uri="{BB962C8B-B14F-4D97-AF65-F5344CB8AC3E}">
        <p14:creationId xmlns:p14="http://schemas.microsoft.com/office/powerpoint/2010/main" val="3086805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B9FF0D-801E-4F9B-8D41-F7FF4165D0C1}"/>
              </a:ext>
            </a:extLst>
          </p:cNvPr>
          <p:cNvSpPr>
            <a:spLocks noGrp="1"/>
          </p:cNvSpPr>
          <p:nvPr>
            <p:ph sz="quarter" idx="11"/>
          </p:nvPr>
        </p:nvSpPr>
        <p:spPr>
          <a:xfrm>
            <a:off x="633154" y="1980206"/>
            <a:ext cx="11323683" cy="4337097"/>
          </a:xfrm>
        </p:spPr>
        <p:txBody>
          <a:bodyPr>
            <a:normAutofit/>
          </a:bodyPr>
          <a:lstStyle/>
          <a:p>
            <a:pPr lvl="1"/>
            <a:r>
              <a:rPr lang="de-DE" dirty="0"/>
              <a:t>The </a:t>
            </a:r>
            <a:r>
              <a:rPr lang="de-DE" dirty="0" err="1"/>
              <a:t>role</a:t>
            </a:r>
            <a:r>
              <a:rPr lang="de-DE" dirty="0"/>
              <a:t> of </a:t>
            </a:r>
            <a:r>
              <a:rPr lang="de-DE" dirty="0" err="1"/>
              <a:t>ethics</a:t>
            </a:r>
            <a:endParaRPr lang="de-DE" dirty="0"/>
          </a:p>
          <a:p>
            <a:pPr lvl="1"/>
            <a:r>
              <a:rPr lang="de-DE" dirty="0"/>
              <a:t>Fundamental </a:t>
            </a:r>
            <a:r>
              <a:rPr lang="de-DE" dirty="0" err="1"/>
              <a:t>principles</a:t>
            </a:r>
            <a:r>
              <a:rPr lang="de-DE" dirty="0"/>
              <a:t> of </a:t>
            </a:r>
            <a:r>
              <a:rPr lang="de-DE" dirty="0" err="1"/>
              <a:t>scientific</a:t>
            </a:r>
            <a:r>
              <a:rPr lang="de-DE" dirty="0"/>
              <a:t> </a:t>
            </a:r>
            <a:r>
              <a:rPr lang="de-DE" dirty="0" err="1"/>
              <a:t>ethics</a:t>
            </a:r>
            <a:endParaRPr lang="de-DE" dirty="0"/>
          </a:p>
          <a:p>
            <a:pPr lvl="1"/>
            <a:r>
              <a:rPr lang="de-DE" dirty="0" err="1"/>
              <a:t>Ethics</a:t>
            </a:r>
            <a:r>
              <a:rPr lang="de-DE" dirty="0"/>
              <a:t> and </a:t>
            </a:r>
            <a:r>
              <a:rPr lang="de-DE" dirty="0" err="1"/>
              <a:t>scientific</a:t>
            </a:r>
            <a:r>
              <a:rPr lang="de-DE" dirty="0"/>
              <a:t> </a:t>
            </a:r>
            <a:r>
              <a:rPr lang="de-DE" dirty="0" err="1"/>
              <a:t>conduct</a:t>
            </a:r>
            <a:endParaRPr lang="de-DE" dirty="0"/>
          </a:p>
          <a:p>
            <a:pPr lvl="1"/>
            <a:r>
              <a:rPr lang="de-DE" dirty="0" err="1"/>
              <a:t>Ethics</a:t>
            </a:r>
            <a:r>
              <a:rPr lang="de-DE" dirty="0"/>
              <a:t> and </a:t>
            </a:r>
            <a:r>
              <a:rPr lang="de-DE" dirty="0" err="1"/>
              <a:t>scientific</a:t>
            </a:r>
            <a:r>
              <a:rPr lang="de-DE" dirty="0"/>
              <a:t> </a:t>
            </a:r>
            <a:r>
              <a:rPr lang="de-DE" dirty="0" err="1"/>
              <a:t>writing</a:t>
            </a:r>
            <a:endParaRPr lang="de-DE" dirty="0"/>
          </a:p>
        </p:txBody>
      </p:sp>
      <p:sp>
        <p:nvSpPr>
          <p:cNvPr id="4" name="Title 3"/>
          <p:cNvSpPr>
            <a:spLocks noGrp="1"/>
          </p:cNvSpPr>
          <p:nvPr>
            <p:ph type="title"/>
          </p:nvPr>
        </p:nvSpPr>
        <p:spPr/>
        <p:txBody>
          <a:bodyPr/>
          <a:lstStyle/>
          <a:p>
            <a:r>
              <a:rPr lang="de-DE" sz="4000" b="1" dirty="0"/>
              <a:t>Scientific </a:t>
            </a:r>
            <a:r>
              <a:rPr lang="de-DE" sz="4000" b="1" dirty="0" err="1"/>
              <a:t>Ethics</a:t>
            </a:r>
            <a:endParaRPr lang="de-DE" sz="4000" b="1" dirty="0"/>
          </a:p>
        </p:txBody>
      </p:sp>
      <p:sp>
        <p:nvSpPr>
          <p:cNvPr id="6" name="Content Placeholder 5">
            <a:extLst>
              <a:ext uri="{FF2B5EF4-FFF2-40B4-BE49-F238E27FC236}">
                <a16:creationId xmlns:a16="http://schemas.microsoft.com/office/drawing/2014/main" id="{A4AD98C9-D92B-43AD-9B46-2A8421801BCC}"/>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900545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41689D-E2D0-41E9-B60E-E038141789B3}"/>
              </a:ext>
            </a:extLst>
          </p:cNvPr>
          <p:cNvSpPr>
            <a:spLocks noGrp="1"/>
          </p:cNvSpPr>
          <p:nvPr>
            <p:ph type="sldNum" sz="quarter" idx="4"/>
          </p:nvPr>
        </p:nvSpPr>
        <p:spPr/>
        <p:txBody>
          <a:bodyPr/>
          <a:lstStyle/>
          <a:p>
            <a:fld id="{3E01A2B2-10AD-754B-9B4C-E5B6FED423D0}" type="slidenum">
              <a:rPr lang="de-DE" smtClean="0"/>
              <a:pPr/>
              <a:t>6</a:t>
            </a:fld>
            <a:endParaRPr lang="de-DE"/>
          </a:p>
        </p:txBody>
      </p:sp>
      <p:sp>
        <p:nvSpPr>
          <p:cNvPr id="10" name="Title 9">
            <a:extLst>
              <a:ext uri="{FF2B5EF4-FFF2-40B4-BE49-F238E27FC236}">
                <a16:creationId xmlns:a16="http://schemas.microsoft.com/office/drawing/2014/main" id="{C2550C1C-AD45-495A-84BB-DD678A6E2D95}"/>
              </a:ext>
            </a:extLst>
          </p:cNvPr>
          <p:cNvSpPr>
            <a:spLocks noGrp="1"/>
          </p:cNvSpPr>
          <p:nvPr>
            <p:ph type="title"/>
          </p:nvPr>
        </p:nvSpPr>
        <p:spPr/>
        <p:txBody>
          <a:bodyPr/>
          <a:lstStyle/>
          <a:p>
            <a:r>
              <a:rPr lang="de-DE" dirty="0"/>
              <a:t>Charles Dawson</a:t>
            </a:r>
          </a:p>
        </p:txBody>
      </p:sp>
      <p:sp>
        <p:nvSpPr>
          <p:cNvPr id="9" name="Content Placeholder 8">
            <a:extLst>
              <a:ext uri="{FF2B5EF4-FFF2-40B4-BE49-F238E27FC236}">
                <a16:creationId xmlns:a16="http://schemas.microsoft.com/office/drawing/2014/main" id="{8E583DD4-F1BB-4079-B5C0-3D2FBBB2C04E}"/>
              </a:ext>
            </a:extLst>
          </p:cNvPr>
          <p:cNvSpPr>
            <a:spLocks noGrp="1"/>
          </p:cNvSpPr>
          <p:nvPr>
            <p:ph sz="quarter" idx="12"/>
          </p:nvPr>
        </p:nvSpPr>
        <p:spPr/>
        <p:txBody>
          <a:bodyPr/>
          <a:lstStyle/>
          <a:p>
            <a:endParaRPr lang="de-DE"/>
          </a:p>
        </p:txBody>
      </p:sp>
      <p:sp>
        <p:nvSpPr>
          <p:cNvPr id="3" name="Text Placeholder 2">
            <a:extLst>
              <a:ext uri="{FF2B5EF4-FFF2-40B4-BE49-F238E27FC236}">
                <a16:creationId xmlns:a16="http://schemas.microsoft.com/office/drawing/2014/main" id="{520F8AC7-7212-4C31-9A52-F442F4CB5B62}"/>
              </a:ext>
            </a:extLst>
          </p:cNvPr>
          <p:cNvSpPr>
            <a:spLocks noGrp="1"/>
          </p:cNvSpPr>
          <p:nvPr>
            <p:ph sz="quarter" idx="11"/>
          </p:nvPr>
        </p:nvSpPr>
        <p:spPr/>
        <p:txBody>
          <a:bodyPr>
            <a:normAutofit fontScale="92500" lnSpcReduction="20000"/>
          </a:bodyPr>
          <a:lstStyle/>
          <a:p>
            <a:r>
              <a:rPr lang="de-DE" dirty="0"/>
              <a:t>a </a:t>
            </a:r>
            <a:r>
              <a:rPr lang="de-DE" dirty="0" err="1"/>
              <a:t>paleontologist</a:t>
            </a:r>
            <a:r>
              <a:rPr lang="de-DE" dirty="0"/>
              <a:t> </a:t>
            </a:r>
            <a:r>
              <a:rPr lang="de-DE" dirty="0" err="1"/>
              <a:t>who</a:t>
            </a:r>
            <a:r>
              <a:rPr lang="de-DE" dirty="0"/>
              <a:t> in </a:t>
            </a:r>
            <a:r>
              <a:rPr lang="de-DE" dirty="0" err="1"/>
              <a:t>the</a:t>
            </a:r>
            <a:r>
              <a:rPr lang="de-DE" dirty="0"/>
              <a:t> </a:t>
            </a:r>
            <a:r>
              <a:rPr lang="de-DE" dirty="0" err="1"/>
              <a:t>late</a:t>
            </a:r>
            <a:r>
              <a:rPr lang="de-DE" dirty="0"/>
              <a:t> 19th </a:t>
            </a:r>
            <a:r>
              <a:rPr lang="de-DE" dirty="0" err="1"/>
              <a:t>century</a:t>
            </a:r>
            <a:r>
              <a:rPr lang="de-DE" dirty="0"/>
              <a:t> </a:t>
            </a:r>
            <a:r>
              <a:rPr lang="en-US" dirty="0" err="1"/>
              <a:t>ade</a:t>
            </a:r>
            <a:r>
              <a:rPr lang="en-US" dirty="0"/>
              <a:t> a number of seemingly important fossil discoveries, which he named after himself (e.g., </a:t>
            </a:r>
            <a:r>
              <a:rPr lang="en-US" i="1" dirty="0" err="1"/>
              <a:t>Plagiaulax</a:t>
            </a:r>
            <a:r>
              <a:rPr lang="en-US" i="1" dirty="0"/>
              <a:t> </a:t>
            </a:r>
            <a:r>
              <a:rPr lang="en-US" i="1" dirty="0" err="1"/>
              <a:t>dawsoni</a:t>
            </a:r>
            <a:r>
              <a:rPr lang="en-US" dirty="0"/>
              <a:t>, </a:t>
            </a:r>
            <a:r>
              <a:rPr lang="en-US" i="1" dirty="0"/>
              <a:t>Iguanodon</a:t>
            </a:r>
            <a:r>
              <a:rPr lang="en-US" dirty="0"/>
              <a:t> </a:t>
            </a:r>
            <a:r>
              <a:rPr lang="en-US" i="1" dirty="0" err="1"/>
              <a:t>dawsoni</a:t>
            </a:r>
            <a:r>
              <a:rPr lang="en-US" dirty="0"/>
              <a:t>, and </a:t>
            </a:r>
            <a:r>
              <a:rPr lang="en-US" i="1" dirty="0" err="1"/>
              <a:t>Salaginella</a:t>
            </a:r>
            <a:r>
              <a:rPr lang="en-US" i="1" dirty="0"/>
              <a:t> </a:t>
            </a:r>
            <a:r>
              <a:rPr lang="en-US" i="1" dirty="0" err="1"/>
              <a:t>dawsoni</a:t>
            </a:r>
            <a:r>
              <a:rPr lang="en-US" dirty="0"/>
              <a:t>)</a:t>
            </a:r>
          </a:p>
          <a:p>
            <a:r>
              <a:rPr lang="en-US" dirty="0"/>
              <a:t>He became considerably famous, was elected a fellow of the British Geological Society and appointed to the Society of Antiquaries of London.</a:t>
            </a:r>
          </a:p>
          <a:p>
            <a:r>
              <a:rPr lang="en-US" dirty="0"/>
              <a:t>His most famous discovery (in 1912) was the “</a:t>
            </a:r>
            <a:r>
              <a:rPr lang="de-DE" dirty="0" err="1"/>
              <a:t>Piltdown</a:t>
            </a:r>
            <a:r>
              <a:rPr lang="de-DE" dirty="0"/>
              <a:t> Man“ – a fossil </a:t>
            </a:r>
            <a:r>
              <a:rPr lang="en-US" dirty="0"/>
              <a:t>from a new species that represented the missing link between man and ape.</a:t>
            </a:r>
            <a:endParaRPr lang="de-DE" dirty="0"/>
          </a:p>
        </p:txBody>
      </p:sp>
      <p:sp>
        <p:nvSpPr>
          <p:cNvPr id="6" name="Content Placeholder 2">
            <a:extLst>
              <a:ext uri="{FF2B5EF4-FFF2-40B4-BE49-F238E27FC236}">
                <a16:creationId xmlns:a16="http://schemas.microsoft.com/office/drawing/2014/main" id="{1BD8F72D-564D-4EE6-9BCF-72D1914209A4}"/>
              </a:ext>
            </a:extLst>
          </p:cNvPr>
          <p:cNvSpPr txBox="1">
            <a:spLocks/>
          </p:cNvSpPr>
          <p:nvPr/>
        </p:nvSpPr>
        <p:spPr>
          <a:xfrm>
            <a:off x="1679509" y="2852936"/>
            <a:ext cx="8836091" cy="33594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5400" dirty="0">
              <a:latin typeface="Berlin Sans FB" panose="020E0602020502020306" pitchFamily="34" charset="0"/>
            </a:endParaRPr>
          </a:p>
        </p:txBody>
      </p:sp>
      <p:pic>
        <p:nvPicPr>
          <p:cNvPr id="8" name="Picture 7" descr="A picture containing tree, outdoor&#10;&#10;Description automatically generated">
            <a:extLst>
              <a:ext uri="{FF2B5EF4-FFF2-40B4-BE49-F238E27FC236}">
                <a16:creationId xmlns:a16="http://schemas.microsoft.com/office/drawing/2014/main" id="{F2B4BE49-02F6-4356-8A83-9B8839063796}"/>
              </a:ext>
            </a:extLst>
          </p:cNvPr>
          <p:cNvPicPr>
            <a:picLocks noChangeAspect="1"/>
          </p:cNvPicPr>
          <p:nvPr/>
        </p:nvPicPr>
        <p:blipFill>
          <a:blip r:embed="rId2"/>
          <a:stretch>
            <a:fillRect/>
          </a:stretch>
        </p:blipFill>
        <p:spPr>
          <a:xfrm>
            <a:off x="7405708" y="2332515"/>
            <a:ext cx="4101035" cy="2627700"/>
          </a:xfrm>
          <a:prstGeom prst="rect">
            <a:avLst/>
          </a:prstGeom>
        </p:spPr>
      </p:pic>
    </p:spTree>
    <p:extLst>
      <p:ext uri="{BB962C8B-B14F-4D97-AF65-F5344CB8AC3E}">
        <p14:creationId xmlns:p14="http://schemas.microsoft.com/office/powerpoint/2010/main" val="445296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FCA8B3A-5854-423A-8871-2B463E4A9978}"/>
              </a:ext>
            </a:extLst>
          </p:cNvPr>
          <p:cNvSpPr>
            <a:spLocks noGrp="1"/>
          </p:cNvSpPr>
          <p:nvPr>
            <p:ph sz="quarter" idx="11"/>
          </p:nvPr>
        </p:nvSpPr>
        <p:spPr/>
        <p:txBody>
          <a:bodyPr/>
          <a:lstStyle/>
          <a:p>
            <a:r>
              <a:rPr lang="de-DE" dirty="0"/>
              <a:t>In </a:t>
            </a:r>
            <a:r>
              <a:rPr lang="de-DE" dirty="0" err="1"/>
              <a:t>the</a:t>
            </a:r>
            <a:r>
              <a:rPr lang="de-DE" dirty="0"/>
              <a:t> 1950s </a:t>
            </a:r>
            <a:r>
              <a:rPr lang="de-DE" dirty="0" err="1"/>
              <a:t>researchers</a:t>
            </a:r>
            <a:r>
              <a:rPr lang="de-DE" dirty="0"/>
              <a:t> </a:t>
            </a:r>
            <a:r>
              <a:rPr lang="de-DE" dirty="0" err="1"/>
              <a:t>realized</a:t>
            </a:r>
            <a:r>
              <a:rPr lang="de-DE" dirty="0"/>
              <a:t> </a:t>
            </a:r>
            <a:r>
              <a:rPr lang="de-DE" dirty="0" err="1"/>
              <a:t>the</a:t>
            </a:r>
            <a:r>
              <a:rPr lang="de-DE" dirty="0"/>
              <a:t> </a:t>
            </a:r>
            <a:r>
              <a:rPr lang="de-DE" dirty="0" err="1"/>
              <a:t>piltdown</a:t>
            </a:r>
            <a:r>
              <a:rPr lang="de-DE" dirty="0"/>
              <a:t> man fossil </a:t>
            </a:r>
            <a:r>
              <a:rPr lang="en-US" dirty="0"/>
              <a:t>did not represent the missing link, but rather an elaborate fraud in which the skull of a medieval human was combined with the jawbone of an orangutan and the teeth of a fossilized chimpanzee.</a:t>
            </a:r>
          </a:p>
          <a:p>
            <a:r>
              <a:rPr lang="en-US" dirty="0"/>
              <a:t>The bones were chemically treated to make them look older, and the teeth had even been hand filed to make them fit with the skull.</a:t>
            </a:r>
          </a:p>
          <a:p>
            <a:r>
              <a:rPr lang="en-US" dirty="0"/>
              <a:t>In the wake of this revelation, at least 38 of Dawson's finds have been found to be fakes, created in his pursuit of fame and recognition.</a:t>
            </a:r>
            <a:endParaRPr lang="de-DE" dirty="0"/>
          </a:p>
        </p:txBody>
      </p:sp>
      <p:sp>
        <p:nvSpPr>
          <p:cNvPr id="10" name="Title 9">
            <a:extLst>
              <a:ext uri="{FF2B5EF4-FFF2-40B4-BE49-F238E27FC236}">
                <a16:creationId xmlns:a16="http://schemas.microsoft.com/office/drawing/2014/main" id="{75CDA6D4-3CCC-4032-8931-C0E1315D72AF}"/>
              </a:ext>
            </a:extLst>
          </p:cNvPr>
          <p:cNvSpPr>
            <a:spLocks noGrp="1"/>
          </p:cNvSpPr>
          <p:nvPr>
            <p:ph type="title"/>
          </p:nvPr>
        </p:nvSpPr>
        <p:spPr/>
        <p:txBody>
          <a:bodyPr/>
          <a:lstStyle/>
          <a:p>
            <a:endParaRPr lang="de-DE"/>
          </a:p>
        </p:txBody>
      </p:sp>
      <p:sp>
        <p:nvSpPr>
          <p:cNvPr id="4" name="Date Placeholder 3">
            <a:extLst>
              <a:ext uri="{FF2B5EF4-FFF2-40B4-BE49-F238E27FC236}">
                <a16:creationId xmlns:a16="http://schemas.microsoft.com/office/drawing/2014/main" id="{1EA54527-7370-411D-8255-9028B6A11E6F}"/>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7DA68DDF-F25C-4FFC-9A5E-18F100BE0A89}"/>
              </a:ext>
            </a:extLst>
          </p:cNvPr>
          <p:cNvSpPr>
            <a:spLocks noGrp="1"/>
          </p:cNvSpPr>
          <p:nvPr>
            <p:ph type="sldNum" sz="quarter" idx="4"/>
          </p:nvPr>
        </p:nvSpPr>
        <p:spPr/>
        <p:txBody>
          <a:bodyPr/>
          <a:lstStyle/>
          <a:p>
            <a:fld id="{3E01A2B2-10AD-754B-9B4C-E5B6FED423D0}" type="slidenum">
              <a:rPr lang="de-DE" smtClean="0"/>
              <a:pPr/>
              <a:t>7</a:t>
            </a:fld>
            <a:endParaRPr lang="de-DE"/>
          </a:p>
        </p:txBody>
      </p:sp>
      <p:sp>
        <p:nvSpPr>
          <p:cNvPr id="11" name="Content Placeholder 10">
            <a:extLst>
              <a:ext uri="{FF2B5EF4-FFF2-40B4-BE49-F238E27FC236}">
                <a16:creationId xmlns:a16="http://schemas.microsoft.com/office/drawing/2014/main" id="{FDC5B0D1-8047-492E-A964-B2BA7283587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876792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electronics, circuit&#10;&#10;Description automatically generated">
            <a:extLst>
              <a:ext uri="{FF2B5EF4-FFF2-40B4-BE49-F238E27FC236}">
                <a16:creationId xmlns:a16="http://schemas.microsoft.com/office/drawing/2014/main" id="{6C994E3E-529B-42CB-A86D-6861C2201F16}"/>
              </a:ext>
            </a:extLst>
          </p:cNvPr>
          <p:cNvPicPr>
            <a:picLocks noChangeAspect="1"/>
          </p:cNvPicPr>
          <p:nvPr/>
        </p:nvPicPr>
        <p:blipFill>
          <a:blip r:embed="rId2"/>
          <a:stretch>
            <a:fillRect/>
          </a:stretch>
        </p:blipFill>
        <p:spPr>
          <a:xfrm>
            <a:off x="9936427" y="2228949"/>
            <a:ext cx="2201333" cy="1651000"/>
          </a:xfrm>
          <a:prstGeom prst="rect">
            <a:avLst/>
          </a:prstGeom>
        </p:spPr>
      </p:pic>
      <p:sp>
        <p:nvSpPr>
          <p:cNvPr id="3" name="Text Placeholder 2">
            <a:extLst>
              <a:ext uri="{FF2B5EF4-FFF2-40B4-BE49-F238E27FC236}">
                <a16:creationId xmlns:a16="http://schemas.microsoft.com/office/drawing/2014/main" id="{0D287DA5-0D4E-4269-895E-ECE3BCCCFCC5}"/>
              </a:ext>
            </a:extLst>
          </p:cNvPr>
          <p:cNvSpPr>
            <a:spLocks noGrp="1"/>
          </p:cNvSpPr>
          <p:nvPr>
            <p:ph sz="quarter" idx="11"/>
          </p:nvPr>
        </p:nvSpPr>
        <p:spPr/>
        <p:txBody>
          <a:bodyPr/>
          <a:lstStyle/>
          <a:p>
            <a:r>
              <a:rPr lang="en-US" dirty="0"/>
              <a:t>In 2001, German physicist Jan Hendrik Schön appeared</a:t>
            </a:r>
            <a:br>
              <a:rPr lang="en-US" dirty="0"/>
            </a:br>
            <a:r>
              <a:rPr lang="en-US" dirty="0"/>
              <a:t>to produce a series of breakthrough discoveries in the area</a:t>
            </a:r>
            <a:br>
              <a:rPr lang="en-US" dirty="0"/>
            </a:br>
            <a:r>
              <a:rPr lang="en-US" dirty="0"/>
              <a:t>of electronics and nanotechnology.</a:t>
            </a:r>
          </a:p>
          <a:p>
            <a:r>
              <a:rPr lang="en-US" dirty="0"/>
              <a:t>Schön and two co-authors claimed to have produced a molecular-scale alternative to transistors used commonly in consumer devices.</a:t>
            </a:r>
          </a:p>
          <a:p>
            <a:r>
              <a:rPr lang="en-US" dirty="0"/>
              <a:t>Schön received a number of outstanding research awards.</a:t>
            </a:r>
          </a:p>
          <a:p>
            <a:r>
              <a:rPr lang="en-US" dirty="0"/>
              <a:t>The work was deemed one of the "breakthroughs of the year" by Science.</a:t>
            </a:r>
            <a:endParaRPr lang="de-DE" dirty="0"/>
          </a:p>
        </p:txBody>
      </p:sp>
      <p:sp>
        <p:nvSpPr>
          <p:cNvPr id="2" name="Title 1">
            <a:extLst>
              <a:ext uri="{FF2B5EF4-FFF2-40B4-BE49-F238E27FC236}">
                <a16:creationId xmlns:a16="http://schemas.microsoft.com/office/drawing/2014/main" id="{EE46E33F-0FC6-4E6C-88DC-D91257C4591C}"/>
              </a:ext>
            </a:extLst>
          </p:cNvPr>
          <p:cNvSpPr>
            <a:spLocks noGrp="1"/>
          </p:cNvSpPr>
          <p:nvPr>
            <p:ph type="title"/>
          </p:nvPr>
        </p:nvSpPr>
        <p:spPr/>
        <p:txBody>
          <a:bodyPr>
            <a:normAutofit fontScale="90000"/>
          </a:bodyPr>
          <a:lstStyle/>
          <a:p>
            <a:r>
              <a:rPr lang="de-DE" dirty="0"/>
              <a:t>These </a:t>
            </a:r>
            <a:r>
              <a:rPr lang="de-DE" dirty="0" err="1"/>
              <a:t>things</a:t>
            </a:r>
            <a:r>
              <a:rPr lang="de-DE" dirty="0"/>
              <a:t> do not happen </a:t>
            </a:r>
            <a:r>
              <a:rPr lang="de-DE" dirty="0" err="1"/>
              <a:t>anymore</a:t>
            </a:r>
            <a:r>
              <a:rPr lang="de-DE" dirty="0"/>
              <a:t> </a:t>
            </a:r>
            <a:r>
              <a:rPr lang="de-DE" dirty="0" err="1"/>
              <a:t>or</a:t>
            </a:r>
            <a:r>
              <a:rPr lang="de-DE" dirty="0"/>
              <a:t> </a:t>
            </a:r>
            <a:r>
              <a:rPr lang="de-DE" dirty="0" err="1"/>
              <a:t>they</a:t>
            </a:r>
            <a:r>
              <a:rPr lang="de-DE" dirty="0"/>
              <a:t> </a:t>
            </a:r>
            <a:r>
              <a:rPr lang="de-DE" dirty="0" err="1"/>
              <a:t>don‘t</a:t>
            </a:r>
            <a:r>
              <a:rPr lang="de-DE" dirty="0"/>
              <a:t> happen </a:t>
            </a:r>
            <a:r>
              <a:rPr lang="de-DE" dirty="0" err="1"/>
              <a:t>where</a:t>
            </a:r>
            <a:r>
              <a:rPr lang="de-DE" dirty="0"/>
              <a:t> </a:t>
            </a:r>
            <a:r>
              <a:rPr lang="de-DE" dirty="0" err="1"/>
              <a:t>you</a:t>
            </a:r>
            <a:r>
              <a:rPr lang="de-DE" dirty="0"/>
              <a:t> live?</a:t>
            </a:r>
          </a:p>
        </p:txBody>
      </p:sp>
      <p:sp>
        <p:nvSpPr>
          <p:cNvPr id="5" name="Slide Number Placeholder 4">
            <a:extLst>
              <a:ext uri="{FF2B5EF4-FFF2-40B4-BE49-F238E27FC236}">
                <a16:creationId xmlns:a16="http://schemas.microsoft.com/office/drawing/2014/main" id="{977890A5-5BEF-4931-852E-68B0A56D70D5}"/>
              </a:ext>
            </a:extLst>
          </p:cNvPr>
          <p:cNvSpPr>
            <a:spLocks noGrp="1"/>
          </p:cNvSpPr>
          <p:nvPr>
            <p:ph type="sldNum" sz="quarter" idx="4"/>
          </p:nvPr>
        </p:nvSpPr>
        <p:spPr/>
        <p:txBody>
          <a:bodyPr/>
          <a:lstStyle/>
          <a:p>
            <a:fld id="{3E01A2B2-10AD-754B-9B4C-E5B6FED423D0}" type="slidenum">
              <a:rPr lang="de-DE" smtClean="0"/>
              <a:pPr/>
              <a:t>8</a:t>
            </a:fld>
            <a:endParaRPr lang="de-DE"/>
          </a:p>
        </p:txBody>
      </p:sp>
      <p:sp>
        <p:nvSpPr>
          <p:cNvPr id="13" name="Content Placeholder 12">
            <a:extLst>
              <a:ext uri="{FF2B5EF4-FFF2-40B4-BE49-F238E27FC236}">
                <a16:creationId xmlns:a16="http://schemas.microsoft.com/office/drawing/2014/main" id="{55F40400-16F9-4B12-BE3B-811B402B1204}"/>
              </a:ext>
            </a:extLst>
          </p:cNvPr>
          <p:cNvSpPr>
            <a:spLocks noGrp="1"/>
          </p:cNvSpPr>
          <p:nvPr>
            <p:ph sz="quarter" idx="12"/>
          </p:nvPr>
        </p:nvSpPr>
        <p:spPr/>
        <p:txBody>
          <a:bodyPr/>
          <a:lstStyle/>
          <a:p>
            <a:endParaRPr lang="de-DE" dirty="0"/>
          </a:p>
        </p:txBody>
      </p:sp>
      <p:sp>
        <p:nvSpPr>
          <p:cNvPr id="9" name="TextBox 8">
            <a:extLst>
              <a:ext uri="{FF2B5EF4-FFF2-40B4-BE49-F238E27FC236}">
                <a16:creationId xmlns:a16="http://schemas.microsoft.com/office/drawing/2014/main" id="{24157A98-ACB4-4603-9B6F-2ABAB952D60A}"/>
              </a:ext>
            </a:extLst>
          </p:cNvPr>
          <p:cNvSpPr txBox="1"/>
          <p:nvPr/>
        </p:nvSpPr>
        <p:spPr>
          <a:xfrm>
            <a:off x="6192011" y="6212417"/>
            <a:ext cx="6105379" cy="256545"/>
          </a:xfrm>
          <a:prstGeom prst="rect">
            <a:avLst/>
          </a:prstGeom>
          <a:noFill/>
        </p:spPr>
        <p:txBody>
          <a:bodyPr wrap="square">
            <a:spAutoFit/>
          </a:bodyPr>
          <a:lstStyle/>
          <a:p>
            <a:r>
              <a:rPr lang="de-DE" sz="1067" dirty="0"/>
              <a:t>https://www.visionlearning.com/en/library/Process-of-Science/49/Scientific-Ethics/161</a:t>
            </a:r>
          </a:p>
        </p:txBody>
      </p:sp>
    </p:spTree>
    <p:extLst>
      <p:ext uri="{BB962C8B-B14F-4D97-AF65-F5344CB8AC3E}">
        <p14:creationId xmlns:p14="http://schemas.microsoft.com/office/powerpoint/2010/main" val="87206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EAC83D2-3ABB-4B36-B36F-7A85A40364E9}"/>
              </a:ext>
            </a:extLst>
          </p:cNvPr>
          <p:cNvSpPr>
            <a:spLocks noGrp="1"/>
          </p:cNvSpPr>
          <p:nvPr>
            <p:ph sz="quarter" idx="11"/>
          </p:nvPr>
        </p:nvSpPr>
        <p:spPr/>
        <p:txBody>
          <a:bodyPr>
            <a:normAutofit/>
          </a:bodyPr>
          <a:lstStyle/>
          <a:p>
            <a:r>
              <a:rPr lang="de-DE" dirty="0"/>
              <a:t>Other </a:t>
            </a:r>
            <a:r>
              <a:rPr lang="de-DE" dirty="0" err="1"/>
              <a:t>scientists</a:t>
            </a:r>
            <a:r>
              <a:rPr lang="de-DE" dirty="0"/>
              <a:t> </a:t>
            </a:r>
            <a:r>
              <a:rPr lang="de-DE" dirty="0" err="1"/>
              <a:t>could</a:t>
            </a:r>
            <a:r>
              <a:rPr lang="de-DE" dirty="0"/>
              <a:t> not </a:t>
            </a:r>
            <a:r>
              <a:rPr lang="de-DE" dirty="0" err="1"/>
              <a:t>replicate</a:t>
            </a:r>
            <a:r>
              <a:rPr lang="de-DE" dirty="0"/>
              <a:t> </a:t>
            </a:r>
            <a:r>
              <a:rPr lang="de-DE" dirty="0" err="1"/>
              <a:t>the</a:t>
            </a:r>
            <a:r>
              <a:rPr lang="de-DE" dirty="0"/>
              <a:t> </a:t>
            </a:r>
            <a:r>
              <a:rPr lang="de-DE" dirty="0" err="1"/>
              <a:t>work</a:t>
            </a:r>
            <a:r>
              <a:rPr lang="de-DE" dirty="0"/>
              <a:t> </a:t>
            </a:r>
            <a:r>
              <a:rPr lang="de-DE" dirty="0" err="1"/>
              <a:t>by</a:t>
            </a:r>
            <a:r>
              <a:rPr lang="de-DE" dirty="0"/>
              <a:t> Schön.</a:t>
            </a:r>
          </a:p>
          <a:p>
            <a:r>
              <a:rPr lang="de-DE" dirty="0" err="1"/>
              <a:t>Others</a:t>
            </a:r>
            <a:r>
              <a:rPr lang="de-DE" dirty="0"/>
              <a:t> </a:t>
            </a:r>
            <a:r>
              <a:rPr lang="de-DE" dirty="0" err="1"/>
              <a:t>noticed</a:t>
            </a:r>
            <a:r>
              <a:rPr lang="de-DE" dirty="0"/>
              <a:t> </a:t>
            </a:r>
            <a:r>
              <a:rPr lang="de-DE" dirty="0" err="1"/>
              <a:t>that</a:t>
            </a:r>
            <a:r>
              <a:rPr lang="de-DE" dirty="0"/>
              <a:t> an </a:t>
            </a:r>
            <a:r>
              <a:rPr lang="de-DE" dirty="0" err="1"/>
              <a:t>identical</a:t>
            </a:r>
            <a:r>
              <a:rPr lang="de-DE" dirty="0"/>
              <a:t> </a:t>
            </a:r>
            <a:r>
              <a:rPr lang="de-DE" dirty="0" err="1"/>
              <a:t>graph</a:t>
            </a:r>
            <a:r>
              <a:rPr lang="de-DE" dirty="0"/>
              <a:t> of </a:t>
            </a:r>
            <a:r>
              <a:rPr lang="de-DE" dirty="0" err="1"/>
              <a:t>data</a:t>
            </a:r>
            <a:r>
              <a:rPr lang="de-DE" dirty="0"/>
              <a:t> </a:t>
            </a:r>
            <a:r>
              <a:rPr lang="de-DE" dirty="0" err="1"/>
              <a:t>appeared</a:t>
            </a:r>
            <a:r>
              <a:rPr lang="de-DE" dirty="0"/>
              <a:t> in </a:t>
            </a:r>
            <a:r>
              <a:rPr lang="de-DE" dirty="0" err="1"/>
              <a:t>several</a:t>
            </a:r>
            <a:r>
              <a:rPr lang="de-DE" dirty="0"/>
              <a:t> different </a:t>
            </a:r>
            <a:r>
              <a:rPr lang="de-DE" dirty="0" err="1"/>
              <a:t>papers</a:t>
            </a:r>
            <a:r>
              <a:rPr lang="de-DE" dirty="0"/>
              <a:t> of Schön.</a:t>
            </a:r>
          </a:p>
          <a:p>
            <a:r>
              <a:rPr lang="de-DE" dirty="0"/>
              <a:t>His </a:t>
            </a:r>
            <a:r>
              <a:rPr lang="de-DE" dirty="0" err="1"/>
              <a:t>employer</a:t>
            </a:r>
            <a:r>
              <a:rPr lang="de-DE" dirty="0"/>
              <a:t> (Bell Laboratories) </a:t>
            </a:r>
            <a:r>
              <a:rPr lang="de-DE" dirty="0" err="1"/>
              <a:t>started</a:t>
            </a:r>
            <a:r>
              <a:rPr lang="de-DE" dirty="0"/>
              <a:t> an </a:t>
            </a:r>
            <a:r>
              <a:rPr lang="de-DE" dirty="0" err="1"/>
              <a:t>investigation</a:t>
            </a:r>
            <a:r>
              <a:rPr lang="de-DE" dirty="0"/>
              <a:t>. Schön </a:t>
            </a:r>
            <a:r>
              <a:rPr lang="de-DE" dirty="0" err="1"/>
              <a:t>claimed</a:t>
            </a:r>
            <a:r>
              <a:rPr lang="de-DE" dirty="0"/>
              <a:t> not </a:t>
            </a:r>
            <a:r>
              <a:rPr lang="de-DE" dirty="0" err="1"/>
              <a:t>to</a:t>
            </a:r>
            <a:r>
              <a:rPr lang="de-DE" dirty="0"/>
              <a:t> </a:t>
            </a:r>
            <a:r>
              <a:rPr lang="de-DE" dirty="0" err="1"/>
              <a:t>have</a:t>
            </a:r>
            <a:r>
              <a:rPr lang="de-DE" dirty="0"/>
              <a:t> logs </a:t>
            </a:r>
            <a:r>
              <a:rPr lang="de-DE" dirty="0" err="1"/>
              <a:t>or</a:t>
            </a:r>
            <a:r>
              <a:rPr lang="de-DE" dirty="0"/>
              <a:t> </a:t>
            </a:r>
            <a:r>
              <a:rPr lang="de-DE" dirty="0" err="1"/>
              <a:t>notebooks</a:t>
            </a:r>
            <a:r>
              <a:rPr lang="de-DE" dirty="0"/>
              <a:t> and </a:t>
            </a:r>
            <a:r>
              <a:rPr lang="de-DE" dirty="0" err="1"/>
              <a:t>that</a:t>
            </a:r>
            <a:r>
              <a:rPr lang="de-DE" dirty="0"/>
              <a:t> he „</a:t>
            </a:r>
            <a:r>
              <a:rPr lang="de-DE" dirty="0" err="1"/>
              <a:t>had</a:t>
            </a:r>
            <a:r>
              <a:rPr lang="de-DE" dirty="0"/>
              <a:t> </a:t>
            </a:r>
            <a:r>
              <a:rPr lang="de-DE" dirty="0" err="1"/>
              <a:t>to</a:t>
            </a:r>
            <a:r>
              <a:rPr lang="de-DE" dirty="0"/>
              <a:t> </a:t>
            </a:r>
            <a:r>
              <a:rPr lang="de-DE" dirty="0" err="1"/>
              <a:t>erase</a:t>
            </a:r>
            <a:r>
              <a:rPr lang="de-DE" dirty="0"/>
              <a:t> all </a:t>
            </a:r>
            <a:r>
              <a:rPr lang="de-DE" dirty="0" err="1"/>
              <a:t>data</a:t>
            </a:r>
            <a:r>
              <a:rPr lang="de-DE" dirty="0"/>
              <a:t>“ </a:t>
            </a:r>
            <a:r>
              <a:rPr lang="de-DE" dirty="0" err="1"/>
              <a:t>from</a:t>
            </a:r>
            <a:r>
              <a:rPr lang="de-DE" dirty="0"/>
              <a:t> </a:t>
            </a:r>
            <a:r>
              <a:rPr lang="de-DE" dirty="0" err="1"/>
              <a:t>his</a:t>
            </a:r>
            <a:r>
              <a:rPr lang="de-DE" dirty="0"/>
              <a:t> </a:t>
            </a:r>
            <a:r>
              <a:rPr lang="de-DE" dirty="0" err="1"/>
              <a:t>computers</a:t>
            </a:r>
            <a:r>
              <a:rPr lang="de-DE" dirty="0"/>
              <a:t>.</a:t>
            </a:r>
          </a:p>
          <a:p>
            <a:r>
              <a:rPr lang="de-DE" dirty="0"/>
              <a:t>His </a:t>
            </a:r>
            <a:r>
              <a:rPr lang="de-DE" dirty="0" err="1"/>
              <a:t>papers</a:t>
            </a:r>
            <a:r>
              <a:rPr lang="de-DE" dirty="0"/>
              <a:t> </a:t>
            </a:r>
            <a:r>
              <a:rPr lang="de-DE" dirty="0" err="1"/>
              <a:t>were</a:t>
            </a:r>
            <a:r>
              <a:rPr lang="de-DE" dirty="0"/>
              <a:t> </a:t>
            </a:r>
            <a:r>
              <a:rPr lang="de-DE" dirty="0" err="1"/>
              <a:t>retracted</a:t>
            </a:r>
            <a:r>
              <a:rPr lang="de-DE" dirty="0"/>
              <a:t>, </a:t>
            </a:r>
            <a:r>
              <a:rPr lang="de-DE" dirty="0" err="1"/>
              <a:t>his</a:t>
            </a:r>
            <a:r>
              <a:rPr lang="de-DE" dirty="0"/>
              <a:t> </a:t>
            </a:r>
            <a:r>
              <a:rPr lang="de-DE" dirty="0" err="1"/>
              <a:t>doctoral</a:t>
            </a:r>
            <a:r>
              <a:rPr lang="de-DE" dirty="0"/>
              <a:t> </a:t>
            </a:r>
            <a:r>
              <a:rPr lang="de-DE" dirty="0" err="1"/>
              <a:t>degree</a:t>
            </a:r>
            <a:r>
              <a:rPr lang="de-DE" dirty="0"/>
              <a:t> </a:t>
            </a:r>
            <a:r>
              <a:rPr lang="de-DE" dirty="0" err="1"/>
              <a:t>from</a:t>
            </a:r>
            <a:r>
              <a:rPr lang="de-DE" dirty="0"/>
              <a:t> </a:t>
            </a:r>
            <a:r>
              <a:rPr lang="de-DE" dirty="0" err="1"/>
              <a:t>the</a:t>
            </a:r>
            <a:r>
              <a:rPr lang="de-DE" dirty="0"/>
              <a:t> Uni Konstanz was </a:t>
            </a:r>
            <a:r>
              <a:rPr lang="de-DE" dirty="0" err="1"/>
              <a:t>revoked</a:t>
            </a:r>
            <a:r>
              <a:rPr lang="de-DE" dirty="0"/>
              <a:t>, he was </a:t>
            </a:r>
            <a:r>
              <a:rPr lang="de-DE" dirty="0" err="1"/>
              <a:t>fired</a:t>
            </a:r>
            <a:r>
              <a:rPr lang="de-DE" dirty="0"/>
              <a:t>, and was </a:t>
            </a:r>
            <a:r>
              <a:rPr lang="de-DE" dirty="0" err="1"/>
              <a:t>banned</a:t>
            </a:r>
            <a:r>
              <a:rPr lang="de-DE" dirty="0"/>
              <a:t> </a:t>
            </a:r>
            <a:r>
              <a:rPr lang="de-DE" dirty="0" err="1"/>
              <a:t>from</a:t>
            </a:r>
            <a:r>
              <a:rPr lang="de-DE" dirty="0"/>
              <a:t> </a:t>
            </a:r>
            <a:r>
              <a:rPr lang="de-DE" dirty="0" err="1"/>
              <a:t>working</a:t>
            </a:r>
            <a:r>
              <a:rPr lang="de-DE" dirty="0"/>
              <a:t> in </a:t>
            </a:r>
            <a:r>
              <a:rPr lang="de-DE" dirty="0" err="1"/>
              <a:t>science</a:t>
            </a:r>
            <a:r>
              <a:rPr lang="de-DE" dirty="0"/>
              <a:t> für </a:t>
            </a:r>
            <a:r>
              <a:rPr lang="de-DE" dirty="0" err="1"/>
              <a:t>eight</a:t>
            </a:r>
            <a:r>
              <a:rPr lang="de-DE" dirty="0"/>
              <a:t> </a:t>
            </a:r>
            <a:r>
              <a:rPr lang="de-DE" dirty="0" err="1"/>
              <a:t>years</a:t>
            </a:r>
            <a:r>
              <a:rPr lang="de-DE" dirty="0"/>
              <a:t>.</a:t>
            </a:r>
          </a:p>
        </p:txBody>
      </p:sp>
      <p:sp>
        <p:nvSpPr>
          <p:cNvPr id="2" name="Title 1">
            <a:extLst>
              <a:ext uri="{FF2B5EF4-FFF2-40B4-BE49-F238E27FC236}">
                <a16:creationId xmlns:a16="http://schemas.microsoft.com/office/drawing/2014/main" id="{06F206BF-E2EB-4BDC-8BD5-9630BD9BEC95}"/>
              </a:ext>
            </a:extLst>
          </p:cNvPr>
          <p:cNvSpPr>
            <a:spLocks noGrp="1"/>
          </p:cNvSpPr>
          <p:nvPr>
            <p:ph type="title"/>
          </p:nvPr>
        </p:nvSpPr>
        <p:spPr/>
        <p:txBody>
          <a:bodyPr/>
          <a:lstStyle/>
          <a:p>
            <a:r>
              <a:rPr lang="de-DE" dirty="0" err="1"/>
              <a:t>Schön‘s</a:t>
            </a:r>
            <a:r>
              <a:rPr lang="de-DE" dirty="0"/>
              <a:t> </a:t>
            </a:r>
            <a:r>
              <a:rPr lang="de-DE" dirty="0" err="1"/>
              <a:t>story</a:t>
            </a:r>
            <a:r>
              <a:rPr lang="de-DE" dirty="0"/>
              <a:t> </a:t>
            </a:r>
            <a:r>
              <a:rPr lang="de-DE" dirty="0" err="1"/>
              <a:t>continued</a:t>
            </a:r>
            <a:endParaRPr lang="de-DE" dirty="0"/>
          </a:p>
        </p:txBody>
      </p:sp>
      <p:sp>
        <p:nvSpPr>
          <p:cNvPr id="5" name="Slide Number Placeholder 4">
            <a:extLst>
              <a:ext uri="{FF2B5EF4-FFF2-40B4-BE49-F238E27FC236}">
                <a16:creationId xmlns:a16="http://schemas.microsoft.com/office/drawing/2014/main" id="{47CF0154-83E7-44C3-811F-D93B33B05EE6}"/>
              </a:ext>
            </a:extLst>
          </p:cNvPr>
          <p:cNvSpPr>
            <a:spLocks noGrp="1"/>
          </p:cNvSpPr>
          <p:nvPr>
            <p:ph type="sldNum" sz="quarter" idx="4"/>
          </p:nvPr>
        </p:nvSpPr>
        <p:spPr/>
        <p:txBody>
          <a:bodyPr/>
          <a:lstStyle/>
          <a:p>
            <a:fld id="{3E01A2B2-10AD-754B-9B4C-E5B6FED423D0}" type="slidenum">
              <a:rPr lang="de-DE" smtClean="0"/>
              <a:pPr/>
              <a:t>9</a:t>
            </a:fld>
            <a:endParaRPr lang="de-DE"/>
          </a:p>
        </p:txBody>
      </p:sp>
      <p:sp>
        <p:nvSpPr>
          <p:cNvPr id="7" name="Content Placeholder 6">
            <a:extLst>
              <a:ext uri="{FF2B5EF4-FFF2-40B4-BE49-F238E27FC236}">
                <a16:creationId xmlns:a16="http://schemas.microsoft.com/office/drawing/2014/main" id="{BAA76D86-523B-448F-A2F2-A0C1E118ADA4}"/>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204424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41C5B-4FDA-469E-B7E2-C4BF773BDC4D}"/>
              </a:ext>
            </a:extLst>
          </p:cNvPr>
          <p:cNvSpPr>
            <a:spLocks noGrp="1"/>
          </p:cNvSpPr>
          <p:nvPr>
            <p:ph type="title"/>
          </p:nvPr>
        </p:nvSpPr>
        <p:spPr/>
        <p:txBody>
          <a:bodyPr>
            <a:normAutofit fontScale="90000"/>
          </a:bodyPr>
          <a:lstStyle/>
          <a:p>
            <a:r>
              <a:rPr lang="de-DE" dirty="0"/>
              <a:t>Such </a:t>
            </a:r>
            <a:r>
              <a:rPr lang="de-DE" dirty="0" err="1"/>
              <a:t>examples</a:t>
            </a:r>
            <a:r>
              <a:rPr lang="de-DE" dirty="0"/>
              <a:t> </a:t>
            </a:r>
            <a:r>
              <a:rPr lang="de-DE" dirty="0" err="1"/>
              <a:t>exist</a:t>
            </a:r>
            <a:r>
              <a:rPr lang="de-DE" dirty="0"/>
              <a:t> </a:t>
            </a:r>
            <a:r>
              <a:rPr lang="de-DE" dirty="0" err="1"/>
              <a:t>everywhere</a:t>
            </a:r>
            <a:r>
              <a:rPr lang="de-DE" dirty="0"/>
              <a:t> and all </a:t>
            </a:r>
            <a:r>
              <a:rPr lang="de-DE" dirty="0" err="1"/>
              <a:t>the</a:t>
            </a:r>
            <a:r>
              <a:rPr lang="de-DE" dirty="0"/>
              <a:t> time</a:t>
            </a:r>
          </a:p>
        </p:txBody>
      </p:sp>
      <p:sp>
        <p:nvSpPr>
          <p:cNvPr id="5" name="Slide Number Placeholder 4">
            <a:extLst>
              <a:ext uri="{FF2B5EF4-FFF2-40B4-BE49-F238E27FC236}">
                <a16:creationId xmlns:a16="http://schemas.microsoft.com/office/drawing/2014/main" id="{7AEBF415-466D-4C91-BB29-4B7F41E2A832}"/>
              </a:ext>
            </a:extLst>
          </p:cNvPr>
          <p:cNvSpPr>
            <a:spLocks noGrp="1"/>
          </p:cNvSpPr>
          <p:nvPr>
            <p:ph type="sldNum" sz="quarter" idx="4"/>
          </p:nvPr>
        </p:nvSpPr>
        <p:spPr/>
        <p:txBody>
          <a:bodyPr/>
          <a:lstStyle/>
          <a:p>
            <a:fld id="{3E01A2B2-10AD-754B-9B4C-E5B6FED423D0}" type="slidenum">
              <a:rPr lang="de-DE" smtClean="0"/>
              <a:pPr/>
              <a:t>10</a:t>
            </a:fld>
            <a:endParaRPr lang="de-DE"/>
          </a:p>
        </p:txBody>
      </p:sp>
      <p:sp>
        <p:nvSpPr>
          <p:cNvPr id="12" name="Content Placeholder 11">
            <a:extLst>
              <a:ext uri="{FF2B5EF4-FFF2-40B4-BE49-F238E27FC236}">
                <a16:creationId xmlns:a16="http://schemas.microsoft.com/office/drawing/2014/main" id="{B9D350D3-516F-4455-B28F-AB8A8FB5AC60}"/>
              </a:ext>
            </a:extLst>
          </p:cNvPr>
          <p:cNvSpPr>
            <a:spLocks noGrp="1"/>
          </p:cNvSpPr>
          <p:nvPr>
            <p:ph sz="quarter" idx="12"/>
          </p:nvPr>
        </p:nvSpPr>
        <p:spPr/>
        <p:txBody>
          <a:bodyPr/>
          <a:lstStyle/>
          <a:p>
            <a:endParaRPr lang="de-DE"/>
          </a:p>
        </p:txBody>
      </p:sp>
      <p:pic>
        <p:nvPicPr>
          <p:cNvPr id="7" name="Picture 6">
            <a:extLst>
              <a:ext uri="{FF2B5EF4-FFF2-40B4-BE49-F238E27FC236}">
                <a16:creationId xmlns:a16="http://schemas.microsoft.com/office/drawing/2014/main" id="{E184B229-A770-49D1-A229-C5FDF26E2EC2}"/>
              </a:ext>
            </a:extLst>
          </p:cNvPr>
          <p:cNvPicPr>
            <a:picLocks noChangeAspect="1"/>
          </p:cNvPicPr>
          <p:nvPr/>
        </p:nvPicPr>
        <p:blipFill>
          <a:blip r:embed="rId2"/>
          <a:stretch>
            <a:fillRect/>
          </a:stretch>
        </p:blipFill>
        <p:spPr>
          <a:xfrm>
            <a:off x="6864086" y="2288584"/>
            <a:ext cx="4569556" cy="4101075"/>
          </a:xfrm>
          <a:prstGeom prst="rect">
            <a:avLst/>
          </a:prstGeom>
        </p:spPr>
      </p:pic>
      <p:pic>
        <p:nvPicPr>
          <p:cNvPr id="9" name="Picture 8">
            <a:extLst>
              <a:ext uri="{FF2B5EF4-FFF2-40B4-BE49-F238E27FC236}">
                <a16:creationId xmlns:a16="http://schemas.microsoft.com/office/drawing/2014/main" id="{481E55A8-DC35-47F4-8B21-C586E7C45311}"/>
              </a:ext>
            </a:extLst>
          </p:cNvPr>
          <p:cNvPicPr>
            <a:picLocks noChangeAspect="1"/>
          </p:cNvPicPr>
          <p:nvPr/>
        </p:nvPicPr>
        <p:blipFill>
          <a:blip r:embed="rId3"/>
          <a:stretch>
            <a:fillRect/>
          </a:stretch>
        </p:blipFill>
        <p:spPr>
          <a:xfrm>
            <a:off x="182295" y="2270725"/>
            <a:ext cx="5745428" cy="3146979"/>
          </a:xfrm>
          <a:prstGeom prst="rect">
            <a:avLst/>
          </a:prstGeom>
        </p:spPr>
      </p:pic>
      <p:sp>
        <p:nvSpPr>
          <p:cNvPr id="11" name="TextBox 10">
            <a:extLst>
              <a:ext uri="{FF2B5EF4-FFF2-40B4-BE49-F238E27FC236}">
                <a16:creationId xmlns:a16="http://schemas.microsoft.com/office/drawing/2014/main" id="{0DB73332-78C0-4C2F-8169-76F1F51225D4}"/>
              </a:ext>
            </a:extLst>
          </p:cNvPr>
          <p:cNvSpPr txBox="1"/>
          <p:nvPr/>
        </p:nvSpPr>
        <p:spPr>
          <a:xfrm>
            <a:off x="431371" y="5527802"/>
            <a:ext cx="6105379" cy="256545"/>
          </a:xfrm>
          <a:prstGeom prst="rect">
            <a:avLst/>
          </a:prstGeom>
          <a:noFill/>
        </p:spPr>
        <p:txBody>
          <a:bodyPr wrap="square">
            <a:spAutoFit/>
          </a:bodyPr>
          <a:lstStyle/>
          <a:p>
            <a:r>
              <a:rPr lang="de-DE" sz="1067" dirty="0">
                <a:hlinkClick r:id="rId4"/>
              </a:rPr>
              <a:t>https://en.wikipedia.org/wiki/Guttenberg_plagiarism_scandal</a:t>
            </a:r>
            <a:r>
              <a:rPr lang="de-DE" sz="1067" dirty="0"/>
              <a:t> </a:t>
            </a:r>
          </a:p>
        </p:txBody>
      </p:sp>
      <p:sp>
        <p:nvSpPr>
          <p:cNvPr id="13" name="TextBox 12">
            <a:extLst>
              <a:ext uri="{FF2B5EF4-FFF2-40B4-BE49-F238E27FC236}">
                <a16:creationId xmlns:a16="http://schemas.microsoft.com/office/drawing/2014/main" id="{6E0B127D-F801-4B00-BFF1-E478D6C3C09A}"/>
              </a:ext>
            </a:extLst>
          </p:cNvPr>
          <p:cNvSpPr txBox="1"/>
          <p:nvPr/>
        </p:nvSpPr>
        <p:spPr>
          <a:xfrm>
            <a:off x="4655841" y="6311100"/>
            <a:ext cx="7929929" cy="420756"/>
          </a:xfrm>
          <a:prstGeom prst="rect">
            <a:avLst/>
          </a:prstGeom>
          <a:noFill/>
        </p:spPr>
        <p:txBody>
          <a:bodyPr wrap="square">
            <a:spAutoFit/>
          </a:bodyPr>
          <a:lstStyle/>
          <a:p>
            <a:r>
              <a:rPr lang="de-DE" sz="1067" dirty="0">
                <a:hlinkClick r:id="rId5"/>
              </a:rPr>
              <a:t>http://www.whu.edu/ueber-die-whu/presse/pressemitteilungen/aktuelles-einzelansicht/article/vorwuerfe-unredlicher-wissenschaftlicher-praxis-gegen-professor-dr-ulrich-lichtenthaler-senat-der/</a:t>
            </a:r>
            <a:r>
              <a:rPr lang="de-DE" sz="1067" dirty="0"/>
              <a:t> </a:t>
            </a:r>
          </a:p>
        </p:txBody>
      </p:sp>
    </p:spTree>
    <p:extLst>
      <p:ext uri="{BB962C8B-B14F-4D97-AF65-F5344CB8AC3E}">
        <p14:creationId xmlns:p14="http://schemas.microsoft.com/office/powerpoint/2010/main" val="3224795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F1C1E30-3E6D-43AE-BB86-B7914C8C32FD}"/>
              </a:ext>
            </a:extLst>
          </p:cNvPr>
          <p:cNvSpPr>
            <a:spLocks noGrp="1"/>
          </p:cNvSpPr>
          <p:nvPr>
            <p:ph sz="quarter" idx="11"/>
          </p:nvPr>
        </p:nvSpPr>
        <p:spPr/>
        <p:txBody>
          <a:bodyPr/>
          <a:lstStyle/>
          <a:p>
            <a:r>
              <a:rPr lang="de-DE" sz="1600" dirty="0"/>
              <a:t>A </a:t>
            </a:r>
            <a:r>
              <a:rPr lang="de-DE" sz="1600" dirty="0" err="1"/>
              <a:t>branch</a:t>
            </a:r>
            <a:r>
              <a:rPr lang="de-DE" sz="1600" dirty="0"/>
              <a:t> of </a:t>
            </a:r>
            <a:r>
              <a:rPr lang="de-DE" sz="1600" dirty="0" err="1"/>
              <a:t>philosophy</a:t>
            </a:r>
            <a:r>
              <a:rPr lang="de-DE" sz="1600" dirty="0"/>
              <a:t> </a:t>
            </a:r>
            <a:r>
              <a:rPr lang="de-DE" sz="1600" dirty="0" err="1"/>
              <a:t>that</a:t>
            </a:r>
            <a:r>
              <a:rPr lang="de-DE" sz="1600" dirty="0"/>
              <a:t> </a:t>
            </a:r>
            <a:r>
              <a:rPr lang="en-US" sz="1600" dirty="0"/>
              <a:t>addresses questions about morality, that is, concepts like good and bad, right and wrong, justice and injustice, and virtue and evil.</a:t>
            </a:r>
          </a:p>
          <a:p>
            <a:r>
              <a:rPr lang="en-US" sz="1600" dirty="0"/>
              <a:t>Ethics are defined as </a:t>
            </a:r>
            <a:r>
              <a:rPr lang="en-US" sz="1600" b="1" dirty="0"/>
              <a:t>a set of moral obligations that define the principles of right and wrong conduct </a:t>
            </a:r>
            <a:r>
              <a:rPr lang="en-US" sz="1600" dirty="0"/>
              <a:t>in a community or profession, and which can be used by individuals to guide their choices and </a:t>
            </a:r>
            <a:r>
              <a:rPr lang="en-US" sz="1600" dirty="0" err="1"/>
              <a:t>behaviours</a:t>
            </a:r>
            <a:r>
              <a:rPr lang="en-US" sz="1600" dirty="0"/>
              <a:t>.</a:t>
            </a:r>
          </a:p>
          <a:p>
            <a:r>
              <a:rPr lang="en-US" sz="1600" dirty="0"/>
              <a:t>Man</a:t>
            </a:r>
            <a:r>
              <a:rPr lang="de-DE" sz="1600" dirty="0"/>
              <a:t>y </a:t>
            </a:r>
            <a:r>
              <a:rPr lang="de-DE" sz="1600" dirty="0" err="1"/>
              <a:t>professions</a:t>
            </a:r>
            <a:r>
              <a:rPr lang="de-DE" sz="1600" dirty="0"/>
              <a:t> and </a:t>
            </a:r>
            <a:r>
              <a:rPr lang="de-DE" sz="1600" dirty="0" err="1"/>
              <a:t>communities</a:t>
            </a:r>
            <a:r>
              <a:rPr lang="de-DE" sz="1600" dirty="0"/>
              <a:t> </a:t>
            </a:r>
            <a:r>
              <a:rPr lang="de-DE" sz="1600" dirty="0" err="1"/>
              <a:t>have</a:t>
            </a:r>
            <a:r>
              <a:rPr lang="de-DE" sz="1600" dirty="0"/>
              <a:t> </a:t>
            </a:r>
            <a:r>
              <a:rPr lang="de-DE" sz="1600" dirty="0" err="1"/>
              <a:t>formalized</a:t>
            </a:r>
            <a:r>
              <a:rPr lang="de-DE" sz="1600" dirty="0"/>
              <a:t> </a:t>
            </a:r>
            <a:r>
              <a:rPr lang="de-DE" sz="1600" dirty="0" err="1"/>
              <a:t>ethical</a:t>
            </a:r>
            <a:r>
              <a:rPr lang="de-DE" sz="1600" dirty="0"/>
              <a:t> </a:t>
            </a:r>
            <a:r>
              <a:rPr lang="de-DE" sz="1600" dirty="0" err="1"/>
              <a:t>codes</a:t>
            </a:r>
            <a:r>
              <a:rPr lang="de-DE" sz="1600" dirty="0"/>
              <a:t> </a:t>
            </a:r>
            <a:r>
              <a:rPr lang="de-DE" sz="1600" dirty="0" err="1"/>
              <a:t>to</a:t>
            </a:r>
            <a:r>
              <a:rPr lang="de-DE" sz="1600" dirty="0"/>
              <a:t> </a:t>
            </a:r>
            <a:r>
              <a:rPr lang="de-DE" sz="1600" dirty="0" err="1"/>
              <a:t>guide</a:t>
            </a:r>
            <a:r>
              <a:rPr lang="de-DE" sz="1600" dirty="0"/>
              <a:t> </a:t>
            </a:r>
            <a:r>
              <a:rPr lang="de-DE" sz="1600" dirty="0" err="1"/>
              <a:t>professionals</a:t>
            </a:r>
            <a:r>
              <a:rPr lang="de-DE" sz="1600" dirty="0"/>
              <a:t> in </a:t>
            </a:r>
            <a:r>
              <a:rPr lang="de-DE" sz="1600" dirty="0" err="1"/>
              <a:t>their</a:t>
            </a:r>
            <a:r>
              <a:rPr lang="de-DE" sz="1600" dirty="0"/>
              <a:t> </a:t>
            </a:r>
            <a:r>
              <a:rPr lang="de-DE" sz="1600" dirty="0" err="1"/>
              <a:t>field</a:t>
            </a:r>
            <a:endParaRPr lang="de-DE" sz="1600" dirty="0"/>
          </a:p>
          <a:p>
            <a:pPr lvl="1"/>
            <a:r>
              <a:rPr lang="de-DE" sz="1467" dirty="0"/>
              <a:t>The </a:t>
            </a:r>
            <a:r>
              <a:rPr lang="de-DE" sz="1467" dirty="0" err="1"/>
              <a:t>Hippocratic</a:t>
            </a:r>
            <a:r>
              <a:rPr lang="de-DE" sz="1467" dirty="0"/>
              <a:t> </a:t>
            </a:r>
            <a:r>
              <a:rPr lang="de-DE" sz="1467" dirty="0" err="1"/>
              <a:t>Oath</a:t>
            </a:r>
            <a:r>
              <a:rPr lang="de-DE" sz="1467" dirty="0"/>
              <a:t>: </a:t>
            </a:r>
            <a:r>
              <a:rPr lang="de-DE" sz="1467" dirty="0" err="1"/>
              <a:t>doctors</a:t>
            </a:r>
            <a:r>
              <a:rPr lang="de-DE" sz="1467" dirty="0"/>
              <a:t> </a:t>
            </a:r>
            <a:r>
              <a:rPr lang="de-DE" sz="1467" dirty="0" err="1"/>
              <a:t>should</a:t>
            </a:r>
            <a:r>
              <a:rPr lang="de-DE" sz="1467" dirty="0"/>
              <a:t> „do </a:t>
            </a:r>
            <a:r>
              <a:rPr lang="de-DE" sz="1467" dirty="0" err="1"/>
              <a:t>no</a:t>
            </a:r>
            <a:r>
              <a:rPr lang="de-DE" sz="1467" dirty="0"/>
              <a:t> </a:t>
            </a:r>
            <a:r>
              <a:rPr lang="de-DE" sz="1467" dirty="0" err="1"/>
              <a:t>harm</a:t>
            </a:r>
            <a:r>
              <a:rPr lang="de-DE" sz="1467" dirty="0"/>
              <a:t>“ </a:t>
            </a:r>
            <a:r>
              <a:rPr lang="de-DE" sz="1467" dirty="0" err="1"/>
              <a:t>to</a:t>
            </a:r>
            <a:r>
              <a:rPr lang="de-DE" sz="1467" dirty="0"/>
              <a:t> </a:t>
            </a:r>
            <a:r>
              <a:rPr lang="de-DE" sz="1467" dirty="0" err="1"/>
              <a:t>their</a:t>
            </a:r>
            <a:r>
              <a:rPr lang="de-DE" sz="1467" dirty="0"/>
              <a:t> </a:t>
            </a:r>
            <a:r>
              <a:rPr lang="de-DE" sz="1467" dirty="0" err="1"/>
              <a:t>patients</a:t>
            </a:r>
            <a:r>
              <a:rPr lang="de-DE" sz="1467" dirty="0"/>
              <a:t>.</a:t>
            </a:r>
          </a:p>
          <a:p>
            <a:pPr lvl="1"/>
            <a:r>
              <a:rPr lang="de-DE" sz="1467" dirty="0"/>
              <a:t>Professional </a:t>
            </a:r>
            <a:r>
              <a:rPr lang="de-DE" sz="1467" dirty="0" err="1"/>
              <a:t>engineers</a:t>
            </a:r>
            <a:r>
              <a:rPr lang="de-DE" sz="1467" dirty="0"/>
              <a:t> code of </a:t>
            </a:r>
            <a:r>
              <a:rPr lang="de-DE" sz="1467" dirty="0" err="1"/>
              <a:t>ethics</a:t>
            </a:r>
            <a:r>
              <a:rPr lang="de-DE" sz="1467" dirty="0"/>
              <a:t>: „</a:t>
            </a:r>
            <a:r>
              <a:rPr lang="en-US" sz="1467" dirty="0"/>
              <a:t>hold paramount the safety, health, and welfare of the public.”</a:t>
            </a:r>
          </a:p>
          <a:p>
            <a:pPr lvl="1"/>
            <a:r>
              <a:rPr lang="en-US" sz="1467" dirty="0"/>
              <a:t>First law of robotics: “A robot may not injure a human being.”</a:t>
            </a:r>
            <a:endParaRPr lang="de-DE" sz="1467" dirty="0"/>
          </a:p>
          <a:p>
            <a:r>
              <a:rPr lang="de-DE" sz="1600" dirty="0" err="1"/>
              <a:t>Ideally</a:t>
            </a:r>
            <a:r>
              <a:rPr lang="de-DE" sz="1600" dirty="0"/>
              <a:t>, </a:t>
            </a:r>
            <a:r>
              <a:rPr lang="de-DE" sz="1600" dirty="0" err="1"/>
              <a:t>ethical</a:t>
            </a:r>
            <a:r>
              <a:rPr lang="de-DE" sz="1600" dirty="0"/>
              <a:t> </a:t>
            </a:r>
            <a:r>
              <a:rPr lang="de-DE" sz="1600" dirty="0" err="1"/>
              <a:t>principles</a:t>
            </a:r>
            <a:r>
              <a:rPr lang="de-DE" sz="1600" dirty="0"/>
              <a:t> </a:t>
            </a:r>
            <a:r>
              <a:rPr lang="de-DE" sz="1600" dirty="0" err="1"/>
              <a:t>become</a:t>
            </a:r>
            <a:r>
              <a:rPr lang="de-DE" sz="1600" dirty="0"/>
              <a:t> </a:t>
            </a:r>
            <a:r>
              <a:rPr lang="de-DE" sz="1600" dirty="0" err="1"/>
              <a:t>ingrained</a:t>
            </a:r>
            <a:r>
              <a:rPr lang="de-DE" sz="1600" dirty="0"/>
              <a:t> in </a:t>
            </a:r>
            <a:r>
              <a:rPr lang="de-DE" sz="1600" dirty="0" err="1"/>
              <a:t>everyday</a:t>
            </a:r>
            <a:r>
              <a:rPr lang="de-DE" sz="1600" dirty="0"/>
              <a:t> professional </a:t>
            </a:r>
            <a:r>
              <a:rPr lang="de-DE" sz="1600" dirty="0" err="1"/>
              <a:t>practices</a:t>
            </a:r>
            <a:r>
              <a:rPr lang="de-DE" sz="1600" dirty="0"/>
              <a:t> – </a:t>
            </a:r>
            <a:r>
              <a:rPr lang="de-DE" sz="1600" dirty="0" err="1"/>
              <a:t>part</a:t>
            </a:r>
            <a:r>
              <a:rPr lang="de-DE" sz="1600" dirty="0"/>
              <a:t> of </a:t>
            </a:r>
            <a:r>
              <a:rPr lang="de-DE" sz="1600" dirty="0" err="1"/>
              <a:t>the</a:t>
            </a:r>
            <a:r>
              <a:rPr lang="de-DE" sz="1600" dirty="0"/>
              <a:t> </a:t>
            </a:r>
            <a:r>
              <a:rPr lang="de-DE" sz="1600" dirty="0" err="1"/>
              <a:t>way</a:t>
            </a:r>
            <a:r>
              <a:rPr lang="de-DE" sz="1600" dirty="0"/>
              <a:t> a </a:t>
            </a:r>
            <a:r>
              <a:rPr lang="de-DE" sz="1600" dirty="0" err="1"/>
              <a:t>profession</a:t>
            </a:r>
            <a:r>
              <a:rPr lang="de-DE" sz="1600" dirty="0"/>
              <a:t> </a:t>
            </a:r>
            <a:r>
              <a:rPr lang="de-DE" sz="1600" dirty="0" err="1"/>
              <a:t>is</a:t>
            </a:r>
            <a:r>
              <a:rPr lang="de-DE" sz="1600" dirty="0"/>
              <a:t> </a:t>
            </a:r>
            <a:r>
              <a:rPr lang="de-DE" sz="1600" dirty="0" err="1"/>
              <a:t>practiced</a:t>
            </a:r>
            <a:r>
              <a:rPr lang="de-DE" sz="1600" dirty="0"/>
              <a:t>.</a:t>
            </a:r>
          </a:p>
          <a:p>
            <a:r>
              <a:rPr lang="de-DE" sz="1600" dirty="0"/>
              <a:t>A </a:t>
            </a:r>
            <a:r>
              <a:rPr lang="de-DE" sz="1600" dirty="0" err="1"/>
              <a:t>breach</a:t>
            </a:r>
            <a:r>
              <a:rPr lang="de-DE" sz="1600" dirty="0"/>
              <a:t> of </a:t>
            </a:r>
            <a:r>
              <a:rPr lang="de-DE" sz="1600" dirty="0" err="1"/>
              <a:t>ethics</a:t>
            </a:r>
            <a:r>
              <a:rPr lang="de-DE" sz="1600" dirty="0"/>
              <a:t> </a:t>
            </a:r>
            <a:r>
              <a:rPr lang="de-DE" sz="1600" dirty="0" err="1"/>
              <a:t>is</a:t>
            </a:r>
            <a:r>
              <a:rPr lang="de-DE" sz="1600" dirty="0"/>
              <a:t> </a:t>
            </a:r>
            <a:r>
              <a:rPr lang="de-DE" sz="1600" dirty="0" err="1"/>
              <a:t>considered</a:t>
            </a:r>
            <a:r>
              <a:rPr lang="de-DE" sz="1600" dirty="0"/>
              <a:t> a </a:t>
            </a:r>
            <a:r>
              <a:rPr lang="de-DE" sz="1600" dirty="0" err="1"/>
              <a:t>very</a:t>
            </a:r>
            <a:r>
              <a:rPr lang="de-DE" sz="1600" dirty="0"/>
              <a:t> </a:t>
            </a:r>
            <a:r>
              <a:rPr lang="de-DE" sz="1600" dirty="0" err="1"/>
              <a:t>serious</a:t>
            </a:r>
            <a:r>
              <a:rPr lang="de-DE" sz="1600" dirty="0"/>
              <a:t> </a:t>
            </a:r>
            <a:r>
              <a:rPr lang="de-DE" sz="1600" dirty="0" err="1"/>
              <a:t>offence</a:t>
            </a:r>
            <a:r>
              <a:rPr lang="de-DE" sz="1600" dirty="0"/>
              <a:t> – </a:t>
            </a:r>
            <a:r>
              <a:rPr lang="de-DE" sz="1600" dirty="0" err="1"/>
              <a:t>punishable</a:t>
            </a:r>
            <a:r>
              <a:rPr lang="de-DE" sz="1600" dirty="0"/>
              <a:t> </a:t>
            </a:r>
            <a:r>
              <a:rPr lang="de-DE" sz="1600" dirty="0" err="1"/>
              <a:t>within</a:t>
            </a:r>
            <a:r>
              <a:rPr lang="de-DE" sz="1600" dirty="0"/>
              <a:t> </a:t>
            </a:r>
            <a:r>
              <a:rPr lang="de-DE" sz="1600" dirty="0" err="1"/>
              <a:t>the</a:t>
            </a:r>
            <a:r>
              <a:rPr lang="de-DE" sz="1600" dirty="0"/>
              <a:t> </a:t>
            </a:r>
            <a:r>
              <a:rPr lang="de-DE" sz="1600" dirty="0" err="1"/>
              <a:t>profession</a:t>
            </a:r>
            <a:r>
              <a:rPr lang="de-DE" sz="1600" dirty="0"/>
              <a:t> and </a:t>
            </a:r>
            <a:r>
              <a:rPr lang="de-DE" sz="1600" dirty="0" err="1"/>
              <a:t>sometimes</a:t>
            </a:r>
            <a:r>
              <a:rPr lang="de-DE" sz="1600" dirty="0"/>
              <a:t> also </a:t>
            </a:r>
            <a:r>
              <a:rPr lang="de-DE" sz="1600" dirty="0" err="1"/>
              <a:t>by</a:t>
            </a:r>
            <a:r>
              <a:rPr lang="de-DE" sz="1600" dirty="0"/>
              <a:t> </a:t>
            </a:r>
            <a:r>
              <a:rPr lang="de-DE" sz="1600" dirty="0" err="1"/>
              <a:t>law</a:t>
            </a:r>
            <a:r>
              <a:rPr lang="de-DE" sz="1600" dirty="0"/>
              <a:t>.</a:t>
            </a:r>
          </a:p>
        </p:txBody>
      </p:sp>
      <p:sp>
        <p:nvSpPr>
          <p:cNvPr id="2" name="Title 1">
            <a:extLst>
              <a:ext uri="{FF2B5EF4-FFF2-40B4-BE49-F238E27FC236}">
                <a16:creationId xmlns:a16="http://schemas.microsoft.com/office/drawing/2014/main" id="{187915A3-E8FC-4A5F-848A-E1D8A6FBB712}"/>
              </a:ext>
            </a:extLst>
          </p:cNvPr>
          <p:cNvSpPr>
            <a:spLocks noGrp="1"/>
          </p:cNvSpPr>
          <p:nvPr>
            <p:ph type="title"/>
          </p:nvPr>
        </p:nvSpPr>
        <p:spPr/>
        <p:txBody>
          <a:bodyPr/>
          <a:lstStyle/>
          <a:p>
            <a:r>
              <a:rPr lang="de-DE" dirty="0" err="1"/>
              <a:t>Ethics</a:t>
            </a:r>
            <a:r>
              <a:rPr lang="de-DE" dirty="0"/>
              <a:t> </a:t>
            </a:r>
          </a:p>
        </p:txBody>
      </p:sp>
      <p:sp>
        <p:nvSpPr>
          <p:cNvPr id="5" name="Slide Number Placeholder 4">
            <a:extLst>
              <a:ext uri="{FF2B5EF4-FFF2-40B4-BE49-F238E27FC236}">
                <a16:creationId xmlns:a16="http://schemas.microsoft.com/office/drawing/2014/main" id="{2D620552-878E-4D23-BB35-A1929D011DBF}"/>
              </a:ext>
            </a:extLst>
          </p:cNvPr>
          <p:cNvSpPr>
            <a:spLocks noGrp="1"/>
          </p:cNvSpPr>
          <p:nvPr>
            <p:ph type="sldNum" sz="quarter" idx="4"/>
          </p:nvPr>
        </p:nvSpPr>
        <p:spPr/>
        <p:txBody>
          <a:bodyPr/>
          <a:lstStyle/>
          <a:p>
            <a:fld id="{3E01A2B2-10AD-754B-9B4C-E5B6FED423D0}" type="slidenum">
              <a:rPr lang="de-DE" smtClean="0"/>
              <a:pPr/>
              <a:t>11</a:t>
            </a:fld>
            <a:endParaRPr lang="de-DE"/>
          </a:p>
        </p:txBody>
      </p:sp>
      <p:sp>
        <p:nvSpPr>
          <p:cNvPr id="7" name="Content Placeholder 6">
            <a:extLst>
              <a:ext uri="{FF2B5EF4-FFF2-40B4-BE49-F238E27FC236}">
                <a16:creationId xmlns:a16="http://schemas.microsoft.com/office/drawing/2014/main" id="{3DF52DD4-694C-4D39-83BE-BA78E8B4C09A}"/>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766926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61C03D-0C24-49B4-8E68-646381DFC856}"/>
              </a:ext>
            </a:extLst>
          </p:cNvPr>
          <p:cNvSpPr>
            <a:spLocks noGrp="1"/>
          </p:cNvSpPr>
          <p:nvPr>
            <p:ph sz="quarter" idx="11"/>
          </p:nvPr>
        </p:nvSpPr>
        <p:spPr/>
        <p:txBody>
          <a:bodyPr/>
          <a:lstStyle/>
          <a:p>
            <a:r>
              <a:rPr lang="en-US" dirty="0"/>
              <a:t>Ethical behavior describes a set of actions that abide by certain rules of :</a:t>
            </a:r>
          </a:p>
          <a:p>
            <a:pPr lvl="1"/>
            <a:r>
              <a:rPr lang="en-US" sz="2400" b="1" dirty="0"/>
              <a:t>Responsibility</a:t>
            </a:r>
            <a:r>
              <a:rPr lang="en-US" sz="2400" dirty="0"/>
              <a:t> means accepting the potential costs, duties, and obligations of </a:t>
            </a:r>
            <a:r>
              <a:rPr lang="de-DE" sz="2400" dirty="0" err="1"/>
              <a:t>one’s</a:t>
            </a:r>
            <a:r>
              <a:rPr lang="de-DE" sz="2400" dirty="0"/>
              <a:t> </a:t>
            </a:r>
            <a:r>
              <a:rPr lang="de-DE" sz="2400" dirty="0" err="1"/>
              <a:t>decisions</a:t>
            </a:r>
            <a:r>
              <a:rPr lang="de-DE" sz="2400" dirty="0"/>
              <a:t>.</a:t>
            </a:r>
          </a:p>
          <a:p>
            <a:pPr lvl="1"/>
            <a:r>
              <a:rPr lang="en-US" sz="2400" b="1" dirty="0"/>
              <a:t>Accountability</a:t>
            </a:r>
            <a:r>
              <a:rPr lang="en-US" sz="2400" dirty="0"/>
              <a:t> means being answerable to others for decisions made and actions </a:t>
            </a:r>
            <a:r>
              <a:rPr lang="de-DE" sz="2400" dirty="0" err="1"/>
              <a:t>taken</a:t>
            </a:r>
            <a:r>
              <a:rPr lang="de-DE" sz="2400" dirty="0"/>
              <a:t>.</a:t>
            </a:r>
          </a:p>
          <a:p>
            <a:pPr lvl="1"/>
            <a:r>
              <a:rPr lang="en-US" sz="2400" b="1" dirty="0"/>
              <a:t>Liability</a:t>
            </a:r>
            <a:r>
              <a:rPr lang="en-US" sz="2400" dirty="0"/>
              <a:t> means accepting responsibility and accountability so individuals can recover damages done to them through breaches of responsibility.</a:t>
            </a:r>
          </a:p>
          <a:p>
            <a:pPr lvl="1"/>
            <a:r>
              <a:rPr lang="en-US" sz="2400" b="1" dirty="0"/>
              <a:t>Due diligence </a:t>
            </a:r>
            <a:r>
              <a:rPr lang="en-US" sz="2400" dirty="0"/>
              <a:t>means investigating or exercising care to ensure individuals can examine or appeal how responsibility, accountability, and liability are applied.</a:t>
            </a:r>
            <a:endParaRPr lang="de-DE" dirty="0"/>
          </a:p>
        </p:txBody>
      </p:sp>
      <p:sp>
        <p:nvSpPr>
          <p:cNvPr id="2" name="Title 1">
            <a:extLst>
              <a:ext uri="{FF2B5EF4-FFF2-40B4-BE49-F238E27FC236}">
                <a16:creationId xmlns:a16="http://schemas.microsoft.com/office/drawing/2014/main" id="{9807E864-F27C-4050-BC24-DA96914AEE14}"/>
              </a:ext>
            </a:extLst>
          </p:cNvPr>
          <p:cNvSpPr>
            <a:spLocks noGrp="1"/>
          </p:cNvSpPr>
          <p:nvPr>
            <p:ph type="title"/>
          </p:nvPr>
        </p:nvSpPr>
        <p:spPr/>
        <p:txBody>
          <a:bodyPr/>
          <a:lstStyle/>
          <a:p>
            <a:r>
              <a:rPr lang="de-DE" dirty="0"/>
              <a:t>Key </a:t>
            </a:r>
            <a:r>
              <a:rPr lang="de-DE" dirty="0" err="1"/>
              <a:t>concepts</a:t>
            </a:r>
            <a:r>
              <a:rPr lang="de-DE" dirty="0"/>
              <a:t> in </a:t>
            </a:r>
            <a:r>
              <a:rPr lang="de-DE" dirty="0" err="1"/>
              <a:t>ethics</a:t>
            </a:r>
            <a:endParaRPr lang="de-DE" dirty="0"/>
          </a:p>
        </p:txBody>
      </p:sp>
      <p:sp>
        <p:nvSpPr>
          <p:cNvPr id="4" name="Date Placeholder 3">
            <a:extLst>
              <a:ext uri="{FF2B5EF4-FFF2-40B4-BE49-F238E27FC236}">
                <a16:creationId xmlns:a16="http://schemas.microsoft.com/office/drawing/2014/main" id="{A2C6DF30-F249-43C3-9DF8-C87CCEAE7516}"/>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A7539390-256A-4A96-B855-25B84A012943}"/>
              </a:ext>
            </a:extLst>
          </p:cNvPr>
          <p:cNvSpPr>
            <a:spLocks noGrp="1"/>
          </p:cNvSpPr>
          <p:nvPr>
            <p:ph type="sldNum" sz="quarter" idx="4"/>
          </p:nvPr>
        </p:nvSpPr>
        <p:spPr/>
        <p:txBody>
          <a:bodyPr/>
          <a:lstStyle/>
          <a:p>
            <a:fld id="{3E01A2B2-10AD-754B-9B4C-E5B6FED423D0}" type="slidenum">
              <a:rPr lang="de-DE" smtClean="0"/>
              <a:pPr/>
              <a:t>12</a:t>
            </a:fld>
            <a:endParaRPr lang="de-DE"/>
          </a:p>
        </p:txBody>
      </p:sp>
      <p:sp>
        <p:nvSpPr>
          <p:cNvPr id="8" name="Content Placeholder 7">
            <a:extLst>
              <a:ext uri="{FF2B5EF4-FFF2-40B4-BE49-F238E27FC236}">
                <a16:creationId xmlns:a16="http://schemas.microsoft.com/office/drawing/2014/main" id="{F52F2757-226D-4401-9552-209AA2C7338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510116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61C03D-0C24-49B4-8E68-646381DFC856}"/>
              </a:ext>
            </a:extLst>
          </p:cNvPr>
          <p:cNvSpPr>
            <a:spLocks noGrp="1"/>
          </p:cNvSpPr>
          <p:nvPr>
            <p:ph sz="quarter" idx="11"/>
          </p:nvPr>
        </p:nvSpPr>
        <p:spPr/>
        <p:txBody>
          <a:bodyPr/>
          <a:lstStyle/>
          <a:p>
            <a:r>
              <a:rPr lang="en-US" dirty="0"/>
              <a:t>Maintaining “honesty and integrity” in all stages of scientific conduct.</a:t>
            </a:r>
          </a:p>
          <a:p>
            <a:endParaRPr lang="en-US" dirty="0"/>
          </a:p>
          <a:p>
            <a:pPr lvl="1"/>
            <a:r>
              <a:rPr lang="en-US" sz="2400" dirty="0"/>
              <a:t>includes all aspects of scientific activity, such as experimentation, testing, education, data collection, data analysis, data storage, data sharing, peer review, etc. </a:t>
            </a:r>
          </a:p>
          <a:p>
            <a:pPr lvl="1"/>
            <a:endParaRPr lang="en-US" sz="2400" dirty="0"/>
          </a:p>
          <a:p>
            <a:pPr lvl="1"/>
            <a:r>
              <a:rPr lang="en-US" sz="2400" dirty="0"/>
              <a:t>Also other activities that have a direct bearing on science, such as government funding or staffing of research teams.</a:t>
            </a:r>
            <a:endParaRPr lang="de-DE" sz="2400" dirty="0"/>
          </a:p>
        </p:txBody>
      </p:sp>
      <p:sp>
        <p:nvSpPr>
          <p:cNvPr id="2" name="Title 1">
            <a:extLst>
              <a:ext uri="{FF2B5EF4-FFF2-40B4-BE49-F238E27FC236}">
                <a16:creationId xmlns:a16="http://schemas.microsoft.com/office/drawing/2014/main" id="{9807E864-F27C-4050-BC24-DA96914AEE14}"/>
              </a:ext>
            </a:extLst>
          </p:cNvPr>
          <p:cNvSpPr>
            <a:spLocks noGrp="1"/>
          </p:cNvSpPr>
          <p:nvPr>
            <p:ph type="title"/>
          </p:nvPr>
        </p:nvSpPr>
        <p:spPr/>
        <p:txBody>
          <a:bodyPr/>
          <a:lstStyle/>
          <a:p>
            <a:r>
              <a:rPr lang="de-DE" dirty="0"/>
              <a:t>Key </a:t>
            </a:r>
            <a:r>
              <a:rPr lang="de-DE" dirty="0" err="1"/>
              <a:t>goal</a:t>
            </a:r>
            <a:r>
              <a:rPr lang="de-DE" dirty="0"/>
              <a:t> in </a:t>
            </a:r>
            <a:r>
              <a:rPr lang="de-DE" dirty="0" err="1"/>
              <a:t>scientific</a:t>
            </a:r>
            <a:r>
              <a:rPr lang="de-DE" dirty="0"/>
              <a:t> </a:t>
            </a:r>
            <a:r>
              <a:rPr lang="de-DE" dirty="0" err="1"/>
              <a:t>ethics</a:t>
            </a:r>
            <a:endParaRPr lang="de-DE" dirty="0"/>
          </a:p>
        </p:txBody>
      </p:sp>
      <p:sp>
        <p:nvSpPr>
          <p:cNvPr id="4" name="Date Placeholder 3">
            <a:extLst>
              <a:ext uri="{FF2B5EF4-FFF2-40B4-BE49-F238E27FC236}">
                <a16:creationId xmlns:a16="http://schemas.microsoft.com/office/drawing/2014/main" id="{A2C6DF30-F249-43C3-9DF8-C87CCEAE7516}"/>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A7539390-256A-4A96-B855-25B84A012943}"/>
              </a:ext>
            </a:extLst>
          </p:cNvPr>
          <p:cNvSpPr>
            <a:spLocks noGrp="1"/>
          </p:cNvSpPr>
          <p:nvPr>
            <p:ph type="sldNum" sz="quarter" idx="4"/>
          </p:nvPr>
        </p:nvSpPr>
        <p:spPr/>
        <p:txBody>
          <a:bodyPr/>
          <a:lstStyle/>
          <a:p>
            <a:fld id="{3E01A2B2-10AD-754B-9B4C-E5B6FED423D0}" type="slidenum">
              <a:rPr lang="de-DE" smtClean="0"/>
              <a:pPr/>
              <a:t>13</a:t>
            </a:fld>
            <a:endParaRPr lang="de-DE"/>
          </a:p>
        </p:txBody>
      </p:sp>
      <p:sp>
        <p:nvSpPr>
          <p:cNvPr id="8" name="Content Placeholder 7">
            <a:extLst>
              <a:ext uri="{FF2B5EF4-FFF2-40B4-BE49-F238E27FC236}">
                <a16:creationId xmlns:a16="http://schemas.microsoft.com/office/drawing/2014/main" id="{DB7E6F74-48E1-4AD8-940C-70110104266E}"/>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27067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F22FFE8-2D31-49D0-BF1D-F35524C9F20D}"/>
              </a:ext>
            </a:extLst>
          </p:cNvPr>
          <p:cNvSpPr>
            <a:spLocks noGrp="1"/>
          </p:cNvSpPr>
          <p:nvPr>
            <p:ph sz="quarter" idx="11"/>
          </p:nvPr>
        </p:nvSpPr>
        <p:spPr/>
        <p:txBody>
          <a:bodyPr/>
          <a:lstStyle/>
          <a:p>
            <a:pPr marL="0" indent="0">
              <a:buNone/>
            </a:pPr>
            <a:r>
              <a:rPr lang="en-US" sz="1867" b="1" dirty="0"/>
              <a:t>Scientific honesty</a:t>
            </a:r>
          </a:p>
          <a:p>
            <a:pPr marL="239994" lvl="1" indent="0">
              <a:buNone/>
            </a:pPr>
            <a:r>
              <a:rPr lang="en-US" sz="1867" dirty="0"/>
              <a:t>Scientists should not commit scientific fraud by, for example, fabricating, “fudging,” trimming, “cooking,” destroying, or misrepresenting data.</a:t>
            </a:r>
          </a:p>
        </p:txBody>
      </p:sp>
      <p:sp>
        <p:nvSpPr>
          <p:cNvPr id="2" name="Title 1">
            <a:extLst>
              <a:ext uri="{FF2B5EF4-FFF2-40B4-BE49-F238E27FC236}">
                <a16:creationId xmlns:a16="http://schemas.microsoft.com/office/drawing/2014/main" id="{70D6E830-F623-40E0-9191-8E3F85E5DFFD}"/>
              </a:ext>
            </a:extLst>
          </p:cNvPr>
          <p:cNvSpPr>
            <a:spLocks noGrp="1"/>
          </p:cNvSpPr>
          <p:nvPr>
            <p:ph type="title"/>
          </p:nvPr>
        </p:nvSpPr>
        <p:spPr/>
        <p:txBody>
          <a:bodyPr>
            <a:normAutofit fontScale="90000"/>
          </a:bodyPr>
          <a:lstStyle/>
          <a:p>
            <a:r>
              <a:rPr lang="de-DE" dirty="0"/>
              <a:t>Six Fundamental </a:t>
            </a:r>
            <a:r>
              <a:rPr lang="de-DE" dirty="0" err="1"/>
              <a:t>Ethical</a:t>
            </a:r>
            <a:r>
              <a:rPr lang="de-DE" dirty="0"/>
              <a:t> </a:t>
            </a:r>
            <a:r>
              <a:rPr lang="de-DE" dirty="0" err="1"/>
              <a:t>Principles</a:t>
            </a:r>
            <a:r>
              <a:rPr lang="de-DE" dirty="0"/>
              <a:t> </a:t>
            </a:r>
            <a:r>
              <a:rPr lang="de-DE" dirty="0" err="1"/>
              <a:t>for</a:t>
            </a:r>
            <a:r>
              <a:rPr lang="de-DE" dirty="0"/>
              <a:t> Scientific Research</a:t>
            </a:r>
          </a:p>
        </p:txBody>
      </p:sp>
      <p:sp>
        <p:nvSpPr>
          <p:cNvPr id="5" name="Slide Number Placeholder 4">
            <a:extLst>
              <a:ext uri="{FF2B5EF4-FFF2-40B4-BE49-F238E27FC236}">
                <a16:creationId xmlns:a16="http://schemas.microsoft.com/office/drawing/2014/main" id="{594B9A67-DD53-45FE-ADE4-6348A06254B2}"/>
              </a:ext>
            </a:extLst>
          </p:cNvPr>
          <p:cNvSpPr>
            <a:spLocks noGrp="1"/>
          </p:cNvSpPr>
          <p:nvPr>
            <p:ph type="sldNum" sz="quarter" idx="4"/>
          </p:nvPr>
        </p:nvSpPr>
        <p:spPr/>
        <p:txBody>
          <a:bodyPr/>
          <a:lstStyle/>
          <a:p>
            <a:fld id="{3E01A2B2-10AD-754B-9B4C-E5B6FED423D0}" type="slidenum">
              <a:rPr lang="de-DE" smtClean="0"/>
              <a:pPr/>
              <a:t>14</a:t>
            </a:fld>
            <a:endParaRPr lang="de-DE"/>
          </a:p>
        </p:txBody>
      </p:sp>
      <p:sp>
        <p:nvSpPr>
          <p:cNvPr id="7" name="Content Placeholder 6">
            <a:extLst>
              <a:ext uri="{FF2B5EF4-FFF2-40B4-BE49-F238E27FC236}">
                <a16:creationId xmlns:a16="http://schemas.microsoft.com/office/drawing/2014/main" id="{AC868320-07FF-456F-A673-6FA57B3BEC66}"/>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842140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7CF7A79-BE76-4594-870A-E4D5623C22DA}"/>
              </a:ext>
            </a:extLst>
          </p:cNvPr>
          <p:cNvSpPr>
            <a:spLocks noGrp="1"/>
          </p:cNvSpPr>
          <p:nvPr>
            <p:ph sz="quarter" idx="11"/>
          </p:nvPr>
        </p:nvSpPr>
        <p:spPr>
          <a:xfrm>
            <a:off x="627017" y="1998616"/>
            <a:ext cx="5908795" cy="4337097"/>
          </a:xfrm>
        </p:spPr>
        <p:txBody>
          <a:bodyPr/>
          <a:lstStyle/>
          <a:p>
            <a:r>
              <a:rPr lang="de-DE" dirty="0">
                <a:hlinkClick r:id="rId2"/>
              </a:rPr>
              <a:t>https://retractionwatch.com/</a:t>
            </a:r>
            <a:endParaRPr lang="de-DE" dirty="0"/>
          </a:p>
          <a:p>
            <a:pPr lvl="1"/>
            <a:r>
              <a:rPr lang="en-US" sz="2400" dirty="0"/>
              <a:t>a blog that reports on retractions of scientific papers and on related topics. </a:t>
            </a:r>
            <a:endParaRPr lang="de-DE" sz="2400" dirty="0"/>
          </a:p>
        </p:txBody>
      </p:sp>
      <p:sp>
        <p:nvSpPr>
          <p:cNvPr id="2" name="Title 1">
            <a:extLst>
              <a:ext uri="{FF2B5EF4-FFF2-40B4-BE49-F238E27FC236}">
                <a16:creationId xmlns:a16="http://schemas.microsoft.com/office/drawing/2014/main" id="{70D6E830-F623-40E0-9191-8E3F85E5DFFD}"/>
              </a:ext>
            </a:extLst>
          </p:cNvPr>
          <p:cNvSpPr>
            <a:spLocks noGrp="1"/>
          </p:cNvSpPr>
          <p:nvPr>
            <p:ph type="title"/>
          </p:nvPr>
        </p:nvSpPr>
        <p:spPr/>
        <p:txBody>
          <a:bodyPr>
            <a:normAutofit fontScale="90000"/>
          </a:bodyPr>
          <a:lstStyle/>
          <a:p>
            <a:r>
              <a:rPr lang="de-DE" dirty="0" err="1"/>
              <a:t>Example</a:t>
            </a:r>
            <a:r>
              <a:rPr lang="de-DE" dirty="0"/>
              <a:t> Implementation</a:t>
            </a:r>
            <a:br>
              <a:rPr lang="de-DE" dirty="0"/>
            </a:br>
            <a:r>
              <a:rPr lang="de-DE" dirty="0"/>
              <a:t>Scientific </a:t>
            </a:r>
            <a:r>
              <a:rPr lang="de-DE" dirty="0" err="1"/>
              <a:t>honesty</a:t>
            </a:r>
            <a:endParaRPr lang="de-DE" dirty="0"/>
          </a:p>
        </p:txBody>
      </p:sp>
      <p:sp>
        <p:nvSpPr>
          <p:cNvPr id="5" name="Slide Number Placeholder 4">
            <a:extLst>
              <a:ext uri="{FF2B5EF4-FFF2-40B4-BE49-F238E27FC236}">
                <a16:creationId xmlns:a16="http://schemas.microsoft.com/office/drawing/2014/main" id="{594B9A67-DD53-45FE-ADE4-6348A06254B2}"/>
              </a:ext>
            </a:extLst>
          </p:cNvPr>
          <p:cNvSpPr>
            <a:spLocks noGrp="1"/>
          </p:cNvSpPr>
          <p:nvPr>
            <p:ph type="sldNum" sz="quarter" idx="4"/>
          </p:nvPr>
        </p:nvSpPr>
        <p:spPr/>
        <p:txBody>
          <a:bodyPr/>
          <a:lstStyle/>
          <a:p>
            <a:fld id="{3E01A2B2-10AD-754B-9B4C-E5B6FED423D0}" type="slidenum">
              <a:rPr lang="de-DE" smtClean="0"/>
              <a:pPr/>
              <a:t>15</a:t>
            </a:fld>
            <a:endParaRPr lang="de-DE"/>
          </a:p>
        </p:txBody>
      </p:sp>
      <p:sp>
        <p:nvSpPr>
          <p:cNvPr id="7" name="Content Placeholder 6">
            <a:extLst>
              <a:ext uri="{FF2B5EF4-FFF2-40B4-BE49-F238E27FC236}">
                <a16:creationId xmlns:a16="http://schemas.microsoft.com/office/drawing/2014/main" id="{71379672-2589-4252-AC3F-95FE0EA5C135}"/>
              </a:ext>
            </a:extLst>
          </p:cNvPr>
          <p:cNvSpPr>
            <a:spLocks noGrp="1"/>
          </p:cNvSpPr>
          <p:nvPr>
            <p:ph sz="quarter" idx="12"/>
          </p:nvPr>
        </p:nvSpPr>
        <p:spPr/>
        <p:txBody>
          <a:bodyPr/>
          <a:lstStyle/>
          <a:p>
            <a:endParaRPr lang="de-DE"/>
          </a:p>
        </p:txBody>
      </p:sp>
      <p:pic>
        <p:nvPicPr>
          <p:cNvPr id="8" name="Picture 7">
            <a:extLst>
              <a:ext uri="{FF2B5EF4-FFF2-40B4-BE49-F238E27FC236}">
                <a16:creationId xmlns:a16="http://schemas.microsoft.com/office/drawing/2014/main" id="{DE8B72F4-C2D2-4AF5-AC2B-92C47487A704}"/>
              </a:ext>
            </a:extLst>
          </p:cNvPr>
          <p:cNvPicPr>
            <a:picLocks noChangeAspect="1"/>
          </p:cNvPicPr>
          <p:nvPr/>
        </p:nvPicPr>
        <p:blipFill>
          <a:blip r:embed="rId3"/>
          <a:stretch>
            <a:fillRect/>
          </a:stretch>
        </p:blipFill>
        <p:spPr>
          <a:xfrm>
            <a:off x="7344139" y="-166985"/>
            <a:ext cx="4455823" cy="6858000"/>
          </a:xfrm>
          <a:prstGeom prst="rect">
            <a:avLst/>
          </a:prstGeom>
        </p:spPr>
      </p:pic>
    </p:spTree>
    <p:extLst>
      <p:ext uri="{BB962C8B-B14F-4D97-AF65-F5344CB8AC3E}">
        <p14:creationId xmlns:p14="http://schemas.microsoft.com/office/powerpoint/2010/main" val="2094403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F22FFE8-2D31-49D0-BF1D-F35524C9F20D}"/>
              </a:ext>
            </a:extLst>
          </p:cNvPr>
          <p:cNvSpPr>
            <a:spLocks noGrp="1"/>
          </p:cNvSpPr>
          <p:nvPr>
            <p:ph sz="quarter" idx="11"/>
          </p:nvPr>
        </p:nvSpPr>
        <p:spPr/>
        <p:txBody>
          <a:bodyPr/>
          <a:lstStyle/>
          <a:p>
            <a:pPr marL="0" indent="0">
              <a:buNone/>
            </a:pPr>
            <a:r>
              <a:rPr lang="en-US" sz="1867" b="1" dirty="0"/>
              <a:t>Carefulness</a:t>
            </a:r>
          </a:p>
          <a:p>
            <a:pPr marL="239994" lvl="1" indent="0">
              <a:buNone/>
            </a:pPr>
            <a:r>
              <a:rPr lang="en-US" sz="1867" dirty="0"/>
              <a:t>Scientists should avoid careless errors and sloppiness in all aspects of scientific work.</a:t>
            </a:r>
          </a:p>
        </p:txBody>
      </p:sp>
      <p:sp>
        <p:nvSpPr>
          <p:cNvPr id="2" name="Title 1">
            <a:extLst>
              <a:ext uri="{FF2B5EF4-FFF2-40B4-BE49-F238E27FC236}">
                <a16:creationId xmlns:a16="http://schemas.microsoft.com/office/drawing/2014/main" id="{70D6E830-F623-40E0-9191-8E3F85E5DFFD}"/>
              </a:ext>
            </a:extLst>
          </p:cNvPr>
          <p:cNvSpPr>
            <a:spLocks noGrp="1"/>
          </p:cNvSpPr>
          <p:nvPr>
            <p:ph type="title"/>
          </p:nvPr>
        </p:nvSpPr>
        <p:spPr/>
        <p:txBody>
          <a:bodyPr>
            <a:normAutofit fontScale="90000"/>
          </a:bodyPr>
          <a:lstStyle/>
          <a:p>
            <a:r>
              <a:rPr lang="de-DE" dirty="0"/>
              <a:t>Six Fundamental </a:t>
            </a:r>
            <a:r>
              <a:rPr lang="de-DE" dirty="0" err="1"/>
              <a:t>Ethical</a:t>
            </a:r>
            <a:r>
              <a:rPr lang="de-DE" dirty="0"/>
              <a:t> </a:t>
            </a:r>
            <a:r>
              <a:rPr lang="de-DE" dirty="0" err="1"/>
              <a:t>Principles</a:t>
            </a:r>
            <a:r>
              <a:rPr lang="de-DE" dirty="0"/>
              <a:t> </a:t>
            </a:r>
            <a:r>
              <a:rPr lang="de-DE" dirty="0" err="1"/>
              <a:t>for</a:t>
            </a:r>
            <a:r>
              <a:rPr lang="de-DE" dirty="0"/>
              <a:t> Scientific Research</a:t>
            </a:r>
          </a:p>
        </p:txBody>
      </p:sp>
      <p:sp>
        <p:nvSpPr>
          <p:cNvPr id="5" name="Slide Number Placeholder 4">
            <a:extLst>
              <a:ext uri="{FF2B5EF4-FFF2-40B4-BE49-F238E27FC236}">
                <a16:creationId xmlns:a16="http://schemas.microsoft.com/office/drawing/2014/main" id="{594B9A67-DD53-45FE-ADE4-6348A06254B2}"/>
              </a:ext>
            </a:extLst>
          </p:cNvPr>
          <p:cNvSpPr>
            <a:spLocks noGrp="1"/>
          </p:cNvSpPr>
          <p:nvPr>
            <p:ph type="sldNum" sz="quarter" idx="4"/>
          </p:nvPr>
        </p:nvSpPr>
        <p:spPr/>
        <p:txBody>
          <a:bodyPr/>
          <a:lstStyle/>
          <a:p>
            <a:fld id="{3E01A2B2-10AD-754B-9B4C-E5B6FED423D0}" type="slidenum">
              <a:rPr lang="de-DE" smtClean="0"/>
              <a:pPr/>
              <a:t>16</a:t>
            </a:fld>
            <a:endParaRPr lang="de-DE"/>
          </a:p>
        </p:txBody>
      </p:sp>
      <p:sp>
        <p:nvSpPr>
          <p:cNvPr id="7" name="Content Placeholder 6">
            <a:extLst>
              <a:ext uri="{FF2B5EF4-FFF2-40B4-BE49-F238E27FC236}">
                <a16:creationId xmlns:a16="http://schemas.microsoft.com/office/drawing/2014/main" id="{5DD5BCB9-CF53-483A-AC1B-AB89A8B2154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247332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91424C2-E9BA-4FF5-81C6-8CBA15EFFDD8}"/>
              </a:ext>
            </a:extLst>
          </p:cNvPr>
          <p:cNvSpPr>
            <a:spLocks noGrp="1"/>
          </p:cNvSpPr>
          <p:nvPr>
            <p:ph sz="quarter" idx="11"/>
          </p:nvPr>
        </p:nvSpPr>
        <p:spPr/>
        <p:txBody>
          <a:bodyPr/>
          <a:lstStyle/>
          <a:p>
            <a:r>
              <a:rPr lang="de-DE" dirty="0"/>
              <a:t>Academic </a:t>
            </a:r>
            <a:r>
              <a:rPr lang="de-DE" dirty="0" err="1"/>
              <a:t>peer</a:t>
            </a:r>
            <a:r>
              <a:rPr lang="de-DE" dirty="0"/>
              <a:t> review </a:t>
            </a:r>
            <a:r>
              <a:rPr lang="de-DE" dirty="0" err="1"/>
              <a:t>processes</a:t>
            </a:r>
            <a:endParaRPr lang="de-DE" dirty="0"/>
          </a:p>
        </p:txBody>
      </p:sp>
      <p:sp>
        <p:nvSpPr>
          <p:cNvPr id="2" name="Title 1">
            <a:extLst>
              <a:ext uri="{FF2B5EF4-FFF2-40B4-BE49-F238E27FC236}">
                <a16:creationId xmlns:a16="http://schemas.microsoft.com/office/drawing/2014/main" id="{EB7E7407-400A-49E7-803B-DDFB5B2EF57D}"/>
              </a:ext>
            </a:extLst>
          </p:cNvPr>
          <p:cNvSpPr>
            <a:spLocks noGrp="1"/>
          </p:cNvSpPr>
          <p:nvPr>
            <p:ph type="title"/>
          </p:nvPr>
        </p:nvSpPr>
        <p:spPr/>
        <p:txBody>
          <a:bodyPr/>
          <a:lstStyle/>
          <a:p>
            <a:r>
              <a:rPr lang="de-DE" dirty="0" err="1"/>
              <a:t>Example</a:t>
            </a:r>
            <a:r>
              <a:rPr lang="de-DE" dirty="0"/>
              <a:t> Implementation </a:t>
            </a:r>
            <a:r>
              <a:rPr lang="de-DE" dirty="0" err="1"/>
              <a:t>Carefulness</a:t>
            </a:r>
            <a:endParaRPr lang="de-DE" dirty="0"/>
          </a:p>
        </p:txBody>
      </p:sp>
      <p:sp>
        <p:nvSpPr>
          <p:cNvPr id="4" name="Date Placeholder 3">
            <a:extLst>
              <a:ext uri="{FF2B5EF4-FFF2-40B4-BE49-F238E27FC236}">
                <a16:creationId xmlns:a16="http://schemas.microsoft.com/office/drawing/2014/main" id="{70560AF5-9CD7-4233-8159-5B23E06257F8}"/>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968EA318-7C00-40B8-A9EE-259E57799386}"/>
              </a:ext>
            </a:extLst>
          </p:cNvPr>
          <p:cNvSpPr>
            <a:spLocks noGrp="1"/>
          </p:cNvSpPr>
          <p:nvPr>
            <p:ph type="sldNum" sz="quarter" idx="4"/>
          </p:nvPr>
        </p:nvSpPr>
        <p:spPr/>
        <p:txBody>
          <a:bodyPr/>
          <a:lstStyle/>
          <a:p>
            <a:fld id="{3E01A2B2-10AD-754B-9B4C-E5B6FED423D0}" type="slidenum">
              <a:rPr lang="de-DE" smtClean="0"/>
              <a:pPr/>
              <a:t>17</a:t>
            </a:fld>
            <a:endParaRPr lang="de-DE"/>
          </a:p>
        </p:txBody>
      </p:sp>
      <p:sp>
        <p:nvSpPr>
          <p:cNvPr id="9" name="Content Placeholder 8">
            <a:extLst>
              <a:ext uri="{FF2B5EF4-FFF2-40B4-BE49-F238E27FC236}">
                <a16:creationId xmlns:a16="http://schemas.microsoft.com/office/drawing/2014/main" id="{A5DEC785-BD70-4A75-A484-02AE2225730B}"/>
              </a:ext>
            </a:extLst>
          </p:cNvPr>
          <p:cNvSpPr>
            <a:spLocks noGrp="1"/>
          </p:cNvSpPr>
          <p:nvPr>
            <p:ph sz="quarter" idx="12"/>
          </p:nvPr>
        </p:nvSpPr>
        <p:spPr/>
        <p:txBody>
          <a:bodyPr/>
          <a:lstStyle/>
          <a:p>
            <a:endParaRPr lang="de-DE"/>
          </a:p>
        </p:txBody>
      </p:sp>
      <p:pic>
        <p:nvPicPr>
          <p:cNvPr id="7" name="Picture 6" descr="Timeline&#10;&#10;Description automatically generated">
            <a:extLst>
              <a:ext uri="{FF2B5EF4-FFF2-40B4-BE49-F238E27FC236}">
                <a16:creationId xmlns:a16="http://schemas.microsoft.com/office/drawing/2014/main" id="{0DDA0C11-857E-4577-93B4-FD80648652D4}"/>
              </a:ext>
            </a:extLst>
          </p:cNvPr>
          <p:cNvPicPr>
            <a:picLocks noChangeAspect="1"/>
          </p:cNvPicPr>
          <p:nvPr/>
        </p:nvPicPr>
        <p:blipFill>
          <a:blip r:embed="rId2"/>
          <a:stretch>
            <a:fillRect/>
          </a:stretch>
        </p:blipFill>
        <p:spPr>
          <a:xfrm>
            <a:off x="6652413" y="2365695"/>
            <a:ext cx="5094128" cy="3602938"/>
          </a:xfrm>
          <a:prstGeom prst="rect">
            <a:avLst/>
          </a:prstGeom>
        </p:spPr>
      </p:pic>
    </p:spTree>
    <p:extLst>
      <p:ext uri="{BB962C8B-B14F-4D97-AF65-F5344CB8AC3E}">
        <p14:creationId xmlns:p14="http://schemas.microsoft.com/office/powerpoint/2010/main" val="3177054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F22FFE8-2D31-49D0-BF1D-F35524C9F20D}"/>
              </a:ext>
            </a:extLst>
          </p:cNvPr>
          <p:cNvSpPr>
            <a:spLocks noGrp="1"/>
          </p:cNvSpPr>
          <p:nvPr>
            <p:ph sz="quarter" idx="11"/>
          </p:nvPr>
        </p:nvSpPr>
        <p:spPr/>
        <p:txBody>
          <a:bodyPr/>
          <a:lstStyle/>
          <a:p>
            <a:pPr marL="0" indent="0">
              <a:buNone/>
            </a:pPr>
            <a:r>
              <a:rPr lang="en-US" sz="1867" b="1" dirty="0"/>
              <a:t>Intellectual freedom</a:t>
            </a:r>
          </a:p>
          <a:p>
            <a:pPr marL="239994" lvl="1" indent="0">
              <a:buNone/>
            </a:pPr>
            <a:r>
              <a:rPr lang="en-US" sz="1867" dirty="0"/>
              <a:t>Scientists should be free to pursue new ideas and criticize old ones and conduct research on anything they find interesting.</a:t>
            </a:r>
          </a:p>
        </p:txBody>
      </p:sp>
      <p:sp>
        <p:nvSpPr>
          <p:cNvPr id="2" name="Title 1">
            <a:extLst>
              <a:ext uri="{FF2B5EF4-FFF2-40B4-BE49-F238E27FC236}">
                <a16:creationId xmlns:a16="http://schemas.microsoft.com/office/drawing/2014/main" id="{70D6E830-F623-40E0-9191-8E3F85E5DFFD}"/>
              </a:ext>
            </a:extLst>
          </p:cNvPr>
          <p:cNvSpPr>
            <a:spLocks noGrp="1"/>
          </p:cNvSpPr>
          <p:nvPr>
            <p:ph type="title"/>
          </p:nvPr>
        </p:nvSpPr>
        <p:spPr/>
        <p:txBody>
          <a:bodyPr>
            <a:normAutofit fontScale="90000"/>
          </a:bodyPr>
          <a:lstStyle/>
          <a:p>
            <a:r>
              <a:rPr lang="de-DE" dirty="0"/>
              <a:t>Six Fundamental </a:t>
            </a:r>
            <a:r>
              <a:rPr lang="de-DE" dirty="0" err="1"/>
              <a:t>Ethical</a:t>
            </a:r>
            <a:r>
              <a:rPr lang="de-DE" dirty="0"/>
              <a:t> </a:t>
            </a:r>
            <a:r>
              <a:rPr lang="de-DE" dirty="0" err="1"/>
              <a:t>Principles</a:t>
            </a:r>
            <a:r>
              <a:rPr lang="de-DE" dirty="0"/>
              <a:t> </a:t>
            </a:r>
            <a:r>
              <a:rPr lang="de-DE" dirty="0" err="1"/>
              <a:t>for</a:t>
            </a:r>
            <a:r>
              <a:rPr lang="de-DE" dirty="0"/>
              <a:t> Scientific Research</a:t>
            </a:r>
          </a:p>
        </p:txBody>
      </p:sp>
      <p:sp>
        <p:nvSpPr>
          <p:cNvPr id="5" name="Slide Number Placeholder 4">
            <a:extLst>
              <a:ext uri="{FF2B5EF4-FFF2-40B4-BE49-F238E27FC236}">
                <a16:creationId xmlns:a16="http://schemas.microsoft.com/office/drawing/2014/main" id="{594B9A67-DD53-45FE-ADE4-6348A06254B2}"/>
              </a:ext>
            </a:extLst>
          </p:cNvPr>
          <p:cNvSpPr>
            <a:spLocks noGrp="1"/>
          </p:cNvSpPr>
          <p:nvPr>
            <p:ph type="sldNum" sz="quarter" idx="4"/>
          </p:nvPr>
        </p:nvSpPr>
        <p:spPr/>
        <p:txBody>
          <a:bodyPr/>
          <a:lstStyle/>
          <a:p>
            <a:fld id="{3E01A2B2-10AD-754B-9B4C-E5B6FED423D0}" type="slidenum">
              <a:rPr lang="de-DE" smtClean="0"/>
              <a:pPr/>
              <a:t>18</a:t>
            </a:fld>
            <a:endParaRPr lang="de-DE"/>
          </a:p>
        </p:txBody>
      </p:sp>
      <p:sp>
        <p:nvSpPr>
          <p:cNvPr id="7" name="Content Placeholder 6">
            <a:extLst>
              <a:ext uri="{FF2B5EF4-FFF2-40B4-BE49-F238E27FC236}">
                <a16:creationId xmlns:a16="http://schemas.microsoft.com/office/drawing/2014/main" id="{8AD59EB8-AEAF-4882-8A30-D08298D8975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689845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F22FFE8-2D31-49D0-BF1D-F35524C9F20D}"/>
              </a:ext>
            </a:extLst>
          </p:cNvPr>
          <p:cNvSpPr>
            <a:spLocks noGrp="1"/>
          </p:cNvSpPr>
          <p:nvPr>
            <p:ph sz="quarter" idx="11"/>
          </p:nvPr>
        </p:nvSpPr>
        <p:spPr/>
        <p:txBody>
          <a:bodyPr>
            <a:normAutofit/>
          </a:bodyPr>
          <a:lstStyle/>
          <a:p>
            <a:pPr marL="0" indent="0">
              <a:buNone/>
            </a:pPr>
            <a:r>
              <a:rPr lang="en-US" sz="1867" b="1" dirty="0"/>
              <a:t>Tenure / “</a:t>
            </a:r>
            <a:r>
              <a:rPr lang="en-US" sz="1867" b="1" dirty="0" err="1"/>
              <a:t>Verbeamtung</a:t>
            </a:r>
            <a:r>
              <a:rPr lang="en-US" sz="1867" b="1" dirty="0"/>
              <a:t>”</a:t>
            </a:r>
          </a:p>
          <a:p>
            <a:pPr lvl="1"/>
            <a:r>
              <a:rPr lang="en-US" sz="1600" dirty="0"/>
              <a:t>an indefinite appointment that can be terminated only for cause or under extraordinary circumstances that provides sufficient protection for scientists to pursue their ideas</a:t>
            </a:r>
          </a:p>
          <a:p>
            <a:pPr lvl="2"/>
            <a:r>
              <a:rPr lang="en-US" sz="1467" dirty="0"/>
              <a:t>e.g., in Germany: salary, health cover, pension, rooms, assistants, budget, etc.</a:t>
            </a:r>
            <a:endParaRPr lang="en-US" sz="1600" dirty="0"/>
          </a:p>
          <a:p>
            <a:pPr lvl="1"/>
            <a:endParaRPr lang="en-US" sz="1600" dirty="0"/>
          </a:p>
          <a:p>
            <a:pPr lvl="1"/>
            <a:r>
              <a:rPr lang="en-US" sz="1600" dirty="0"/>
              <a:t>Objective: to safeguard academic freedom for all who teach and conduct research in higher education. </a:t>
            </a:r>
          </a:p>
          <a:p>
            <a:pPr lvl="1"/>
            <a:r>
              <a:rPr lang="en-US" sz="1600" dirty="0"/>
              <a:t>Provides conditions for </a:t>
            </a:r>
            <a:r>
              <a:rPr lang="en-US" sz="1600" dirty="0" err="1"/>
              <a:t>scientitss</a:t>
            </a:r>
            <a:r>
              <a:rPr lang="en-US" sz="1600" dirty="0"/>
              <a:t> to pursue research and innovation and draw evidence-based conclusions free from corporate or political pressure.</a:t>
            </a:r>
          </a:p>
          <a:p>
            <a:pPr lvl="1"/>
            <a:r>
              <a:rPr lang="en-US" sz="1600" dirty="0"/>
              <a:t>Should faculty members possibly lose their positions because of their speech, publications, or research findings, they cannot properly fulfill their core responsibilities to advance and transmit knowledge.</a:t>
            </a:r>
          </a:p>
          <a:p>
            <a:pPr lvl="1"/>
            <a:endParaRPr lang="en-US" sz="1600" dirty="0"/>
          </a:p>
          <a:p>
            <a:pPr lvl="1"/>
            <a:r>
              <a:rPr lang="en-US" sz="1600" dirty="0"/>
              <a:t>Not without controversy, e.g., the lectures of Prof Dr Bernd </a:t>
            </a:r>
            <a:r>
              <a:rPr lang="en-US" sz="1600" dirty="0" err="1"/>
              <a:t>Lucke</a:t>
            </a:r>
            <a:r>
              <a:rPr lang="en-US" sz="1600" dirty="0"/>
              <a:t> at the University of Hamburg in 2019</a:t>
            </a:r>
          </a:p>
          <a:p>
            <a:pPr lvl="2"/>
            <a:r>
              <a:rPr lang="en-US" sz="1400" dirty="0">
                <a:hlinkClick r:id="rId2"/>
              </a:rPr>
              <a:t>https://www.uni-hamburg.de/en/newsroom/im-fokus/2019/1022-fragen-antworten-lucke.html</a:t>
            </a:r>
            <a:r>
              <a:rPr lang="en-US" sz="1400" dirty="0"/>
              <a:t> </a:t>
            </a:r>
          </a:p>
          <a:p>
            <a:pPr lvl="2"/>
            <a:r>
              <a:rPr lang="en-US" sz="1400" dirty="0">
                <a:hlinkClick r:id="rId3"/>
              </a:rPr>
              <a:t>https://www.tagesspiegel.de/wissen/massive-stoerung-bei-vorlesung-von-afd-gruender-uni-hamburg-sagt-bernd-lucke-schutz-zu/25125924.html</a:t>
            </a:r>
            <a:r>
              <a:rPr lang="en-US" sz="1400" dirty="0"/>
              <a:t> </a:t>
            </a:r>
          </a:p>
        </p:txBody>
      </p:sp>
      <p:sp>
        <p:nvSpPr>
          <p:cNvPr id="2" name="Title 1">
            <a:extLst>
              <a:ext uri="{FF2B5EF4-FFF2-40B4-BE49-F238E27FC236}">
                <a16:creationId xmlns:a16="http://schemas.microsoft.com/office/drawing/2014/main" id="{70D6E830-F623-40E0-9191-8E3F85E5DFFD}"/>
              </a:ext>
            </a:extLst>
          </p:cNvPr>
          <p:cNvSpPr>
            <a:spLocks noGrp="1"/>
          </p:cNvSpPr>
          <p:nvPr>
            <p:ph type="title"/>
          </p:nvPr>
        </p:nvSpPr>
        <p:spPr/>
        <p:txBody>
          <a:bodyPr>
            <a:normAutofit fontScale="90000"/>
          </a:bodyPr>
          <a:lstStyle/>
          <a:p>
            <a:r>
              <a:rPr lang="de-DE" dirty="0" err="1"/>
              <a:t>Example</a:t>
            </a:r>
            <a:r>
              <a:rPr lang="de-DE" dirty="0"/>
              <a:t> Implementation </a:t>
            </a:r>
            <a:r>
              <a:rPr lang="de-DE" dirty="0" err="1"/>
              <a:t>Intellectual</a:t>
            </a:r>
            <a:r>
              <a:rPr lang="de-DE" dirty="0"/>
              <a:t> Freedom</a:t>
            </a:r>
          </a:p>
        </p:txBody>
      </p:sp>
      <p:sp>
        <p:nvSpPr>
          <p:cNvPr id="5" name="Slide Number Placeholder 4">
            <a:extLst>
              <a:ext uri="{FF2B5EF4-FFF2-40B4-BE49-F238E27FC236}">
                <a16:creationId xmlns:a16="http://schemas.microsoft.com/office/drawing/2014/main" id="{594B9A67-DD53-45FE-ADE4-6348A06254B2}"/>
              </a:ext>
            </a:extLst>
          </p:cNvPr>
          <p:cNvSpPr>
            <a:spLocks noGrp="1"/>
          </p:cNvSpPr>
          <p:nvPr>
            <p:ph type="sldNum" sz="quarter" idx="4"/>
          </p:nvPr>
        </p:nvSpPr>
        <p:spPr/>
        <p:txBody>
          <a:bodyPr/>
          <a:lstStyle/>
          <a:p>
            <a:fld id="{3E01A2B2-10AD-754B-9B4C-E5B6FED423D0}" type="slidenum">
              <a:rPr lang="de-DE" smtClean="0"/>
              <a:pPr/>
              <a:t>19</a:t>
            </a:fld>
            <a:endParaRPr lang="de-DE"/>
          </a:p>
        </p:txBody>
      </p:sp>
      <p:sp>
        <p:nvSpPr>
          <p:cNvPr id="7" name="Content Placeholder 6">
            <a:extLst>
              <a:ext uri="{FF2B5EF4-FFF2-40B4-BE49-F238E27FC236}">
                <a16:creationId xmlns:a16="http://schemas.microsoft.com/office/drawing/2014/main" id="{CC401D23-BAC7-4E04-80D4-15B57FBE6327}"/>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562235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F22FFE8-2D31-49D0-BF1D-F35524C9F20D}"/>
              </a:ext>
            </a:extLst>
          </p:cNvPr>
          <p:cNvSpPr>
            <a:spLocks noGrp="1"/>
          </p:cNvSpPr>
          <p:nvPr>
            <p:ph sz="quarter" idx="11"/>
          </p:nvPr>
        </p:nvSpPr>
        <p:spPr/>
        <p:txBody>
          <a:bodyPr/>
          <a:lstStyle/>
          <a:p>
            <a:pPr marL="0" indent="0">
              <a:buNone/>
            </a:pPr>
            <a:r>
              <a:rPr lang="en-US" sz="1867" b="1" dirty="0"/>
              <a:t>Openness</a:t>
            </a:r>
          </a:p>
          <a:p>
            <a:pPr marL="239994" lvl="1" indent="0">
              <a:buNone/>
            </a:pPr>
            <a:r>
              <a:rPr lang="en-US" sz="1867" dirty="0"/>
              <a:t>Whenever possible, scientists should share data, results, methods, theories, equipment, and so on; allow people to see their work; and be open to criticism.</a:t>
            </a:r>
          </a:p>
        </p:txBody>
      </p:sp>
      <p:sp>
        <p:nvSpPr>
          <p:cNvPr id="2" name="Title 1">
            <a:extLst>
              <a:ext uri="{FF2B5EF4-FFF2-40B4-BE49-F238E27FC236}">
                <a16:creationId xmlns:a16="http://schemas.microsoft.com/office/drawing/2014/main" id="{70D6E830-F623-40E0-9191-8E3F85E5DFFD}"/>
              </a:ext>
            </a:extLst>
          </p:cNvPr>
          <p:cNvSpPr>
            <a:spLocks noGrp="1"/>
          </p:cNvSpPr>
          <p:nvPr>
            <p:ph type="title"/>
          </p:nvPr>
        </p:nvSpPr>
        <p:spPr/>
        <p:txBody>
          <a:bodyPr>
            <a:normAutofit fontScale="90000"/>
          </a:bodyPr>
          <a:lstStyle/>
          <a:p>
            <a:r>
              <a:rPr lang="de-DE" dirty="0"/>
              <a:t>Six Fundamental </a:t>
            </a:r>
            <a:r>
              <a:rPr lang="de-DE" dirty="0" err="1"/>
              <a:t>Ethical</a:t>
            </a:r>
            <a:r>
              <a:rPr lang="de-DE" dirty="0"/>
              <a:t> </a:t>
            </a:r>
            <a:r>
              <a:rPr lang="de-DE" dirty="0" err="1"/>
              <a:t>Principles</a:t>
            </a:r>
            <a:r>
              <a:rPr lang="de-DE" dirty="0"/>
              <a:t> </a:t>
            </a:r>
            <a:r>
              <a:rPr lang="de-DE" dirty="0" err="1"/>
              <a:t>for</a:t>
            </a:r>
            <a:r>
              <a:rPr lang="de-DE" dirty="0"/>
              <a:t> Scientific Research</a:t>
            </a:r>
          </a:p>
        </p:txBody>
      </p:sp>
      <p:sp>
        <p:nvSpPr>
          <p:cNvPr id="5" name="Slide Number Placeholder 4">
            <a:extLst>
              <a:ext uri="{FF2B5EF4-FFF2-40B4-BE49-F238E27FC236}">
                <a16:creationId xmlns:a16="http://schemas.microsoft.com/office/drawing/2014/main" id="{594B9A67-DD53-45FE-ADE4-6348A06254B2}"/>
              </a:ext>
            </a:extLst>
          </p:cNvPr>
          <p:cNvSpPr>
            <a:spLocks noGrp="1"/>
          </p:cNvSpPr>
          <p:nvPr>
            <p:ph type="sldNum" sz="quarter" idx="4"/>
          </p:nvPr>
        </p:nvSpPr>
        <p:spPr/>
        <p:txBody>
          <a:bodyPr/>
          <a:lstStyle/>
          <a:p>
            <a:fld id="{3E01A2B2-10AD-754B-9B4C-E5B6FED423D0}" type="slidenum">
              <a:rPr lang="de-DE" smtClean="0"/>
              <a:pPr/>
              <a:t>20</a:t>
            </a:fld>
            <a:endParaRPr lang="de-DE"/>
          </a:p>
        </p:txBody>
      </p:sp>
      <p:sp>
        <p:nvSpPr>
          <p:cNvPr id="7" name="Content Placeholder 6">
            <a:extLst>
              <a:ext uri="{FF2B5EF4-FFF2-40B4-BE49-F238E27FC236}">
                <a16:creationId xmlns:a16="http://schemas.microsoft.com/office/drawing/2014/main" id="{AB3F18AE-64AB-4477-909B-B3AC5D6D411D}"/>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4098435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91424C2-E9BA-4FF5-81C6-8CBA15EFFDD8}"/>
              </a:ext>
            </a:extLst>
          </p:cNvPr>
          <p:cNvSpPr>
            <a:spLocks noGrp="1"/>
          </p:cNvSpPr>
          <p:nvPr>
            <p:ph sz="quarter" idx="11"/>
          </p:nvPr>
        </p:nvSpPr>
        <p:spPr>
          <a:xfrm>
            <a:off x="1599637" y="2046017"/>
            <a:ext cx="7811064" cy="4337097"/>
          </a:xfrm>
        </p:spPr>
        <p:txBody>
          <a:bodyPr/>
          <a:lstStyle/>
          <a:p>
            <a:pPr marL="0" indent="0">
              <a:buNone/>
            </a:pPr>
            <a:r>
              <a:rPr lang="de-DE" dirty="0"/>
              <a:t>Open Science (e.g., </a:t>
            </a:r>
            <a:r>
              <a:rPr lang="de-DE" dirty="0">
                <a:hlinkClick r:id="rId3"/>
              </a:rPr>
              <a:t>https://www.cos.io/</a:t>
            </a:r>
            <a:r>
              <a:rPr lang="de-DE" dirty="0"/>
              <a:t>) </a:t>
            </a:r>
          </a:p>
        </p:txBody>
      </p:sp>
      <p:sp>
        <p:nvSpPr>
          <p:cNvPr id="2" name="Title 1">
            <a:extLst>
              <a:ext uri="{FF2B5EF4-FFF2-40B4-BE49-F238E27FC236}">
                <a16:creationId xmlns:a16="http://schemas.microsoft.com/office/drawing/2014/main" id="{EB7E7407-400A-49E7-803B-DDFB5B2EF57D}"/>
              </a:ext>
            </a:extLst>
          </p:cNvPr>
          <p:cNvSpPr>
            <a:spLocks noGrp="1"/>
          </p:cNvSpPr>
          <p:nvPr>
            <p:ph type="title"/>
          </p:nvPr>
        </p:nvSpPr>
        <p:spPr/>
        <p:txBody>
          <a:bodyPr/>
          <a:lstStyle/>
          <a:p>
            <a:r>
              <a:rPr lang="de-DE" dirty="0" err="1"/>
              <a:t>Example</a:t>
            </a:r>
            <a:r>
              <a:rPr lang="de-DE" dirty="0"/>
              <a:t> Implementation </a:t>
            </a:r>
            <a:r>
              <a:rPr lang="de-DE" dirty="0" err="1"/>
              <a:t>Openness</a:t>
            </a:r>
            <a:r>
              <a:rPr lang="de-DE" dirty="0"/>
              <a:t> </a:t>
            </a:r>
          </a:p>
        </p:txBody>
      </p:sp>
      <p:sp>
        <p:nvSpPr>
          <p:cNvPr id="4" name="Date Placeholder 3">
            <a:extLst>
              <a:ext uri="{FF2B5EF4-FFF2-40B4-BE49-F238E27FC236}">
                <a16:creationId xmlns:a16="http://schemas.microsoft.com/office/drawing/2014/main" id="{70560AF5-9CD7-4233-8159-5B23E06257F8}"/>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968EA318-7C00-40B8-A9EE-259E57799386}"/>
              </a:ext>
            </a:extLst>
          </p:cNvPr>
          <p:cNvSpPr>
            <a:spLocks noGrp="1"/>
          </p:cNvSpPr>
          <p:nvPr>
            <p:ph type="sldNum" sz="quarter" idx="4"/>
          </p:nvPr>
        </p:nvSpPr>
        <p:spPr/>
        <p:txBody>
          <a:bodyPr/>
          <a:lstStyle/>
          <a:p>
            <a:fld id="{3E01A2B2-10AD-754B-9B4C-E5B6FED423D0}" type="slidenum">
              <a:rPr lang="de-DE" smtClean="0"/>
              <a:pPr/>
              <a:t>21</a:t>
            </a:fld>
            <a:endParaRPr lang="de-DE"/>
          </a:p>
        </p:txBody>
      </p:sp>
      <p:sp>
        <p:nvSpPr>
          <p:cNvPr id="10" name="Content Placeholder 9">
            <a:extLst>
              <a:ext uri="{FF2B5EF4-FFF2-40B4-BE49-F238E27FC236}">
                <a16:creationId xmlns:a16="http://schemas.microsoft.com/office/drawing/2014/main" id="{656E4B3D-BC5D-4C9B-A25B-3F9CE730753F}"/>
              </a:ext>
            </a:extLst>
          </p:cNvPr>
          <p:cNvSpPr>
            <a:spLocks noGrp="1"/>
          </p:cNvSpPr>
          <p:nvPr>
            <p:ph sz="quarter" idx="12"/>
          </p:nvPr>
        </p:nvSpPr>
        <p:spPr/>
        <p:txBody>
          <a:bodyPr/>
          <a:lstStyle/>
          <a:p>
            <a:endParaRPr lang="de-DE"/>
          </a:p>
        </p:txBody>
      </p:sp>
      <p:pic>
        <p:nvPicPr>
          <p:cNvPr id="6" name="Online Media 5" title="The Open Research Lifecycle | Center for Open Science">
            <a:hlinkClick r:id="" action="ppaction://media"/>
            <a:extLst>
              <a:ext uri="{FF2B5EF4-FFF2-40B4-BE49-F238E27FC236}">
                <a16:creationId xmlns:a16="http://schemas.microsoft.com/office/drawing/2014/main" id="{A298DA5B-32C7-455C-B266-D5428EE34106}"/>
              </a:ext>
            </a:extLst>
          </p:cNvPr>
          <p:cNvPicPr>
            <a:picLocks noRot="1" noChangeAspect="1"/>
          </p:cNvPicPr>
          <p:nvPr>
            <a:videoFile r:link="rId1"/>
          </p:nvPr>
        </p:nvPicPr>
        <p:blipFill>
          <a:blip r:embed="rId4"/>
          <a:stretch>
            <a:fillRect/>
          </a:stretch>
        </p:blipFill>
        <p:spPr>
          <a:xfrm>
            <a:off x="2198161" y="2502033"/>
            <a:ext cx="6785275" cy="3833680"/>
          </a:xfrm>
          <a:prstGeom prst="rect">
            <a:avLst/>
          </a:prstGeom>
        </p:spPr>
      </p:pic>
      <p:sp>
        <p:nvSpPr>
          <p:cNvPr id="9" name="TextBox 8">
            <a:extLst>
              <a:ext uri="{FF2B5EF4-FFF2-40B4-BE49-F238E27FC236}">
                <a16:creationId xmlns:a16="http://schemas.microsoft.com/office/drawing/2014/main" id="{AA5FE151-4C1F-44BD-85E9-E5716547F232}"/>
              </a:ext>
            </a:extLst>
          </p:cNvPr>
          <p:cNvSpPr txBox="1"/>
          <p:nvPr/>
        </p:nvSpPr>
        <p:spPr>
          <a:xfrm>
            <a:off x="5192623" y="6484383"/>
            <a:ext cx="3190771" cy="256545"/>
          </a:xfrm>
          <a:prstGeom prst="rect">
            <a:avLst/>
          </a:prstGeom>
          <a:noFill/>
        </p:spPr>
        <p:txBody>
          <a:bodyPr wrap="square">
            <a:spAutoFit/>
          </a:bodyPr>
          <a:lstStyle/>
          <a:p>
            <a:r>
              <a:rPr lang="de-DE" sz="1067" dirty="0">
                <a:hlinkClick r:id="rId5"/>
              </a:rPr>
              <a:t>https://www.youtube.com/watch?v=9YuNGB3vNOw</a:t>
            </a:r>
            <a:r>
              <a:rPr lang="de-DE" sz="1067" dirty="0"/>
              <a:t> </a:t>
            </a:r>
          </a:p>
        </p:txBody>
      </p:sp>
    </p:spTree>
    <p:extLst>
      <p:ext uri="{BB962C8B-B14F-4D97-AF65-F5344CB8AC3E}">
        <p14:creationId xmlns:p14="http://schemas.microsoft.com/office/powerpoint/2010/main" val="820787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CBA1CF1-C7DA-4DBB-A0BB-8A1C8A89C1AC}"/>
              </a:ext>
            </a:extLst>
          </p:cNvPr>
          <p:cNvSpPr>
            <a:spLocks noGrp="1"/>
          </p:cNvSpPr>
          <p:nvPr>
            <p:ph type="dt" sz="half" idx="10"/>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097962BA-3085-4776-A455-740E362BE4AD}"/>
              </a:ext>
            </a:extLst>
          </p:cNvPr>
          <p:cNvSpPr>
            <a:spLocks noGrp="1"/>
          </p:cNvSpPr>
          <p:nvPr>
            <p:ph type="sldNum" sz="quarter" idx="4"/>
          </p:nvPr>
        </p:nvSpPr>
        <p:spPr/>
        <p:txBody>
          <a:bodyPr/>
          <a:lstStyle/>
          <a:p>
            <a:fld id="{3E01A2B2-10AD-754B-9B4C-E5B6FED423D0}" type="slidenum">
              <a:rPr lang="de-DE" smtClean="0"/>
              <a:pPr/>
              <a:t>22</a:t>
            </a:fld>
            <a:endParaRPr lang="de-DE"/>
          </a:p>
        </p:txBody>
      </p:sp>
      <p:sp>
        <p:nvSpPr>
          <p:cNvPr id="2" name="Title 1">
            <a:extLst>
              <a:ext uri="{FF2B5EF4-FFF2-40B4-BE49-F238E27FC236}">
                <a16:creationId xmlns:a16="http://schemas.microsoft.com/office/drawing/2014/main" id="{B51F2302-D0CE-47FC-9AAC-3A44582007CE}"/>
              </a:ext>
            </a:extLst>
          </p:cNvPr>
          <p:cNvSpPr>
            <a:spLocks noGrp="1"/>
          </p:cNvSpPr>
          <p:nvPr>
            <p:ph type="title"/>
          </p:nvPr>
        </p:nvSpPr>
        <p:spPr/>
        <p:txBody>
          <a:bodyPr/>
          <a:lstStyle/>
          <a:p>
            <a:r>
              <a:rPr lang="de-DE" dirty="0" err="1"/>
              <a:t>Example</a:t>
            </a:r>
            <a:r>
              <a:rPr lang="de-DE" dirty="0"/>
              <a:t> open </a:t>
            </a:r>
            <a:r>
              <a:rPr lang="de-DE" dirty="0" err="1"/>
              <a:t>science</a:t>
            </a:r>
            <a:r>
              <a:rPr lang="de-DE" dirty="0"/>
              <a:t> </a:t>
            </a:r>
            <a:r>
              <a:rPr lang="de-DE" dirty="0" err="1"/>
              <a:t>registration</a:t>
            </a:r>
            <a:endParaRPr lang="de-DE" dirty="0"/>
          </a:p>
        </p:txBody>
      </p:sp>
      <p:sp>
        <p:nvSpPr>
          <p:cNvPr id="18" name="Content Placeholder 17">
            <a:extLst>
              <a:ext uri="{FF2B5EF4-FFF2-40B4-BE49-F238E27FC236}">
                <a16:creationId xmlns:a16="http://schemas.microsoft.com/office/drawing/2014/main" id="{2C3560EE-A77F-4F17-82DF-D54665500EEF}"/>
              </a:ext>
            </a:extLst>
          </p:cNvPr>
          <p:cNvSpPr>
            <a:spLocks noGrp="1"/>
          </p:cNvSpPr>
          <p:nvPr>
            <p:ph sz="quarter" idx="12"/>
          </p:nvPr>
        </p:nvSpPr>
        <p:spPr/>
        <p:txBody>
          <a:bodyPr/>
          <a:lstStyle/>
          <a:p>
            <a:endParaRPr lang="de-DE"/>
          </a:p>
        </p:txBody>
      </p:sp>
      <p:sp>
        <p:nvSpPr>
          <p:cNvPr id="3" name="Text Placeholder 2">
            <a:extLst>
              <a:ext uri="{FF2B5EF4-FFF2-40B4-BE49-F238E27FC236}">
                <a16:creationId xmlns:a16="http://schemas.microsoft.com/office/drawing/2014/main" id="{3EA3EE94-9F36-41E0-A98D-7D9CAEAD5C66}"/>
              </a:ext>
            </a:extLst>
          </p:cNvPr>
          <p:cNvSpPr>
            <a:spLocks noGrp="1"/>
          </p:cNvSpPr>
          <p:nvPr>
            <p:ph sz="quarter" idx="11"/>
          </p:nvPr>
        </p:nvSpPr>
        <p:spPr/>
        <p:txBody>
          <a:bodyPr>
            <a:normAutofit fontScale="92500"/>
          </a:bodyPr>
          <a:lstStyle/>
          <a:p>
            <a:r>
              <a:rPr lang="de-DE" dirty="0"/>
              <a:t>Open </a:t>
            </a:r>
            <a:r>
              <a:rPr lang="de-DE" dirty="0" err="1"/>
              <a:t>registration</a:t>
            </a:r>
            <a:r>
              <a:rPr lang="de-DE" dirty="0"/>
              <a:t> of </a:t>
            </a:r>
            <a:r>
              <a:rPr lang="de-DE" dirty="0" err="1"/>
              <a:t>study</a:t>
            </a:r>
            <a:r>
              <a:rPr lang="de-DE" dirty="0"/>
              <a:t>, </a:t>
            </a:r>
            <a:r>
              <a:rPr lang="de-DE" dirty="0" err="1"/>
              <a:t>data</a:t>
            </a:r>
            <a:r>
              <a:rPr lang="de-DE" dirty="0"/>
              <a:t>, </a:t>
            </a:r>
            <a:r>
              <a:rPr lang="de-DE" dirty="0" err="1"/>
              <a:t>measurement</a:t>
            </a:r>
            <a:r>
              <a:rPr lang="de-DE" dirty="0"/>
              <a:t>, </a:t>
            </a:r>
            <a:r>
              <a:rPr lang="de-DE" dirty="0" err="1"/>
              <a:t>hypotheses</a:t>
            </a:r>
            <a:r>
              <a:rPr lang="de-DE" dirty="0"/>
              <a:t>, </a:t>
            </a:r>
            <a:r>
              <a:rPr lang="de-DE" dirty="0" err="1"/>
              <a:t>paper</a:t>
            </a:r>
            <a:r>
              <a:rPr lang="de-DE" dirty="0"/>
              <a:t> </a:t>
            </a:r>
            <a:r>
              <a:rPr lang="de-DE" dirty="0" err="1"/>
              <a:t>drafts</a:t>
            </a:r>
            <a:endParaRPr lang="de-DE" dirty="0">
              <a:hlinkClick r:id="rId2"/>
            </a:endParaRPr>
          </a:p>
          <a:p>
            <a:pPr lvl="1"/>
            <a:r>
              <a:rPr lang="de-DE" dirty="0">
                <a:hlinkClick r:id="rId2"/>
              </a:rPr>
              <a:t>https://osf.io/ecwsj</a:t>
            </a:r>
            <a:endParaRPr lang="de-DE" dirty="0"/>
          </a:p>
          <a:p>
            <a:r>
              <a:rPr lang="de-DE" dirty="0" err="1"/>
              <a:t>includes</a:t>
            </a:r>
            <a:endParaRPr lang="de-DE" dirty="0"/>
          </a:p>
          <a:p>
            <a:pPr lvl="1"/>
            <a:r>
              <a:rPr lang="de-DE" dirty="0" err="1"/>
              <a:t>Hypotheses</a:t>
            </a:r>
            <a:endParaRPr lang="de-DE" dirty="0"/>
          </a:p>
          <a:p>
            <a:pPr lvl="1"/>
            <a:r>
              <a:rPr lang="de-DE" dirty="0"/>
              <a:t>Coding Scheme plus </a:t>
            </a:r>
            <a:r>
              <a:rPr lang="de-DE" dirty="0" err="1"/>
              <a:t>raw</a:t>
            </a:r>
            <a:r>
              <a:rPr lang="de-DE" dirty="0"/>
              <a:t> </a:t>
            </a:r>
            <a:r>
              <a:rPr lang="de-DE" dirty="0" err="1"/>
              <a:t>data</a:t>
            </a:r>
            <a:endParaRPr lang="de-DE" dirty="0"/>
          </a:p>
          <a:p>
            <a:pPr lvl="2"/>
            <a:r>
              <a:rPr lang="de-DE" dirty="0">
                <a:hlinkClick r:id="rId3"/>
              </a:rPr>
              <a:t>https://researchdatafinder.qut.edu.au/display/n8485</a:t>
            </a:r>
            <a:r>
              <a:rPr lang="de-DE" dirty="0"/>
              <a:t>  </a:t>
            </a:r>
          </a:p>
          <a:p>
            <a:pPr lvl="2"/>
            <a:r>
              <a:rPr lang="de-DE" dirty="0">
                <a:hlinkClick r:id="rId4"/>
              </a:rPr>
              <a:t>https://osf.io/zg46t/</a:t>
            </a:r>
            <a:r>
              <a:rPr lang="de-DE" dirty="0"/>
              <a:t> </a:t>
            </a:r>
          </a:p>
          <a:p>
            <a:pPr lvl="1"/>
            <a:r>
              <a:rPr lang="de-DE" dirty="0"/>
              <a:t>Paper </a:t>
            </a:r>
            <a:r>
              <a:rPr lang="de-DE" dirty="0" err="1"/>
              <a:t>versions</a:t>
            </a:r>
            <a:endParaRPr lang="de-DE" dirty="0"/>
          </a:p>
          <a:p>
            <a:pPr lvl="2"/>
            <a:r>
              <a:rPr lang="de-DE" dirty="0">
                <a:hlinkClick r:id="rId5"/>
              </a:rPr>
              <a:t>https://osf.io/preprints/socarxiv/5qr7v/</a:t>
            </a:r>
            <a:r>
              <a:rPr lang="de-DE" dirty="0"/>
              <a:t> </a:t>
            </a:r>
          </a:p>
          <a:p>
            <a:endParaRPr lang="de-DE" dirty="0"/>
          </a:p>
        </p:txBody>
      </p:sp>
      <p:sp>
        <p:nvSpPr>
          <p:cNvPr id="19" name="Content Placeholder 18">
            <a:extLst>
              <a:ext uri="{FF2B5EF4-FFF2-40B4-BE49-F238E27FC236}">
                <a16:creationId xmlns:a16="http://schemas.microsoft.com/office/drawing/2014/main" id="{2E3AA7F3-C921-484D-A364-355E1EC1B24D}"/>
              </a:ext>
            </a:extLst>
          </p:cNvPr>
          <p:cNvSpPr>
            <a:spLocks noGrp="1"/>
          </p:cNvSpPr>
          <p:nvPr>
            <p:ph sz="quarter" idx="13"/>
          </p:nvPr>
        </p:nvSpPr>
        <p:spPr/>
        <p:txBody>
          <a:bodyPr/>
          <a:lstStyle/>
          <a:p>
            <a:endParaRPr lang="de-DE"/>
          </a:p>
        </p:txBody>
      </p:sp>
      <p:pic>
        <p:nvPicPr>
          <p:cNvPr id="7" name="Picture 6">
            <a:extLst>
              <a:ext uri="{FF2B5EF4-FFF2-40B4-BE49-F238E27FC236}">
                <a16:creationId xmlns:a16="http://schemas.microsoft.com/office/drawing/2014/main" id="{44EB5342-98B4-4035-ABCD-E7D3737204E1}"/>
              </a:ext>
            </a:extLst>
          </p:cNvPr>
          <p:cNvPicPr>
            <a:picLocks noChangeAspect="1"/>
          </p:cNvPicPr>
          <p:nvPr/>
        </p:nvPicPr>
        <p:blipFill>
          <a:blip r:embed="rId6"/>
          <a:stretch>
            <a:fillRect/>
          </a:stretch>
        </p:blipFill>
        <p:spPr>
          <a:xfrm>
            <a:off x="9158948" y="1233530"/>
            <a:ext cx="2866831" cy="3140968"/>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1FC698C2-7BDB-4BB8-B787-C905422414B4}"/>
              </a:ext>
            </a:extLst>
          </p:cNvPr>
          <p:cNvPicPr>
            <a:picLocks noChangeAspect="1"/>
          </p:cNvPicPr>
          <p:nvPr/>
        </p:nvPicPr>
        <p:blipFill>
          <a:blip r:embed="rId7"/>
          <a:stretch>
            <a:fillRect/>
          </a:stretch>
        </p:blipFill>
        <p:spPr>
          <a:xfrm>
            <a:off x="7505699" y="4731755"/>
            <a:ext cx="4457703" cy="1974126"/>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74380A32-BF28-47B2-A09E-2A638E5868D9}"/>
              </a:ext>
            </a:extLst>
          </p:cNvPr>
          <p:cNvPicPr>
            <a:picLocks noChangeAspect="1"/>
          </p:cNvPicPr>
          <p:nvPr/>
        </p:nvPicPr>
        <p:blipFill>
          <a:blip r:embed="rId8"/>
          <a:stretch>
            <a:fillRect/>
          </a:stretch>
        </p:blipFill>
        <p:spPr>
          <a:xfrm>
            <a:off x="6152580" y="2824153"/>
            <a:ext cx="2931288" cy="22850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62563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F22FFE8-2D31-49D0-BF1D-F35524C9F20D}"/>
              </a:ext>
            </a:extLst>
          </p:cNvPr>
          <p:cNvSpPr>
            <a:spLocks noGrp="1"/>
          </p:cNvSpPr>
          <p:nvPr>
            <p:ph sz="quarter" idx="11"/>
          </p:nvPr>
        </p:nvSpPr>
        <p:spPr/>
        <p:txBody>
          <a:bodyPr/>
          <a:lstStyle/>
          <a:p>
            <a:pPr marL="0" indent="0">
              <a:buNone/>
            </a:pPr>
            <a:r>
              <a:rPr lang="en-US" sz="1867" b="1" dirty="0"/>
              <a:t>Attribution of credit</a:t>
            </a:r>
          </a:p>
          <a:p>
            <a:pPr marL="239994" lvl="1" indent="0">
              <a:buNone/>
            </a:pPr>
            <a:r>
              <a:rPr lang="en-US" sz="1867" dirty="0"/>
              <a:t>Scientists should not </a:t>
            </a:r>
            <a:r>
              <a:rPr lang="en-US" sz="1867" dirty="0" err="1"/>
              <a:t>plagiarise</a:t>
            </a:r>
            <a:r>
              <a:rPr lang="en-US" sz="1867" dirty="0"/>
              <a:t> the work of other scientists. They should give credit where credit is due but not where it is not due.</a:t>
            </a:r>
          </a:p>
        </p:txBody>
      </p:sp>
      <p:sp>
        <p:nvSpPr>
          <p:cNvPr id="2" name="Title 1">
            <a:extLst>
              <a:ext uri="{FF2B5EF4-FFF2-40B4-BE49-F238E27FC236}">
                <a16:creationId xmlns:a16="http://schemas.microsoft.com/office/drawing/2014/main" id="{70D6E830-F623-40E0-9191-8E3F85E5DFFD}"/>
              </a:ext>
            </a:extLst>
          </p:cNvPr>
          <p:cNvSpPr>
            <a:spLocks noGrp="1"/>
          </p:cNvSpPr>
          <p:nvPr>
            <p:ph type="title"/>
          </p:nvPr>
        </p:nvSpPr>
        <p:spPr/>
        <p:txBody>
          <a:bodyPr>
            <a:normAutofit fontScale="90000"/>
          </a:bodyPr>
          <a:lstStyle/>
          <a:p>
            <a:r>
              <a:rPr lang="de-DE" dirty="0"/>
              <a:t>Six Fundamental </a:t>
            </a:r>
            <a:r>
              <a:rPr lang="de-DE" dirty="0" err="1"/>
              <a:t>Ethical</a:t>
            </a:r>
            <a:r>
              <a:rPr lang="de-DE" dirty="0"/>
              <a:t> </a:t>
            </a:r>
            <a:r>
              <a:rPr lang="de-DE" dirty="0" err="1"/>
              <a:t>Principles</a:t>
            </a:r>
            <a:r>
              <a:rPr lang="de-DE" dirty="0"/>
              <a:t> </a:t>
            </a:r>
            <a:r>
              <a:rPr lang="de-DE" dirty="0" err="1"/>
              <a:t>for</a:t>
            </a:r>
            <a:r>
              <a:rPr lang="de-DE" dirty="0"/>
              <a:t> Scientific Research</a:t>
            </a:r>
          </a:p>
        </p:txBody>
      </p:sp>
      <p:sp>
        <p:nvSpPr>
          <p:cNvPr id="5" name="Slide Number Placeholder 4">
            <a:extLst>
              <a:ext uri="{FF2B5EF4-FFF2-40B4-BE49-F238E27FC236}">
                <a16:creationId xmlns:a16="http://schemas.microsoft.com/office/drawing/2014/main" id="{594B9A67-DD53-45FE-ADE4-6348A06254B2}"/>
              </a:ext>
            </a:extLst>
          </p:cNvPr>
          <p:cNvSpPr>
            <a:spLocks noGrp="1"/>
          </p:cNvSpPr>
          <p:nvPr>
            <p:ph type="sldNum" sz="quarter" idx="4"/>
          </p:nvPr>
        </p:nvSpPr>
        <p:spPr/>
        <p:txBody>
          <a:bodyPr/>
          <a:lstStyle/>
          <a:p>
            <a:fld id="{3E01A2B2-10AD-754B-9B4C-E5B6FED423D0}" type="slidenum">
              <a:rPr lang="de-DE" smtClean="0"/>
              <a:pPr/>
              <a:t>23</a:t>
            </a:fld>
            <a:endParaRPr lang="de-DE"/>
          </a:p>
        </p:txBody>
      </p:sp>
      <p:sp>
        <p:nvSpPr>
          <p:cNvPr id="7" name="Content Placeholder 6">
            <a:extLst>
              <a:ext uri="{FF2B5EF4-FFF2-40B4-BE49-F238E27FC236}">
                <a16:creationId xmlns:a16="http://schemas.microsoft.com/office/drawing/2014/main" id="{ACD43589-FC25-4872-9160-C0C7ADC5529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055089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91424C2-E9BA-4FF5-81C6-8CBA15EFFDD8}"/>
              </a:ext>
            </a:extLst>
          </p:cNvPr>
          <p:cNvSpPr>
            <a:spLocks noGrp="1"/>
          </p:cNvSpPr>
          <p:nvPr>
            <p:ph sz="quarter" idx="11"/>
          </p:nvPr>
        </p:nvSpPr>
        <p:spPr/>
        <p:txBody>
          <a:bodyPr/>
          <a:lstStyle/>
          <a:p>
            <a:r>
              <a:rPr lang="de-DE" dirty="0"/>
              <a:t>Grammarly </a:t>
            </a:r>
            <a:r>
              <a:rPr lang="de-DE" dirty="0" err="1"/>
              <a:t>Plagiarism</a:t>
            </a:r>
            <a:r>
              <a:rPr lang="de-DE" dirty="0"/>
              <a:t> </a:t>
            </a:r>
            <a:r>
              <a:rPr lang="de-DE" dirty="0" err="1"/>
              <a:t>checker</a:t>
            </a:r>
            <a:endParaRPr lang="de-DE" dirty="0"/>
          </a:p>
          <a:p>
            <a:pPr lvl="1"/>
            <a:r>
              <a:rPr lang="de-DE" dirty="0">
                <a:hlinkClick r:id="rId2"/>
              </a:rPr>
              <a:t>https://www.grammarly.com/plagiarism-checker</a:t>
            </a:r>
            <a:r>
              <a:rPr lang="de-DE" dirty="0"/>
              <a:t> </a:t>
            </a:r>
          </a:p>
          <a:p>
            <a:endParaRPr lang="de-DE" dirty="0"/>
          </a:p>
          <a:p>
            <a:r>
              <a:rPr lang="de-DE" dirty="0">
                <a:hlinkClick r:id="rId3"/>
              </a:rPr>
              <a:t>https://de.wikipedia.org/wiki/Liste_deutscher_Dissertationen_mit_Plagiaten</a:t>
            </a:r>
            <a:r>
              <a:rPr lang="de-DE" dirty="0"/>
              <a:t> </a:t>
            </a:r>
          </a:p>
          <a:p>
            <a:pPr lvl="1"/>
            <a:r>
              <a:rPr lang="de-DE" dirty="0"/>
              <a:t>Franziska Giffey, Karl-Theodor zu Guttenberg, Annette Schavan, etc.</a:t>
            </a:r>
          </a:p>
        </p:txBody>
      </p:sp>
      <p:sp>
        <p:nvSpPr>
          <p:cNvPr id="2" name="Title 1">
            <a:extLst>
              <a:ext uri="{FF2B5EF4-FFF2-40B4-BE49-F238E27FC236}">
                <a16:creationId xmlns:a16="http://schemas.microsoft.com/office/drawing/2014/main" id="{EB7E7407-400A-49E7-803B-DDFB5B2EF57D}"/>
              </a:ext>
            </a:extLst>
          </p:cNvPr>
          <p:cNvSpPr>
            <a:spLocks noGrp="1"/>
          </p:cNvSpPr>
          <p:nvPr>
            <p:ph type="title"/>
          </p:nvPr>
        </p:nvSpPr>
        <p:spPr/>
        <p:txBody>
          <a:bodyPr>
            <a:normAutofit fontScale="90000"/>
          </a:bodyPr>
          <a:lstStyle/>
          <a:p>
            <a:r>
              <a:rPr lang="de-DE" dirty="0" err="1"/>
              <a:t>Example</a:t>
            </a:r>
            <a:r>
              <a:rPr lang="de-DE" dirty="0"/>
              <a:t> </a:t>
            </a:r>
            <a:r>
              <a:rPr lang="de-DE" dirty="0" err="1"/>
              <a:t>Implementations</a:t>
            </a:r>
            <a:r>
              <a:rPr lang="de-DE" dirty="0"/>
              <a:t> Attribution of </a:t>
            </a:r>
            <a:r>
              <a:rPr lang="de-DE" dirty="0" err="1"/>
              <a:t>Credit</a:t>
            </a:r>
            <a:r>
              <a:rPr lang="de-DE" dirty="0"/>
              <a:t> </a:t>
            </a:r>
          </a:p>
        </p:txBody>
      </p:sp>
      <p:sp>
        <p:nvSpPr>
          <p:cNvPr id="4" name="Date Placeholder 3">
            <a:extLst>
              <a:ext uri="{FF2B5EF4-FFF2-40B4-BE49-F238E27FC236}">
                <a16:creationId xmlns:a16="http://schemas.microsoft.com/office/drawing/2014/main" id="{70560AF5-9CD7-4233-8159-5B23E06257F8}"/>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968EA318-7C00-40B8-A9EE-259E57799386}"/>
              </a:ext>
            </a:extLst>
          </p:cNvPr>
          <p:cNvSpPr>
            <a:spLocks noGrp="1"/>
          </p:cNvSpPr>
          <p:nvPr>
            <p:ph type="sldNum" sz="quarter" idx="4"/>
          </p:nvPr>
        </p:nvSpPr>
        <p:spPr/>
        <p:txBody>
          <a:bodyPr/>
          <a:lstStyle/>
          <a:p>
            <a:fld id="{3E01A2B2-10AD-754B-9B4C-E5B6FED423D0}" type="slidenum">
              <a:rPr lang="de-DE" smtClean="0"/>
              <a:pPr/>
              <a:t>24</a:t>
            </a:fld>
            <a:endParaRPr lang="de-DE"/>
          </a:p>
        </p:txBody>
      </p:sp>
      <p:sp>
        <p:nvSpPr>
          <p:cNvPr id="8" name="Content Placeholder 7">
            <a:extLst>
              <a:ext uri="{FF2B5EF4-FFF2-40B4-BE49-F238E27FC236}">
                <a16:creationId xmlns:a16="http://schemas.microsoft.com/office/drawing/2014/main" id="{EB8E43F0-F9BF-42A1-AC8D-E1F41AD98711}"/>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813939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F22FFE8-2D31-49D0-BF1D-F35524C9F20D}"/>
              </a:ext>
            </a:extLst>
          </p:cNvPr>
          <p:cNvSpPr>
            <a:spLocks noGrp="1"/>
          </p:cNvSpPr>
          <p:nvPr>
            <p:ph sz="quarter" idx="11"/>
          </p:nvPr>
        </p:nvSpPr>
        <p:spPr/>
        <p:txBody>
          <a:bodyPr/>
          <a:lstStyle/>
          <a:p>
            <a:pPr marL="0" indent="0">
              <a:buNone/>
            </a:pPr>
            <a:r>
              <a:rPr lang="en-US" sz="1867" b="1" dirty="0"/>
              <a:t>Public responsibility</a:t>
            </a:r>
          </a:p>
          <a:p>
            <a:pPr marL="239994" lvl="1" indent="0">
              <a:buNone/>
            </a:pPr>
            <a:r>
              <a:rPr lang="en-US" sz="1867" dirty="0"/>
              <a:t>Scientists should report research in the public media when the research has an important and direct bearing on human happiness and when the research has been sufficiently validated by scientific peers.</a:t>
            </a:r>
            <a:endParaRPr lang="de-DE" sz="1867" dirty="0"/>
          </a:p>
        </p:txBody>
      </p:sp>
      <p:sp>
        <p:nvSpPr>
          <p:cNvPr id="2" name="Title 1">
            <a:extLst>
              <a:ext uri="{FF2B5EF4-FFF2-40B4-BE49-F238E27FC236}">
                <a16:creationId xmlns:a16="http://schemas.microsoft.com/office/drawing/2014/main" id="{70D6E830-F623-40E0-9191-8E3F85E5DFFD}"/>
              </a:ext>
            </a:extLst>
          </p:cNvPr>
          <p:cNvSpPr>
            <a:spLocks noGrp="1"/>
          </p:cNvSpPr>
          <p:nvPr>
            <p:ph type="title"/>
          </p:nvPr>
        </p:nvSpPr>
        <p:spPr/>
        <p:txBody>
          <a:bodyPr>
            <a:normAutofit fontScale="90000"/>
          </a:bodyPr>
          <a:lstStyle/>
          <a:p>
            <a:r>
              <a:rPr lang="de-DE" dirty="0"/>
              <a:t>Six Fundamental </a:t>
            </a:r>
            <a:r>
              <a:rPr lang="de-DE" dirty="0" err="1"/>
              <a:t>Ethical</a:t>
            </a:r>
            <a:r>
              <a:rPr lang="de-DE" dirty="0"/>
              <a:t> </a:t>
            </a:r>
            <a:r>
              <a:rPr lang="de-DE" dirty="0" err="1"/>
              <a:t>Principles</a:t>
            </a:r>
            <a:r>
              <a:rPr lang="de-DE" dirty="0"/>
              <a:t> </a:t>
            </a:r>
            <a:r>
              <a:rPr lang="de-DE" dirty="0" err="1"/>
              <a:t>for</a:t>
            </a:r>
            <a:r>
              <a:rPr lang="de-DE" dirty="0"/>
              <a:t> Scientific Research</a:t>
            </a:r>
          </a:p>
        </p:txBody>
      </p:sp>
      <p:sp>
        <p:nvSpPr>
          <p:cNvPr id="5" name="Slide Number Placeholder 4">
            <a:extLst>
              <a:ext uri="{FF2B5EF4-FFF2-40B4-BE49-F238E27FC236}">
                <a16:creationId xmlns:a16="http://schemas.microsoft.com/office/drawing/2014/main" id="{594B9A67-DD53-45FE-ADE4-6348A06254B2}"/>
              </a:ext>
            </a:extLst>
          </p:cNvPr>
          <p:cNvSpPr>
            <a:spLocks noGrp="1"/>
          </p:cNvSpPr>
          <p:nvPr>
            <p:ph type="sldNum" sz="quarter" idx="4"/>
          </p:nvPr>
        </p:nvSpPr>
        <p:spPr/>
        <p:txBody>
          <a:bodyPr/>
          <a:lstStyle/>
          <a:p>
            <a:fld id="{3E01A2B2-10AD-754B-9B4C-E5B6FED423D0}" type="slidenum">
              <a:rPr lang="de-DE" smtClean="0"/>
              <a:pPr/>
              <a:t>25</a:t>
            </a:fld>
            <a:endParaRPr lang="de-DE"/>
          </a:p>
        </p:txBody>
      </p:sp>
      <p:sp>
        <p:nvSpPr>
          <p:cNvPr id="7" name="Content Placeholder 6">
            <a:extLst>
              <a:ext uri="{FF2B5EF4-FFF2-40B4-BE49-F238E27FC236}">
                <a16:creationId xmlns:a16="http://schemas.microsoft.com/office/drawing/2014/main" id="{0A7FA293-D8EE-4375-A420-9AE4E43E76CC}"/>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166065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ABCBC36-510D-449A-ABF2-CC9672822B87}"/>
              </a:ext>
            </a:extLst>
          </p:cNvPr>
          <p:cNvPicPr>
            <a:picLocks noChangeAspect="1"/>
          </p:cNvPicPr>
          <p:nvPr/>
        </p:nvPicPr>
        <p:blipFill>
          <a:blip r:embed="rId2"/>
          <a:stretch>
            <a:fillRect/>
          </a:stretch>
        </p:blipFill>
        <p:spPr>
          <a:xfrm>
            <a:off x="2946371" y="2768635"/>
            <a:ext cx="6299257" cy="3838539"/>
          </a:xfrm>
          <a:prstGeom prst="rect">
            <a:avLst/>
          </a:prstGeom>
        </p:spPr>
      </p:pic>
      <p:sp>
        <p:nvSpPr>
          <p:cNvPr id="3" name="Text Placeholder 2">
            <a:extLst>
              <a:ext uri="{FF2B5EF4-FFF2-40B4-BE49-F238E27FC236}">
                <a16:creationId xmlns:a16="http://schemas.microsoft.com/office/drawing/2014/main" id="{D8E521E8-CEFF-4531-B727-1238DA4738BF}"/>
              </a:ext>
            </a:extLst>
          </p:cNvPr>
          <p:cNvSpPr>
            <a:spLocks noGrp="1"/>
          </p:cNvSpPr>
          <p:nvPr>
            <p:ph sz="quarter" idx="11"/>
          </p:nvPr>
        </p:nvSpPr>
        <p:spPr/>
        <p:txBody>
          <a:bodyPr/>
          <a:lstStyle/>
          <a:p>
            <a:r>
              <a:rPr lang="de-DE" dirty="0">
                <a:hlinkClick r:id="rId3"/>
              </a:rPr>
              <a:t>https://www.nature.com/articles/s41591-020-01207-3</a:t>
            </a:r>
            <a:r>
              <a:rPr lang="de-DE" dirty="0"/>
              <a:t> </a:t>
            </a:r>
          </a:p>
        </p:txBody>
      </p:sp>
      <p:sp>
        <p:nvSpPr>
          <p:cNvPr id="2" name="Title 1">
            <a:extLst>
              <a:ext uri="{FF2B5EF4-FFF2-40B4-BE49-F238E27FC236}">
                <a16:creationId xmlns:a16="http://schemas.microsoft.com/office/drawing/2014/main" id="{22774568-757C-433A-9088-BBBCD1E5CE6C}"/>
              </a:ext>
            </a:extLst>
          </p:cNvPr>
          <p:cNvSpPr>
            <a:spLocks noGrp="1"/>
          </p:cNvSpPr>
          <p:nvPr>
            <p:ph type="title"/>
          </p:nvPr>
        </p:nvSpPr>
        <p:spPr/>
        <p:txBody>
          <a:bodyPr/>
          <a:lstStyle/>
          <a:p>
            <a:r>
              <a:rPr lang="de-DE" dirty="0" err="1"/>
              <a:t>Example</a:t>
            </a:r>
            <a:r>
              <a:rPr lang="de-DE" dirty="0"/>
              <a:t> Public </a:t>
            </a:r>
            <a:r>
              <a:rPr lang="de-DE" dirty="0" err="1"/>
              <a:t>responsibility</a:t>
            </a:r>
            <a:endParaRPr lang="de-DE" dirty="0"/>
          </a:p>
        </p:txBody>
      </p:sp>
      <p:sp>
        <p:nvSpPr>
          <p:cNvPr id="4" name="Date Placeholder 3">
            <a:extLst>
              <a:ext uri="{FF2B5EF4-FFF2-40B4-BE49-F238E27FC236}">
                <a16:creationId xmlns:a16="http://schemas.microsoft.com/office/drawing/2014/main" id="{33B43CC0-DC8E-4E8D-9BCF-076479F182A6}"/>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51E123C3-F6A1-47B3-9577-CC4C0E91081D}"/>
              </a:ext>
            </a:extLst>
          </p:cNvPr>
          <p:cNvSpPr>
            <a:spLocks noGrp="1"/>
          </p:cNvSpPr>
          <p:nvPr>
            <p:ph type="sldNum" sz="quarter" idx="4"/>
          </p:nvPr>
        </p:nvSpPr>
        <p:spPr/>
        <p:txBody>
          <a:bodyPr/>
          <a:lstStyle/>
          <a:p>
            <a:fld id="{3E01A2B2-10AD-754B-9B4C-E5B6FED423D0}" type="slidenum">
              <a:rPr lang="de-DE" smtClean="0"/>
              <a:pPr/>
              <a:t>26</a:t>
            </a:fld>
            <a:endParaRPr lang="de-DE"/>
          </a:p>
        </p:txBody>
      </p:sp>
      <p:sp>
        <p:nvSpPr>
          <p:cNvPr id="9" name="Content Placeholder 8">
            <a:extLst>
              <a:ext uri="{FF2B5EF4-FFF2-40B4-BE49-F238E27FC236}">
                <a16:creationId xmlns:a16="http://schemas.microsoft.com/office/drawing/2014/main" id="{46CA39DC-807E-4805-B15D-3D5C7632CBDC}"/>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525273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9F7AB5D-526D-44EB-87A1-47D69EBC3EDA}"/>
              </a:ext>
            </a:extLst>
          </p:cNvPr>
          <p:cNvSpPr>
            <a:spLocks noGrp="1"/>
          </p:cNvSpPr>
          <p:nvPr>
            <p:ph sz="quarter" idx="11"/>
          </p:nvPr>
        </p:nvSpPr>
        <p:spPr/>
        <p:txBody>
          <a:bodyPr/>
          <a:lstStyle/>
          <a:p>
            <a:r>
              <a:rPr lang="en-US" dirty="0"/>
              <a:t>All behaviors involved in the research process, such as developing a theory, collecting data, and testing hypotheses, are subject to ethical considerations, codified and uncodified</a:t>
            </a:r>
            <a:r>
              <a:rPr lang="en-US" b="1" dirty="0"/>
              <a:t>, particularly ethics related to empirical data collection and human </a:t>
            </a:r>
            <a:r>
              <a:rPr lang="de-DE" b="1" dirty="0" err="1"/>
              <a:t>subjects</a:t>
            </a:r>
            <a:r>
              <a:rPr lang="de-DE" dirty="0"/>
              <a:t>.</a:t>
            </a:r>
          </a:p>
          <a:p>
            <a:endParaRPr lang="de-DE" dirty="0"/>
          </a:p>
        </p:txBody>
      </p:sp>
      <p:sp>
        <p:nvSpPr>
          <p:cNvPr id="2" name="Title 1">
            <a:extLst>
              <a:ext uri="{FF2B5EF4-FFF2-40B4-BE49-F238E27FC236}">
                <a16:creationId xmlns:a16="http://schemas.microsoft.com/office/drawing/2014/main" id="{514AD638-3F01-4EAA-A32F-BD154D768422}"/>
              </a:ext>
            </a:extLst>
          </p:cNvPr>
          <p:cNvSpPr>
            <a:spLocks noGrp="1"/>
          </p:cNvSpPr>
          <p:nvPr>
            <p:ph type="title"/>
          </p:nvPr>
        </p:nvSpPr>
        <p:spPr/>
        <p:txBody>
          <a:bodyPr>
            <a:normAutofit fontScale="90000"/>
          </a:bodyPr>
          <a:lstStyle/>
          <a:p>
            <a:r>
              <a:rPr lang="de-DE" dirty="0" err="1"/>
              <a:t>Ethical</a:t>
            </a:r>
            <a:r>
              <a:rPr lang="de-DE" dirty="0"/>
              <a:t> </a:t>
            </a:r>
            <a:r>
              <a:rPr lang="de-DE" dirty="0" err="1"/>
              <a:t>considerations</a:t>
            </a:r>
            <a:r>
              <a:rPr lang="de-DE" dirty="0"/>
              <a:t> </a:t>
            </a:r>
            <a:r>
              <a:rPr lang="de-DE" dirty="0" err="1"/>
              <a:t>for</a:t>
            </a:r>
            <a:r>
              <a:rPr lang="de-DE" dirty="0"/>
              <a:t> </a:t>
            </a:r>
            <a:r>
              <a:rPr lang="de-DE" dirty="0" err="1"/>
              <a:t>scientific</a:t>
            </a:r>
            <a:r>
              <a:rPr lang="de-DE" dirty="0"/>
              <a:t> </a:t>
            </a:r>
            <a:r>
              <a:rPr lang="de-DE" dirty="0" err="1"/>
              <a:t>conduct</a:t>
            </a:r>
            <a:endParaRPr lang="de-DE" dirty="0"/>
          </a:p>
        </p:txBody>
      </p:sp>
      <p:sp>
        <p:nvSpPr>
          <p:cNvPr id="4" name="Date Placeholder 3">
            <a:extLst>
              <a:ext uri="{FF2B5EF4-FFF2-40B4-BE49-F238E27FC236}">
                <a16:creationId xmlns:a16="http://schemas.microsoft.com/office/drawing/2014/main" id="{B038EE96-A24B-4D63-BA15-D00C05939DB4}"/>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58D95F30-B599-4199-BAEF-56F664D33A44}"/>
              </a:ext>
            </a:extLst>
          </p:cNvPr>
          <p:cNvSpPr>
            <a:spLocks noGrp="1"/>
          </p:cNvSpPr>
          <p:nvPr>
            <p:ph type="sldNum" sz="quarter" idx="4"/>
          </p:nvPr>
        </p:nvSpPr>
        <p:spPr/>
        <p:txBody>
          <a:bodyPr/>
          <a:lstStyle/>
          <a:p>
            <a:fld id="{3E01A2B2-10AD-754B-9B4C-E5B6FED423D0}" type="slidenum">
              <a:rPr lang="de-DE" smtClean="0"/>
              <a:pPr/>
              <a:t>27</a:t>
            </a:fld>
            <a:endParaRPr lang="de-DE"/>
          </a:p>
        </p:txBody>
      </p:sp>
      <p:sp>
        <p:nvSpPr>
          <p:cNvPr id="8" name="Content Placeholder 7">
            <a:extLst>
              <a:ext uri="{FF2B5EF4-FFF2-40B4-BE49-F238E27FC236}">
                <a16:creationId xmlns:a16="http://schemas.microsoft.com/office/drawing/2014/main" id="{C38DEE93-B2FE-4D6E-973E-42AC1E47A19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2544626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9F7AB5D-526D-44EB-87A1-47D69EBC3EDA}"/>
              </a:ext>
            </a:extLst>
          </p:cNvPr>
          <p:cNvSpPr>
            <a:spLocks noGrp="1"/>
          </p:cNvSpPr>
          <p:nvPr>
            <p:ph sz="quarter" idx="11"/>
          </p:nvPr>
        </p:nvSpPr>
        <p:spPr/>
        <p:txBody>
          <a:bodyPr/>
          <a:lstStyle/>
          <a:p>
            <a:r>
              <a:rPr lang="de-DE" dirty="0"/>
              <a:t>Research </a:t>
            </a:r>
            <a:r>
              <a:rPr lang="de-DE" dirty="0" err="1"/>
              <a:t>involving</a:t>
            </a:r>
            <a:r>
              <a:rPr lang="de-DE" dirty="0"/>
              <a:t> human </a:t>
            </a:r>
            <a:r>
              <a:rPr lang="de-DE" dirty="0" err="1"/>
              <a:t>subjects</a:t>
            </a:r>
            <a:r>
              <a:rPr lang="de-DE" dirty="0"/>
              <a:t> in </a:t>
            </a:r>
            <a:r>
              <a:rPr lang="de-DE" dirty="0" err="1"/>
              <a:t>institutions</a:t>
            </a:r>
            <a:r>
              <a:rPr lang="de-DE" dirty="0"/>
              <a:t> </a:t>
            </a:r>
            <a:r>
              <a:rPr lang="de-DE" dirty="0" err="1"/>
              <a:t>that</a:t>
            </a:r>
            <a:r>
              <a:rPr lang="de-DE" dirty="0"/>
              <a:t> </a:t>
            </a:r>
            <a:r>
              <a:rPr lang="de-DE" dirty="0" err="1"/>
              <a:t>receive</a:t>
            </a:r>
            <a:r>
              <a:rPr lang="de-DE" dirty="0"/>
              <a:t> </a:t>
            </a:r>
            <a:r>
              <a:rPr lang="de-DE" dirty="0" err="1"/>
              <a:t>federal</a:t>
            </a:r>
            <a:r>
              <a:rPr lang="de-DE" dirty="0"/>
              <a:t> </a:t>
            </a:r>
            <a:r>
              <a:rPr lang="de-DE" dirty="0" err="1"/>
              <a:t>research</a:t>
            </a:r>
            <a:r>
              <a:rPr lang="de-DE" dirty="0"/>
              <a:t> </a:t>
            </a:r>
            <a:r>
              <a:rPr lang="de-DE" dirty="0" err="1"/>
              <a:t>funding</a:t>
            </a:r>
            <a:r>
              <a:rPr lang="de-DE" dirty="0"/>
              <a:t> </a:t>
            </a:r>
            <a:r>
              <a:rPr lang="de-DE" dirty="0" err="1"/>
              <a:t>must</a:t>
            </a:r>
            <a:r>
              <a:rPr lang="de-DE" dirty="0"/>
              <a:t> </a:t>
            </a:r>
            <a:r>
              <a:rPr lang="de-DE" dirty="0" err="1"/>
              <a:t>receive</a:t>
            </a:r>
            <a:r>
              <a:rPr lang="de-DE" dirty="0"/>
              <a:t> </a:t>
            </a:r>
            <a:r>
              <a:rPr lang="de-DE" b="1" dirty="0" err="1"/>
              <a:t>ethical</a:t>
            </a:r>
            <a:r>
              <a:rPr lang="de-DE" b="1" dirty="0"/>
              <a:t> </a:t>
            </a:r>
            <a:r>
              <a:rPr lang="de-DE" b="1" dirty="0" err="1"/>
              <a:t>clearance</a:t>
            </a:r>
            <a:r>
              <a:rPr lang="de-DE" b="1" dirty="0"/>
              <a:t> </a:t>
            </a:r>
            <a:r>
              <a:rPr lang="de-DE" dirty="0" err="1"/>
              <a:t>by</a:t>
            </a:r>
            <a:r>
              <a:rPr lang="de-DE" dirty="0"/>
              <a:t> an </a:t>
            </a:r>
            <a:r>
              <a:rPr lang="de-DE" b="1" dirty="0" err="1"/>
              <a:t>independent</a:t>
            </a:r>
            <a:r>
              <a:rPr lang="de-DE" b="1" dirty="0"/>
              <a:t> review </a:t>
            </a:r>
            <a:r>
              <a:rPr lang="de-DE" b="1" dirty="0" err="1"/>
              <a:t>board</a:t>
            </a:r>
            <a:r>
              <a:rPr lang="de-DE" dirty="0"/>
              <a:t>.</a:t>
            </a:r>
          </a:p>
          <a:p>
            <a:r>
              <a:rPr lang="en-US" dirty="0"/>
              <a:t>IRB must approve any research with human subjects </a:t>
            </a:r>
            <a:r>
              <a:rPr lang="en-US" i="1" dirty="0"/>
              <a:t>before</a:t>
            </a:r>
            <a:r>
              <a:rPr lang="en-US" dirty="0"/>
              <a:t> it is initiated</a:t>
            </a:r>
            <a:r>
              <a:rPr lang="de-DE" dirty="0"/>
              <a:t>.</a:t>
            </a:r>
          </a:p>
          <a:p>
            <a:endParaRPr lang="de-DE" dirty="0"/>
          </a:p>
        </p:txBody>
      </p:sp>
      <p:sp>
        <p:nvSpPr>
          <p:cNvPr id="2" name="Title 1">
            <a:extLst>
              <a:ext uri="{FF2B5EF4-FFF2-40B4-BE49-F238E27FC236}">
                <a16:creationId xmlns:a16="http://schemas.microsoft.com/office/drawing/2014/main" id="{514AD638-3F01-4EAA-A32F-BD154D768422}"/>
              </a:ext>
            </a:extLst>
          </p:cNvPr>
          <p:cNvSpPr>
            <a:spLocks noGrp="1"/>
          </p:cNvSpPr>
          <p:nvPr>
            <p:ph type="title"/>
          </p:nvPr>
        </p:nvSpPr>
        <p:spPr/>
        <p:txBody>
          <a:bodyPr>
            <a:normAutofit fontScale="90000"/>
          </a:bodyPr>
          <a:lstStyle/>
          <a:p>
            <a:r>
              <a:rPr lang="de-DE" dirty="0" err="1"/>
              <a:t>Ethical</a:t>
            </a:r>
            <a:r>
              <a:rPr lang="de-DE" dirty="0"/>
              <a:t> </a:t>
            </a:r>
            <a:r>
              <a:rPr lang="de-DE" dirty="0" err="1"/>
              <a:t>considerations</a:t>
            </a:r>
            <a:r>
              <a:rPr lang="de-DE" dirty="0"/>
              <a:t> </a:t>
            </a:r>
            <a:r>
              <a:rPr lang="de-DE" dirty="0" err="1"/>
              <a:t>for</a:t>
            </a:r>
            <a:r>
              <a:rPr lang="de-DE" dirty="0"/>
              <a:t> </a:t>
            </a:r>
            <a:r>
              <a:rPr lang="de-DE" dirty="0" err="1"/>
              <a:t>scientific</a:t>
            </a:r>
            <a:r>
              <a:rPr lang="de-DE" dirty="0"/>
              <a:t> </a:t>
            </a:r>
            <a:r>
              <a:rPr lang="de-DE" dirty="0" err="1"/>
              <a:t>conduct</a:t>
            </a:r>
            <a:endParaRPr lang="de-DE" dirty="0"/>
          </a:p>
        </p:txBody>
      </p:sp>
      <p:sp>
        <p:nvSpPr>
          <p:cNvPr id="4" name="Date Placeholder 3">
            <a:extLst>
              <a:ext uri="{FF2B5EF4-FFF2-40B4-BE49-F238E27FC236}">
                <a16:creationId xmlns:a16="http://schemas.microsoft.com/office/drawing/2014/main" id="{B038EE96-A24B-4D63-BA15-D00C05939DB4}"/>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58D95F30-B599-4199-BAEF-56F664D33A44}"/>
              </a:ext>
            </a:extLst>
          </p:cNvPr>
          <p:cNvSpPr>
            <a:spLocks noGrp="1"/>
          </p:cNvSpPr>
          <p:nvPr>
            <p:ph type="sldNum" sz="quarter" idx="4"/>
          </p:nvPr>
        </p:nvSpPr>
        <p:spPr/>
        <p:txBody>
          <a:bodyPr/>
          <a:lstStyle/>
          <a:p>
            <a:fld id="{3E01A2B2-10AD-754B-9B4C-E5B6FED423D0}" type="slidenum">
              <a:rPr lang="de-DE" smtClean="0"/>
              <a:pPr/>
              <a:t>28</a:t>
            </a:fld>
            <a:endParaRPr lang="de-DE"/>
          </a:p>
        </p:txBody>
      </p:sp>
      <p:sp>
        <p:nvSpPr>
          <p:cNvPr id="8" name="Content Placeholder 7">
            <a:extLst>
              <a:ext uri="{FF2B5EF4-FFF2-40B4-BE49-F238E27FC236}">
                <a16:creationId xmlns:a16="http://schemas.microsoft.com/office/drawing/2014/main" id="{461EBD0A-F5ED-483E-AB93-06E113866834}"/>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6362890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9F7AB5D-526D-44EB-87A1-47D69EBC3EDA}"/>
              </a:ext>
            </a:extLst>
          </p:cNvPr>
          <p:cNvSpPr>
            <a:spLocks noGrp="1"/>
          </p:cNvSpPr>
          <p:nvPr>
            <p:ph sz="quarter" idx="11"/>
          </p:nvPr>
        </p:nvSpPr>
        <p:spPr/>
        <p:txBody>
          <a:bodyPr>
            <a:normAutofit lnSpcReduction="10000"/>
          </a:bodyPr>
          <a:lstStyle/>
          <a:p>
            <a:r>
              <a:rPr lang="de-DE" sz="2400" dirty="0"/>
              <a:t>An IRB </a:t>
            </a:r>
            <a:r>
              <a:rPr lang="de-DE" sz="2400" dirty="0" err="1"/>
              <a:t>evaluates</a:t>
            </a:r>
            <a:endParaRPr lang="de-DE" sz="2400" dirty="0"/>
          </a:p>
          <a:p>
            <a:pPr marL="697183" lvl="1" indent="-457189">
              <a:buFont typeface="+mj-lt"/>
              <a:buAutoNum type="arabicPeriod"/>
            </a:pPr>
            <a:r>
              <a:rPr lang="en-US" sz="2133" dirty="0"/>
              <a:t>the extent to which participation in a study</a:t>
            </a:r>
          </a:p>
          <a:p>
            <a:pPr lvl="2"/>
            <a:r>
              <a:rPr lang="en-US" sz="1867" dirty="0"/>
              <a:t>is voluntary,</a:t>
            </a:r>
          </a:p>
          <a:p>
            <a:pPr lvl="2"/>
            <a:r>
              <a:rPr lang="en-US" sz="1867" dirty="0"/>
              <a:t>does not exert  physical or psychological stress, and </a:t>
            </a:r>
          </a:p>
          <a:p>
            <a:pPr lvl="2"/>
            <a:r>
              <a:rPr lang="en-US" sz="1867" dirty="0"/>
              <a:t>not cause other kinds of damage to participants</a:t>
            </a:r>
          </a:p>
          <a:p>
            <a:pPr marL="697183" lvl="1" indent="-457189">
              <a:buFont typeface="+mj-lt"/>
              <a:buAutoNum type="arabicPeriod"/>
            </a:pPr>
            <a:r>
              <a:rPr lang="en-US" sz="2133" dirty="0"/>
              <a:t>whether participants must give consent regarding</a:t>
            </a:r>
          </a:p>
          <a:p>
            <a:pPr lvl="2"/>
            <a:r>
              <a:rPr lang="en-US" sz="1867" dirty="0"/>
              <a:t>how their data will be used</a:t>
            </a:r>
          </a:p>
          <a:p>
            <a:pPr lvl="2"/>
            <a:r>
              <a:rPr lang="en-US" sz="1867" dirty="0"/>
              <a:t>how their data will be reported </a:t>
            </a:r>
          </a:p>
          <a:p>
            <a:pPr lvl="2"/>
            <a:r>
              <a:rPr lang="en-US" sz="1867" dirty="0"/>
              <a:t>how the data will be protected in terms of anonymity or confidentiality</a:t>
            </a:r>
          </a:p>
          <a:p>
            <a:pPr marL="697183" lvl="1" indent="-457189">
              <a:buFont typeface="+mj-lt"/>
              <a:buAutoNum type="arabicPeriod"/>
            </a:pPr>
            <a:r>
              <a:rPr lang="en-US" sz="2133" dirty="0"/>
              <a:t>whether participants have the right to withdraw from participation at </a:t>
            </a:r>
            <a:r>
              <a:rPr lang="de-DE" sz="2133" dirty="0" err="1"/>
              <a:t>any</a:t>
            </a:r>
            <a:r>
              <a:rPr lang="de-DE" sz="2133" dirty="0"/>
              <a:t> time.</a:t>
            </a:r>
          </a:p>
          <a:p>
            <a:pPr marL="697183" lvl="1" indent="-457189">
              <a:buFont typeface="+mj-lt"/>
              <a:buAutoNum type="arabicPeriod"/>
            </a:pPr>
            <a:r>
              <a:rPr lang="de-DE" sz="2133" dirty="0" err="1"/>
              <a:t>how</a:t>
            </a:r>
            <a:r>
              <a:rPr lang="de-DE" sz="2133" dirty="0"/>
              <a:t> </a:t>
            </a:r>
            <a:r>
              <a:rPr lang="de-DE" sz="2133" dirty="0" err="1"/>
              <a:t>data</a:t>
            </a:r>
            <a:r>
              <a:rPr lang="de-DE" sz="2133" dirty="0"/>
              <a:t> </a:t>
            </a:r>
            <a:r>
              <a:rPr lang="de-DE" sz="2133" dirty="0" err="1"/>
              <a:t>is</a:t>
            </a:r>
            <a:r>
              <a:rPr lang="de-DE" sz="2133" dirty="0"/>
              <a:t> </a:t>
            </a:r>
            <a:r>
              <a:rPr lang="de-DE" sz="2133" dirty="0" err="1"/>
              <a:t>stored</a:t>
            </a:r>
            <a:r>
              <a:rPr lang="de-DE" sz="2133" dirty="0"/>
              <a:t> and </a:t>
            </a:r>
            <a:r>
              <a:rPr lang="de-DE" sz="2133" dirty="0" err="1"/>
              <a:t>analysed</a:t>
            </a:r>
            <a:endParaRPr lang="de-DE" sz="2133" dirty="0"/>
          </a:p>
          <a:p>
            <a:pPr lvl="2"/>
            <a:r>
              <a:rPr lang="en-US" sz="1867" dirty="0"/>
              <a:t>Involves ownership, storage and backup, privacy, confidentiality, access, and reuse.</a:t>
            </a:r>
            <a:endParaRPr lang="de-DE" sz="1867" dirty="0"/>
          </a:p>
        </p:txBody>
      </p:sp>
      <p:sp>
        <p:nvSpPr>
          <p:cNvPr id="2" name="Title 1">
            <a:extLst>
              <a:ext uri="{FF2B5EF4-FFF2-40B4-BE49-F238E27FC236}">
                <a16:creationId xmlns:a16="http://schemas.microsoft.com/office/drawing/2014/main" id="{514AD638-3F01-4EAA-A32F-BD154D768422}"/>
              </a:ext>
            </a:extLst>
          </p:cNvPr>
          <p:cNvSpPr>
            <a:spLocks noGrp="1"/>
          </p:cNvSpPr>
          <p:nvPr>
            <p:ph type="title"/>
          </p:nvPr>
        </p:nvSpPr>
        <p:spPr/>
        <p:txBody>
          <a:bodyPr/>
          <a:lstStyle/>
          <a:p>
            <a:r>
              <a:rPr lang="de-DE" dirty="0" err="1"/>
              <a:t>Ethical</a:t>
            </a:r>
            <a:r>
              <a:rPr lang="de-DE" dirty="0"/>
              <a:t> </a:t>
            </a:r>
            <a:r>
              <a:rPr lang="de-DE" dirty="0" err="1"/>
              <a:t>clearance</a:t>
            </a:r>
            <a:r>
              <a:rPr lang="de-DE" dirty="0"/>
              <a:t> </a:t>
            </a:r>
            <a:r>
              <a:rPr lang="de-DE" dirty="0" err="1"/>
              <a:t>considerations</a:t>
            </a:r>
            <a:endParaRPr lang="de-DE" dirty="0"/>
          </a:p>
        </p:txBody>
      </p:sp>
      <p:sp>
        <p:nvSpPr>
          <p:cNvPr id="5" name="Slide Number Placeholder 4">
            <a:extLst>
              <a:ext uri="{FF2B5EF4-FFF2-40B4-BE49-F238E27FC236}">
                <a16:creationId xmlns:a16="http://schemas.microsoft.com/office/drawing/2014/main" id="{58D95F30-B599-4199-BAEF-56F664D33A44}"/>
              </a:ext>
            </a:extLst>
          </p:cNvPr>
          <p:cNvSpPr>
            <a:spLocks noGrp="1"/>
          </p:cNvSpPr>
          <p:nvPr>
            <p:ph type="sldNum" sz="quarter" idx="4"/>
          </p:nvPr>
        </p:nvSpPr>
        <p:spPr/>
        <p:txBody>
          <a:bodyPr/>
          <a:lstStyle/>
          <a:p>
            <a:fld id="{3E01A2B2-10AD-754B-9B4C-E5B6FED423D0}" type="slidenum">
              <a:rPr lang="de-DE" smtClean="0"/>
              <a:pPr/>
              <a:t>29</a:t>
            </a:fld>
            <a:endParaRPr lang="de-DE" dirty="0"/>
          </a:p>
        </p:txBody>
      </p:sp>
      <p:sp>
        <p:nvSpPr>
          <p:cNvPr id="7" name="Content Placeholder 6">
            <a:extLst>
              <a:ext uri="{FF2B5EF4-FFF2-40B4-BE49-F238E27FC236}">
                <a16:creationId xmlns:a16="http://schemas.microsoft.com/office/drawing/2014/main" id="{4C0C927C-F295-465B-83D0-C6E5ED6E20EE}"/>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2353377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40ACBB5-76B7-4AD4-B2D6-E5561A829362}"/>
              </a:ext>
            </a:extLst>
          </p:cNvPr>
          <p:cNvSpPr>
            <a:spLocks noGrp="1"/>
          </p:cNvSpPr>
          <p:nvPr>
            <p:ph type="dt" sz="half" idx="10"/>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8D4CA054-CC3D-4602-90C4-A3A3953ECEC6}"/>
              </a:ext>
            </a:extLst>
          </p:cNvPr>
          <p:cNvSpPr>
            <a:spLocks noGrp="1"/>
          </p:cNvSpPr>
          <p:nvPr>
            <p:ph type="sldNum" sz="quarter" idx="4"/>
          </p:nvPr>
        </p:nvSpPr>
        <p:spPr/>
        <p:txBody>
          <a:bodyPr/>
          <a:lstStyle/>
          <a:p>
            <a:fld id="{3E01A2B2-10AD-754B-9B4C-E5B6FED423D0}" type="slidenum">
              <a:rPr lang="de-DE" smtClean="0"/>
              <a:pPr/>
              <a:t>30</a:t>
            </a:fld>
            <a:endParaRPr lang="de-DE"/>
          </a:p>
        </p:txBody>
      </p:sp>
      <p:sp>
        <p:nvSpPr>
          <p:cNvPr id="2" name="Title 1">
            <a:extLst>
              <a:ext uri="{FF2B5EF4-FFF2-40B4-BE49-F238E27FC236}">
                <a16:creationId xmlns:a16="http://schemas.microsoft.com/office/drawing/2014/main" id="{21DC805A-5C62-406D-B883-ED111A901907}"/>
              </a:ext>
            </a:extLst>
          </p:cNvPr>
          <p:cNvSpPr>
            <a:spLocks noGrp="1"/>
          </p:cNvSpPr>
          <p:nvPr>
            <p:ph type="title"/>
          </p:nvPr>
        </p:nvSpPr>
        <p:spPr/>
        <p:txBody>
          <a:bodyPr/>
          <a:lstStyle/>
          <a:p>
            <a:r>
              <a:rPr lang="de-DE" dirty="0"/>
              <a:t>IRB at University of Hamburg</a:t>
            </a:r>
          </a:p>
        </p:txBody>
      </p:sp>
      <p:sp>
        <p:nvSpPr>
          <p:cNvPr id="11" name="Content Placeholder 10">
            <a:extLst>
              <a:ext uri="{FF2B5EF4-FFF2-40B4-BE49-F238E27FC236}">
                <a16:creationId xmlns:a16="http://schemas.microsoft.com/office/drawing/2014/main" id="{E6BB772C-9AA2-4772-9701-E97C894B41E1}"/>
              </a:ext>
            </a:extLst>
          </p:cNvPr>
          <p:cNvSpPr>
            <a:spLocks noGrp="1"/>
          </p:cNvSpPr>
          <p:nvPr>
            <p:ph sz="quarter" idx="12"/>
          </p:nvPr>
        </p:nvSpPr>
        <p:spPr/>
        <p:txBody>
          <a:bodyPr/>
          <a:lstStyle/>
          <a:p>
            <a:endParaRPr lang="de-DE"/>
          </a:p>
        </p:txBody>
      </p:sp>
      <p:sp>
        <p:nvSpPr>
          <p:cNvPr id="3" name="Text Placeholder 2">
            <a:extLst>
              <a:ext uri="{FF2B5EF4-FFF2-40B4-BE49-F238E27FC236}">
                <a16:creationId xmlns:a16="http://schemas.microsoft.com/office/drawing/2014/main" id="{19D8C79B-BCA5-4A80-9E51-CD4EAE4F3030}"/>
              </a:ext>
            </a:extLst>
          </p:cNvPr>
          <p:cNvSpPr>
            <a:spLocks noGrp="1"/>
          </p:cNvSpPr>
          <p:nvPr>
            <p:ph sz="quarter" idx="11"/>
          </p:nvPr>
        </p:nvSpPr>
        <p:spPr/>
        <p:txBody>
          <a:bodyPr/>
          <a:lstStyle/>
          <a:p>
            <a:r>
              <a:rPr lang="de-DE" dirty="0">
                <a:hlinkClick r:id="rId2"/>
              </a:rPr>
              <a:t>https://www.bwl.uni-hamburg.de/en/forschung/spiegel-researchdraft2020service.html</a:t>
            </a:r>
            <a:endParaRPr lang="de-DE" dirty="0"/>
          </a:p>
          <a:p>
            <a:endParaRPr lang="de-DE" dirty="0"/>
          </a:p>
          <a:p>
            <a:r>
              <a:rPr lang="de-DE" dirty="0">
                <a:hlinkClick r:id="rId3"/>
              </a:rPr>
              <a:t>https://www.inf.uni-hamburg.de/en/home/ethics.html</a:t>
            </a:r>
            <a:r>
              <a:rPr lang="de-DE" dirty="0"/>
              <a:t> </a:t>
            </a:r>
          </a:p>
          <a:p>
            <a:endParaRPr lang="de-DE" dirty="0"/>
          </a:p>
        </p:txBody>
      </p:sp>
      <p:pic>
        <p:nvPicPr>
          <p:cNvPr id="7" name="Picture 6">
            <a:extLst>
              <a:ext uri="{FF2B5EF4-FFF2-40B4-BE49-F238E27FC236}">
                <a16:creationId xmlns:a16="http://schemas.microsoft.com/office/drawing/2014/main" id="{5D04808B-0ED1-466B-AC2D-1927DAE43E2C}"/>
              </a:ext>
            </a:extLst>
          </p:cNvPr>
          <p:cNvPicPr>
            <a:picLocks noChangeAspect="1"/>
          </p:cNvPicPr>
          <p:nvPr/>
        </p:nvPicPr>
        <p:blipFill>
          <a:blip r:embed="rId4"/>
          <a:stretch>
            <a:fillRect/>
          </a:stretch>
        </p:blipFill>
        <p:spPr>
          <a:xfrm>
            <a:off x="9216207" y="1927523"/>
            <a:ext cx="2755791" cy="3670416"/>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76A07E37-CA09-4F28-B951-C7F5128038A9}"/>
              </a:ext>
            </a:extLst>
          </p:cNvPr>
          <p:cNvPicPr>
            <a:picLocks noChangeAspect="1"/>
          </p:cNvPicPr>
          <p:nvPr/>
        </p:nvPicPr>
        <p:blipFill>
          <a:blip r:embed="rId5"/>
          <a:stretch>
            <a:fillRect/>
          </a:stretch>
        </p:blipFill>
        <p:spPr>
          <a:xfrm>
            <a:off x="6096000" y="2818680"/>
            <a:ext cx="2998309" cy="37170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358448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AD638-3F01-4EAA-A32F-BD154D768422}"/>
              </a:ext>
            </a:extLst>
          </p:cNvPr>
          <p:cNvSpPr>
            <a:spLocks noGrp="1"/>
          </p:cNvSpPr>
          <p:nvPr>
            <p:ph type="title"/>
          </p:nvPr>
        </p:nvSpPr>
        <p:spPr>
          <a:xfrm>
            <a:off x="418536" y="2179819"/>
            <a:ext cx="3152215" cy="868407"/>
          </a:xfrm>
        </p:spPr>
        <p:txBody>
          <a:bodyPr>
            <a:normAutofit fontScale="90000"/>
          </a:bodyPr>
          <a:lstStyle/>
          <a:p>
            <a:r>
              <a:rPr lang="de-DE" dirty="0" err="1"/>
              <a:t>Example</a:t>
            </a:r>
            <a:r>
              <a:rPr lang="de-DE" dirty="0"/>
              <a:t> </a:t>
            </a:r>
            <a:r>
              <a:rPr lang="de-DE" dirty="0" err="1"/>
              <a:t>ethics</a:t>
            </a:r>
            <a:r>
              <a:rPr lang="de-DE" dirty="0"/>
              <a:t> </a:t>
            </a:r>
            <a:r>
              <a:rPr lang="de-DE" dirty="0" err="1"/>
              <a:t>consent</a:t>
            </a:r>
            <a:r>
              <a:rPr lang="de-DE" dirty="0"/>
              <a:t> form</a:t>
            </a:r>
          </a:p>
        </p:txBody>
      </p:sp>
      <p:sp>
        <p:nvSpPr>
          <p:cNvPr id="5" name="Slide Number Placeholder 4">
            <a:extLst>
              <a:ext uri="{FF2B5EF4-FFF2-40B4-BE49-F238E27FC236}">
                <a16:creationId xmlns:a16="http://schemas.microsoft.com/office/drawing/2014/main" id="{58D95F30-B599-4199-BAEF-56F664D33A44}"/>
              </a:ext>
            </a:extLst>
          </p:cNvPr>
          <p:cNvSpPr>
            <a:spLocks noGrp="1"/>
          </p:cNvSpPr>
          <p:nvPr>
            <p:ph type="sldNum" sz="quarter" idx="4"/>
          </p:nvPr>
        </p:nvSpPr>
        <p:spPr/>
        <p:txBody>
          <a:bodyPr/>
          <a:lstStyle/>
          <a:p>
            <a:fld id="{3E01A2B2-10AD-754B-9B4C-E5B6FED423D0}" type="slidenum">
              <a:rPr lang="de-DE" smtClean="0"/>
              <a:pPr/>
              <a:t>31</a:t>
            </a:fld>
            <a:endParaRPr lang="de-DE"/>
          </a:p>
        </p:txBody>
      </p:sp>
      <p:pic>
        <p:nvPicPr>
          <p:cNvPr id="10" name="Picture 9">
            <a:extLst>
              <a:ext uri="{FF2B5EF4-FFF2-40B4-BE49-F238E27FC236}">
                <a16:creationId xmlns:a16="http://schemas.microsoft.com/office/drawing/2014/main" id="{7727221A-8435-4867-9312-17D1FE8556FD}"/>
              </a:ext>
            </a:extLst>
          </p:cNvPr>
          <p:cNvPicPr>
            <a:picLocks noChangeAspect="1"/>
          </p:cNvPicPr>
          <p:nvPr/>
        </p:nvPicPr>
        <p:blipFill>
          <a:blip r:embed="rId2"/>
          <a:stretch>
            <a:fillRect/>
          </a:stretch>
        </p:blipFill>
        <p:spPr>
          <a:xfrm>
            <a:off x="6864086" y="136525"/>
            <a:ext cx="5187189" cy="6607425"/>
          </a:xfrm>
          <a:prstGeom prst="rect">
            <a:avLst/>
          </a:prstGeom>
        </p:spPr>
      </p:pic>
      <p:sp>
        <p:nvSpPr>
          <p:cNvPr id="11" name="Speech Bubble: Rectangle 10">
            <a:extLst>
              <a:ext uri="{FF2B5EF4-FFF2-40B4-BE49-F238E27FC236}">
                <a16:creationId xmlns:a16="http://schemas.microsoft.com/office/drawing/2014/main" id="{FE6DEBF4-6BFC-460D-892A-7BA6AB7E15E5}"/>
              </a:ext>
            </a:extLst>
          </p:cNvPr>
          <p:cNvSpPr/>
          <p:nvPr/>
        </p:nvSpPr>
        <p:spPr>
          <a:xfrm>
            <a:off x="4751851" y="452670"/>
            <a:ext cx="1795264" cy="1056117"/>
          </a:xfrm>
          <a:prstGeom prst="wedgeRectCallout">
            <a:avLst>
              <a:gd name="adj1" fmla="val 74244"/>
              <a:gd name="adj2" fmla="val -30445"/>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67" dirty="0">
                <a:solidFill>
                  <a:srgbClr val="000000"/>
                </a:solidFill>
                <a:latin typeface="Arial" panose="020B0604020202020204" pitchFamily="34" charset="0"/>
              </a:rPr>
              <a:t>Add project details and a unique reference to the ethical clearance provided by an independent ethics review board</a:t>
            </a:r>
            <a:endParaRPr lang="de-DE" sz="1067" dirty="0"/>
          </a:p>
        </p:txBody>
      </p:sp>
      <p:sp>
        <p:nvSpPr>
          <p:cNvPr id="12" name="Speech Bubble: Rectangle 11">
            <a:extLst>
              <a:ext uri="{FF2B5EF4-FFF2-40B4-BE49-F238E27FC236}">
                <a16:creationId xmlns:a16="http://schemas.microsoft.com/office/drawing/2014/main" id="{EAE7A1B2-8830-4F19-8BF1-D8D3B556C0CF}"/>
              </a:ext>
            </a:extLst>
          </p:cNvPr>
          <p:cNvSpPr/>
          <p:nvPr/>
        </p:nvSpPr>
        <p:spPr>
          <a:xfrm>
            <a:off x="4847861" y="2084851"/>
            <a:ext cx="1795264" cy="1056117"/>
          </a:xfrm>
          <a:prstGeom prst="wedgeRectCallout">
            <a:avLst>
              <a:gd name="adj1" fmla="val 177679"/>
              <a:gd name="adj2" fmla="val -35773"/>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67" dirty="0">
                <a:solidFill>
                  <a:srgbClr val="000000"/>
                </a:solidFill>
                <a:latin typeface="Arial" panose="020B0604020202020204" pitchFamily="34" charset="0"/>
              </a:rPr>
              <a:t>Here you typically insert specifics about what participation actually means (e.g., being interviewed or completing a survey)</a:t>
            </a:r>
            <a:endParaRPr lang="de-DE" sz="1067" dirty="0"/>
          </a:p>
        </p:txBody>
      </p:sp>
      <p:sp>
        <p:nvSpPr>
          <p:cNvPr id="13" name="Speech Bubble: Rectangle 12">
            <a:extLst>
              <a:ext uri="{FF2B5EF4-FFF2-40B4-BE49-F238E27FC236}">
                <a16:creationId xmlns:a16="http://schemas.microsoft.com/office/drawing/2014/main" id="{5888CF6A-C0BE-4F9E-A218-64ED5DF75F8F}"/>
              </a:ext>
            </a:extLst>
          </p:cNvPr>
          <p:cNvSpPr/>
          <p:nvPr/>
        </p:nvSpPr>
        <p:spPr>
          <a:xfrm>
            <a:off x="3119669" y="3621023"/>
            <a:ext cx="1390795" cy="889272"/>
          </a:xfrm>
          <a:prstGeom prst="wedgeRectCallout">
            <a:avLst>
              <a:gd name="adj1" fmla="val 372732"/>
              <a:gd name="adj2" fmla="val -152994"/>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67" dirty="0">
                <a:solidFill>
                  <a:srgbClr val="000000"/>
                </a:solidFill>
                <a:latin typeface="Arial" panose="020B0604020202020204" pitchFamily="34" charset="0"/>
              </a:rPr>
              <a:t>Here you specify who will be able to access the research data</a:t>
            </a:r>
            <a:endParaRPr lang="de-DE" sz="1067" dirty="0"/>
          </a:p>
        </p:txBody>
      </p:sp>
      <p:sp>
        <p:nvSpPr>
          <p:cNvPr id="14" name="Speech Bubble: Rectangle 13">
            <a:extLst>
              <a:ext uri="{FF2B5EF4-FFF2-40B4-BE49-F238E27FC236}">
                <a16:creationId xmlns:a16="http://schemas.microsoft.com/office/drawing/2014/main" id="{84644099-96F7-455F-93C9-FB959C4B1B58}"/>
              </a:ext>
            </a:extLst>
          </p:cNvPr>
          <p:cNvSpPr/>
          <p:nvPr/>
        </p:nvSpPr>
        <p:spPr>
          <a:xfrm>
            <a:off x="4038971" y="4725144"/>
            <a:ext cx="1795264" cy="1056117"/>
          </a:xfrm>
          <a:prstGeom prst="wedgeRectCallout">
            <a:avLst>
              <a:gd name="adj1" fmla="val 118822"/>
              <a:gd name="adj2" fmla="val -134046"/>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67" dirty="0">
                <a:solidFill>
                  <a:srgbClr val="000000"/>
                </a:solidFill>
                <a:latin typeface="Arial" panose="020B0604020202020204" pitchFamily="34" charset="0"/>
              </a:rPr>
              <a:t>Here you can list choices a participant has about his data will be used</a:t>
            </a:r>
            <a:endParaRPr lang="de-DE" sz="1067" dirty="0"/>
          </a:p>
        </p:txBody>
      </p:sp>
      <p:sp>
        <p:nvSpPr>
          <p:cNvPr id="15" name="Speech Bubble: Rectangle 14">
            <a:extLst>
              <a:ext uri="{FF2B5EF4-FFF2-40B4-BE49-F238E27FC236}">
                <a16:creationId xmlns:a16="http://schemas.microsoft.com/office/drawing/2014/main" id="{DC7C3C49-0548-49FB-8EC9-CB20A51F05AA}"/>
              </a:ext>
            </a:extLst>
          </p:cNvPr>
          <p:cNvSpPr/>
          <p:nvPr/>
        </p:nvSpPr>
        <p:spPr>
          <a:xfrm>
            <a:off x="9901447" y="5665359"/>
            <a:ext cx="1795264" cy="1056117"/>
          </a:xfrm>
          <a:prstGeom prst="wedgeRectCallout">
            <a:avLst>
              <a:gd name="adj1" fmla="val -18047"/>
              <a:gd name="adj2" fmla="val -118062"/>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67" dirty="0">
                <a:solidFill>
                  <a:srgbClr val="000000"/>
                </a:solidFill>
                <a:latin typeface="Arial" panose="020B0604020202020204" pitchFamily="34" charset="0"/>
              </a:rPr>
              <a:t>Here you specify an independent third party that could be involved in the matter</a:t>
            </a:r>
            <a:endParaRPr lang="de-DE" sz="1067" dirty="0"/>
          </a:p>
        </p:txBody>
      </p:sp>
    </p:spTree>
    <p:extLst>
      <p:ext uri="{BB962C8B-B14F-4D97-AF65-F5344CB8AC3E}">
        <p14:creationId xmlns:p14="http://schemas.microsoft.com/office/powerpoint/2010/main" val="3501946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8C0062E-F3BA-416B-939E-D8069AF4AF0F}"/>
              </a:ext>
            </a:extLst>
          </p:cNvPr>
          <p:cNvSpPr>
            <a:spLocks noGrp="1"/>
          </p:cNvSpPr>
          <p:nvPr>
            <p:ph sz="quarter" idx="11"/>
          </p:nvPr>
        </p:nvSpPr>
        <p:spPr/>
        <p:txBody>
          <a:bodyPr/>
          <a:lstStyle/>
          <a:p>
            <a:r>
              <a:rPr lang="de-DE" dirty="0">
                <a:hlinkClick r:id="rId2"/>
              </a:rPr>
              <a:t>https://www.theguardian.com/technology/2014/jun/29/facebook-users-emotions-news-feeds</a:t>
            </a:r>
            <a:endParaRPr lang="de-DE" dirty="0"/>
          </a:p>
          <a:p>
            <a:r>
              <a:rPr lang="de-DE" dirty="0">
                <a:hlinkClick r:id="rId3"/>
              </a:rPr>
              <a:t>https://www.theguardian.com/technology/2014/jun/30/facebook-emotion-study-breached-ethical-guidelines-researchers-say</a:t>
            </a:r>
            <a:endParaRPr lang="de-DE" dirty="0"/>
          </a:p>
          <a:p>
            <a:endParaRPr lang="de-DE" dirty="0"/>
          </a:p>
          <a:p>
            <a:endParaRPr lang="de-DE" dirty="0"/>
          </a:p>
        </p:txBody>
      </p:sp>
      <p:sp>
        <p:nvSpPr>
          <p:cNvPr id="2" name="Title 1">
            <a:extLst>
              <a:ext uri="{FF2B5EF4-FFF2-40B4-BE49-F238E27FC236}">
                <a16:creationId xmlns:a16="http://schemas.microsoft.com/office/drawing/2014/main" id="{77CD8FFC-1EED-4BCE-99DF-E8084B323D16}"/>
              </a:ext>
            </a:extLst>
          </p:cNvPr>
          <p:cNvSpPr>
            <a:spLocks noGrp="1"/>
          </p:cNvSpPr>
          <p:nvPr>
            <p:ph type="title"/>
          </p:nvPr>
        </p:nvSpPr>
        <p:spPr>
          <a:xfrm>
            <a:off x="1599636" y="365123"/>
            <a:ext cx="10592363" cy="1130302"/>
          </a:xfrm>
        </p:spPr>
        <p:txBody>
          <a:bodyPr>
            <a:normAutofit fontScale="90000"/>
          </a:bodyPr>
          <a:lstStyle/>
          <a:p>
            <a:r>
              <a:rPr lang="de-DE" dirty="0" err="1"/>
              <a:t>Example</a:t>
            </a:r>
            <a:r>
              <a:rPr lang="de-DE" dirty="0"/>
              <a:t>: Facebook </a:t>
            </a:r>
            <a:r>
              <a:rPr lang="de-DE" dirty="0" err="1"/>
              <a:t>secret</a:t>
            </a:r>
            <a:r>
              <a:rPr lang="de-DE" dirty="0"/>
              <a:t> </a:t>
            </a:r>
            <a:r>
              <a:rPr lang="de-DE" dirty="0" err="1"/>
              <a:t>moods</a:t>
            </a:r>
            <a:r>
              <a:rPr lang="de-DE" dirty="0"/>
              <a:t> </a:t>
            </a:r>
            <a:r>
              <a:rPr lang="de-DE" dirty="0" err="1"/>
              <a:t>experiment</a:t>
            </a:r>
            <a:r>
              <a:rPr lang="de-DE" dirty="0"/>
              <a:t> and emotional </a:t>
            </a:r>
            <a:r>
              <a:rPr lang="de-DE" dirty="0" err="1"/>
              <a:t>contagion</a:t>
            </a:r>
            <a:endParaRPr lang="de-DE" dirty="0"/>
          </a:p>
        </p:txBody>
      </p:sp>
      <p:sp>
        <p:nvSpPr>
          <p:cNvPr id="4" name="Date Placeholder 3">
            <a:extLst>
              <a:ext uri="{FF2B5EF4-FFF2-40B4-BE49-F238E27FC236}">
                <a16:creationId xmlns:a16="http://schemas.microsoft.com/office/drawing/2014/main" id="{8625C279-B478-476B-A3CD-F62F5E03BD58}"/>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AEC32DE4-C22B-42A5-B3FC-6A2B93EE4001}"/>
              </a:ext>
            </a:extLst>
          </p:cNvPr>
          <p:cNvSpPr>
            <a:spLocks noGrp="1"/>
          </p:cNvSpPr>
          <p:nvPr>
            <p:ph type="sldNum" sz="quarter" idx="4"/>
          </p:nvPr>
        </p:nvSpPr>
        <p:spPr/>
        <p:txBody>
          <a:bodyPr/>
          <a:lstStyle/>
          <a:p>
            <a:fld id="{3E01A2B2-10AD-754B-9B4C-E5B6FED423D0}" type="slidenum">
              <a:rPr lang="de-DE" smtClean="0"/>
              <a:pPr/>
              <a:t>32</a:t>
            </a:fld>
            <a:endParaRPr lang="de-DE"/>
          </a:p>
        </p:txBody>
      </p:sp>
      <p:sp>
        <p:nvSpPr>
          <p:cNvPr id="8" name="Content Placeholder 7">
            <a:extLst>
              <a:ext uri="{FF2B5EF4-FFF2-40B4-BE49-F238E27FC236}">
                <a16:creationId xmlns:a16="http://schemas.microsoft.com/office/drawing/2014/main" id="{4F2567C5-70D0-4196-94E2-420E8667289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569927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4A469E6-30F0-4C14-92A5-AB9E436C1D59}"/>
              </a:ext>
            </a:extLst>
          </p:cNvPr>
          <p:cNvSpPr>
            <a:spLocks noGrp="1"/>
          </p:cNvSpPr>
          <p:nvPr>
            <p:ph sz="quarter" idx="11"/>
          </p:nvPr>
        </p:nvSpPr>
        <p:spPr/>
        <p:txBody>
          <a:bodyPr/>
          <a:lstStyle/>
          <a:p>
            <a:r>
              <a:rPr lang="en-US" dirty="0"/>
              <a:t>A subset of ethical issues in scientific conduct that relates only to the reporting of </a:t>
            </a:r>
            <a:r>
              <a:rPr lang="de-DE" dirty="0" err="1"/>
              <a:t>research</a:t>
            </a:r>
            <a:endParaRPr lang="de-DE" dirty="0"/>
          </a:p>
          <a:p>
            <a:r>
              <a:rPr lang="de-DE" dirty="0"/>
              <a:t>Very </a:t>
            </a:r>
            <a:r>
              <a:rPr lang="de-DE" dirty="0" err="1"/>
              <a:t>important</a:t>
            </a:r>
            <a:r>
              <a:rPr lang="de-DE" dirty="0"/>
              <a:t> </a:t>
            </a:r>
            <a:r>
              <a:rPr lang="de-DE" dirty="0" err="1"/>
              <a:t>part</a:t>
            </a:r>
            <a:r>
              <a:rPr lang="de-DE" dirty="0"/>
              <a:t> of </a:t>
            </a:r>
            <a:r>
              <a:rPr lang="de-DE" dirty="0" err="1"/>
              <a:t>scientific</a:t>
            </a:r>
            <a:r>
              <a:rPr lang="de-DE" dirty="0"/>
              <a:t> </a:t>
            </a:r>
            <a:r>
              <a:rPr lang="de-DE" dirty="0" err="1"/>
              <a:t>ethics</a:t>
            </a:r>
            <a:r>
              <a:rPr lang="de-DE" dirty="0"/>
              <a:t> </a:t>
            </a:r>
            <a:r>
              <a:rPr lang="de-DE" dirty="0" err="1"/>
              <a:t>because</a:t>
            </a:r>
            <a:r>
              <a:rPr lang="de-DE" dirty="0"/>
              <a:t> </a:t>
            </a:r>
            <a:r>
              <a:rPr lang="en-US" dirty="0"/>
              <a:t>it is typically only through reported research that an ethical issue is revealed </a:t>
            </a:r>
          </a:p>
          <a:p>
            <a:pPr lvl="1"/>
            <a:r>
              <a:rPr lang="en-US" sz="2400" dirty="0"/>
              <a:t>we typically cannot learn about data fabrication or amendment until those data are disclosed.</a:t>
            </a:r>
          </a:p>
          <a:p>
            <a:pPr lvl="1"/>
            <a:r>
              <a:rPr lang="en-US" sz="2400" dirty="0"/>
              <a:t>We cannot identify a lack of attribution of credit until an unnamed contributor sees it in writing</a:t>
            </a:r>
            <a:endParaRPr lang="de-DE" sz="2400" dirty="0"/>
          </a:p>
        </p:txBody>
      </p:sp>
      <p:sp>
        <p:nvSpPr>
          <p:cNvPr id="2" name="Title 1">
            <a:extLst>
              <a:ext uri="{FF2B5EF4-FFF2-40B4-BE49-F238E27FC236}">
                <a16:creationId xmlns:a16="http://schemas.microsoft.com/office/drawing/2014/main" id="{0B03C173-F771-4004-997E-9C32CE367C2C}"/>
              </a:ext>
            </a:extLst>
          </p:cNvPr>
          <p:cNvSpPr>
            <a:spLocks noGrp="1"/>
          </p:cNvSpPr>
          <p:nvPr>
            <p:ph type="title"/>
          </p:nvPr>
        </p:nvSpPr>
        <p:spPr/>
        <p:txBody>
          <a:bodyPr/>
          <a:lstStyle/>
          <a:p>
            <a:r>
              <a:rPr lang="de-DE" dirty="0" err="1"/>
              <a:t>Ethical</a:t>
            </a:r>
            <a:r>
              <a:rPr lang="de-DE" dirty="0"/>
              <a:t> </a:t>
            </a:r>
            <a:r>
              <a:rPr lang="de-DE" dirty="0" err="1"/>
              <a:t>considerations</a:t>
            </a:r>
            <a:r>
              <a:rPr lang="de-DE" dirty="0"/>
              <a:t> </a:t>
            </a:r>
            <a:r>
              <a:rPr lang="de-DE" dirty="0" err="1"/>
              <a:t>for</a:t>
            </a:r>
            <a:r>
              <a:rPr lang="de-DE" dirty="0"/>
              <a:t> </a:t>
            </a:r>
            <a:r>
              <a:rPr lang="de-DE" dirty="0" err="1"/>
              <a:t>scientific</a:t>
            </a:r>
            <a:r>
              <a:rPr lang="de-DE" dirty="0"/>
              <a:t> </a:t>
            </a:r>
            <a:r>
              <a:rPr lang="de-DE" dirty="0" err="1"/>
              <a:t>writing</a:t>
            </a:r>
            <a:endParaRPr lang="de-DE" dirty="0"/>
          </a:p>
        </p:txBody>
      </p:sp>
      <p:sp>
        <p:nvSpPr>
          <p:cNvPr id="4" name="Date Placeholder 3">
            <a:extLst>
              <a:ext uri="{FF2B5EF4-FFF2-40B4-BE49-F238E27FC236}">
                <a16:creationId xmlns:a16="http://schemas.microsoft.com/office/drawing/2014/main" id="{41D94465-61D7-49F7-85B6-FDD40FEB98B5}"/>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9E267682-DF9C-43FC-AB38-8064DE894BEF}"/>
              </a:ext>
            </a:extLst>
          </p:cNvPr>
          <p:cNvSpPr>
            <a:spLocks noGrp="1"/>
          </p:cNvSpPr>
          <p:nvPr>
            <p:ph type="sldNum" sz="quarter" idx="4"/>
          </p:nvPr>
        </p:nvSpPr>
        <p:spPr/>
        <p:txBody>
          <a:bodyPr/>
          <a:lstStyle/>
          <a:p>
            <a:fld id="{3E01A2B2-10AD-754B-9B4C-E5B6FED423D0}" type="slidenum">
              <a:rPr lang="de-DE" smtClean="0"/>
              <a:pPr/>
              <a:t>33</a:t>
            </a:fld>
            <a:endParaRPr lang="de-DE"/>
          </a:p>
        </p:txBody>
      </p:sp>
      <p:sp>
        <p:nvSpPr>
          <p:cNvPr id="8" name="Content Placeholder 7">
            <a:extLst>
              <a:ext uri="{FF2B5EF4-FFF2-40B4-BE49-F238E27FC236}">
                <a16:creationId xmlns:a16="http://schemas.microsoft.com/office/drawing/2014/main" id="{5CCC9958-219C-4035-A3BB-A39E0BC3F987}"/>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9006303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4A469E6-30F0-4C14-92A5-AB9E436C1D59}"/>
              </a:ext>
            </a:extLst>
          </p:cNvPr>
          <p:cNvSpPr>
            <a:spLocks noGrp="1"/>
          </p:cNvSpPr>
          <p:nvPr>
            <p:ph sz="quarter" idx="11"/>
          </p:nvPr>
        </p:nvSpPr>
        <p:spPr/>
        <p:txBody>
          <a:bodyPr/>
          <a:lstStyle/>
          <a:p>
            <a:r>
              <a:rPr lang="en-US" dirty="0"/>
              <a:t>the wrongful appropriation, close imitation, or purloining and publication of another author’s language, thoughts, ideas, or expressions and their representation as one’s own work.</a:t>
            </a:r>
          </a:p>
          <a:p>
            <a:r>
              <a:rPr lang="en-US" dirty="0"/>
              <a:t>the act of passing off someone else's work as your own, whether intentionally or unintentionally.</a:t>
            </a:r>
          </a:p>
          <a:p>
            <a:r>
              <a:rPr lang="en-US" dirty="0"/>
              <a:t>The most common form of scientific misconduct.</a:t>
            </a:r>
          </a:p>
        </p:txBody>
      </p:sp>
      <p:sp>
        <p:nvSpPr>
          <p:cNvPr id="2" name="Title 1">
            <a:extLst>
              <a:ext uri="{FF2B5EF4-FFF2-40B4-BE49-F238E27FC236}">
                <a16:creationId xmlns:a16="http://schemas.microsoft.com/office/drawing/2014/main" id="{0B03C173-F771-4004-997E-9C32CE367C2C}"/>
              </a:ext>
            </a:extLst>
          </p:cNvPr>
          <p:cNvSpPr>
            <a:spLocks noGrp="1"/>
          </p:cNvSpPr>
          <p:nvPr>
            <p:ph type="title"/>
          </p:nvPr>
        </p:nvSpPr>
        <p:spPr/>
        <p:txBody>
          <a:bodyPr/>
          <a:lstStyle/>
          <a:p>
            <a:r>
              <a:rPr lang="de-DE" dirty="0"/>
              <a:t>1. </a:t>
            </a:r>
            <a:r>
              <a:rPr lang="de-DE" dirty="0" err="1"/>
              <a:t>Plagiarism</a:t>
            </a:r>
            <a:endParaRPr lang="de-DE" dirty="0"/>
          </a:p>
        </p:txBody>
      </p:sp>
      <p:sp>
        <p:nvSpPr>
          <p:cNvPr id="4" name="Date Placeholder 3">
            <a:extLst>
              <a:ext uri="{FF2B5EF4-FFF2-40B4-BE49-F238E27FC236}">
                <a16:creationId xmlns:a16="http://schemas.microsoft.com/office/drawing/2014/main" id="{41D94465-61D7-49F7-85B6-FDD40FEB98B5}"/>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9E267682-DF9C-43FC-AB38-8064DE894BEF}"/>
              </a:ext>
            </a:extLst>
          </p:cNvPr>
          <p:cNvSpPr>
            <a:spLocks noGrp="1"/>
          </p:cNvSpPr>
          <p:nvPr>
            <p:ph type="sldNum" sz="quarter" idx="4"/>
          </p:nvPr>
        </p:nvSpPr>
        <p:spPr/>
        <p:txBody>
          <a:bodyPr/>
          <a:lstStyle/>
          <a:p>
            <a:fld id="{3E01A2B2-10AD-754B-9B4C-E5B6FED423D0}" type="slidenum">
              <a:rPr lang="de-DE" smtClean="0"/>
              <a:pPr/>
              <a:t>34</a:t>
            </a:fld>
            <a:endParaRPr lang="de-DE"/>
          </a:p>
        </p:txBody>
      </p:sp>
      <p:sp>
        <p:nvSpPr>
          <p:cNvPr id="8" name="Content Placeholder 7">
            <a:extLst>
              <a:ext uri="{FF2B5EF4-FFF2-40B4-BE49-F238E27FC236}">
                <a16:creationId xmlns:a16="http://schemas.microsoft.com/office/drawing/2014/main" id="{661C250D-C4DB-434B-BA5F-8203942966F0}"/>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348037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D653D2B-3BC1-485A-BFB1-B9BACD42C523}"/>
              </a:ext>
            </a:extLst>
          </p:cNvPr>
          <p:cNvSpPr>
            <a:spLocks noGrp="1"/>
          </p:cNvSpPr>
          <p:nvPr>
            <p:ph sz="quarter" idx="11"/>
          </p:nvPr>
        </p:nvSpPr>
        <p:spPr>
          <a:xfrm>
            <a:off x="2687514" y="6257602"/>
            <a:ext cx="7389857" cy="470544"/>
          </a:xfrm>
        </p:spPr>
        <p:txBody>
          <a:bodyPr>
            <a:normAutofit/>
          </a:bodyPr>
          <a:lstStyle/>
          <a:p>
            <a:pPr marL="0" indent="0" algn="ctr">
              <a:buNone/>
            </a:pPr>
            <a:r>
              <a:rPr lang="de-DE" sz="1067" dirty="0">
                <a:hlinkClick r:id="rId2"/>
              </a:rPr>
              <a:t>https://www.tagesschau.de/inland/innenpolitik/fu-berlin-giffey-doktorgrad-verlust-101.html</a:t>
            </a:r>
            <a:r>
              <a:rPr lang="de-DE" sz="1067" dirty="0"/>
              <a:t> </a:t>
            </a:r>
          </a:p>
        </p:txBody>
      </p:sp>
      <p:sp>
        <p:nvSpPr>
          <p:cNvPr id="2" name="Title 1">
            <a:extLst>
              <a:ext uri="{FF2B5EF4-FFF2-40B4-BE49-F238E27FC236}">
                <a16:creationId xmlns:a16="http://schemas.microsoft.com/office/drawing/2014/main" id="{0B03C173-F771-4004-997E-9C32CE367C2C}"/>
              </a:ext>
            </a:extLst>
          </p:cNvPr>
          <p:cNvSpPr>
            <a:spLocks noGrp="1"/>
          </p:cNvSpPr>
          <p:nvPr>
            <p:ph type="title"/>
          </p:nvPr>
        </p:nvSpPr>
        <p:spPr/>
        <p:txBody>
          <a:bodyPr/>
          <a:lstStyle/>
          <a:p>
            <a:r>
              <a:rPr lang="de-DE" dirty="0" err="1"/>
              <a:t>Plagiarism</a:t>
            </a:r>
            <a:r>
              <a:rPr lang="de-DE" dirty="0"/>
              <a:t> </a:t>
            </a:r>
            <a:r>
              <a:rPr lang="de-DE" dirty="0" err="1"/>
              <a:t>Examples</a:t>
            </a:r>
            <a:endParaRPr lang="de-DE" dirty="0"/>
          </a:p>
        </p:txBody>
      </p:sp>
      <p:sp>
        <p:nvSpPr>
          <p:cNvPr id="4" name="Date Placeholder 3">
            <a:extLst>
              <a:ext uri="{FF2B5EF4-FFF2-40B4-BE49-F238E27FC236}">
                <a16:creationId xmlns:a16="http://schemas.microsoft.com/office/drawing/2014/main" id="{41D94465-61D7-49F7-85B6-FDD40FEB98B5}"/>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9E267682-DF9C-43FC-AB38-8064DE894BEF}"/>
              </a:ext>
            </a:extLst>
          </p:cNvPr>
          <p:cNvSpPr>
            <a:spLocks noGrp="1"/>
          </p:cNvSpPr>
          <p:nvPr>
            <p:ph type="sldNum" sz="quarter" idx="4"/>
          </p:nvPr>
        </p:nvSpPr>
        <p:spPr/>
        <p:txBody>
          <a:bodyPr/>
          <a:lstStyle/>
          <a:p>
            <a:fld id="{3E01A2B2-10AD-754B-9B4C-E5B6FED423D0}" type="slidenum">
              <a:rPr lang="de-DE" smtClean="0"/>
              <a:pPr/>
              <a:t>35</a:t>
            </a:fld>
            <a:endParaRPr lang="de-DE"/>
          </a:p>
        </p:txBody>
      </p:sp>
      <p:sp>
        <p:nvSpPr>
          <p:cNvPr id="7" name="Content Placeholder 6">
            <a:extLst>
              <a:ext uri="{FF2B5EF4-FFF2-40B4-BE49-F238E27FC236}">
                <a16:creationId xmlns:a16="http://schemas.microsoft.com/office/drawing/2014/main" id="{C78D9A9B-8757-4892-8627-2833D0C4E0FA}"/>
              </a:ext>
            </a:extLst>
          </p:cNvPr>
          <p:cNvSpPr>
            <a:spLocks noGrp="1"/>
          </p:cNvSpPr>
          <p:nvPr>
            <p:ph sz="quarter" idx="12"/>
          </p:nvPr>
        </p:nvSpPr>
        <p:spPr/>
        <p:txBody>
          <a:bodyPr/>
          <a:lstStyle/>
          <a:p>
            <a:endParaRPr lang="de-DE"/>
          </a:p>
        </p:txBody>
      </p:sp>
      <p:pic>
        <p:nvPicPr>
          <p:cNvPr id="17" name="Picture 16">
            <a:extLst>
              <a:ext uri="{FF2B5EF4-FFF2-40B4-BE49-F238E27FC236}">
                <a16:creationId xmlns:a16="http://schemas.microsoft.com/office/drawing/2014/main" id="{C0FDAFDB-2F46-41B9-B8BE-A91582D2FB5A}"/>
              </a:ext>
            </a:extLst>
          </p:cNvPr>
          <p:cNvPicPr>
            <a:picLocks noChangeAspect="1"/>
          </p:cNvPicPr>
          <p:nvPr/>
        </p:nvPicPr>
        <p:blipFill>
          <a:blip r:embed="rId3"/>
          <a:stretch>
            <a:fillRect/>
          </a:stretch>
        </p:blipFill>
        <p:spPr>
          <a:xfrm>
            <a:off x="3093165" y="1431021"/>
            <a:ext cx="6005670" cy="4722859"/>
          </a:xfrm>
          <a:prstGeom prst="rect">
            <a:avLst/>
          </a:prstGeom>
        </p:spPr>
      </p:pic>
    </p:spTree>
    <p:extLst>
      <p:ext uri="{BB962C8B-B14F-4D97-AF65-F5344CB8AC3E}">
        <p14:creationId xmlns:p14="http://schemas.microsoft.com/office/powerpoint/2010/main" val="23677480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3C173-F771-4004-997E-9C32CE367C2C}"/>
              </a:ext>
            </a:extLst>
          </p:cNvPr>
          <p:cNvSpPr>
            <a:spLocks noGrp="1"/>
          </p:cNvSpPr>
          <p:nvPr>
            <p:ph type="title"/>
          </p:nvPr>
        </p:nvSpPr>
        <p:spPr/>
        <p:txBody>
          <a:bodyPr/>
          <a:lstStyle/>
          <a:p>
            <a:r>
              <a:rPr lang="de-DE" dirty="0" err="1"/>
              <a:t>Plagiarism</a:t>
            </a:r>
            <a:r>
              <a:rPr lang="de-DE" dirty="0"/>
              <a:t> </a:t>
            </a:r>
            <a:r>
              <a:rPr lang="de-DE" dirty="0" err="1"/>
              <a:t>Examples</a:t>
            </a:r>
            <a:endParaRPr lang="de-DE" dirty="0"/>
          </a:p>
        </p:txBody>
      </p:sp>
      <p:sp>
        <p:nvSpPr>
          <p:cNvPr id="4" name="Date Placeholder 3">
            <a:extLst>
              <a:ext uri="{FF2B5EF4-FFF2-40B4-BE49-F238E27FC236}">
                <a16:creationId xmlns:a16="http://schemas.microsoft.com/office/drawing/2014/main" id="{41D94465-61D7-49F7-85B6-FDD40FEB98B5}"/>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9E267682-DF9C-43FC-AB38-8064DE894BEF}"/>
              </a:ext>
            </a:extLst>
          </p:cNvPr>
          <p:cNvSpPr>
            <a:spLocks noGrp="1"/>
          </p:cNvSpPr>
          <p:nvPr>
            <p:ph type="sldNum" sz="quarter" idx="4"/>
          </p:nvPr>
        </p:nvSpPr>
        <p:spPr/>
        <p:txBody>
          <a:bodyPr/>
          <a:lstStyle/>
          <a:p>
            <a:fld id="{3E01A2B2-10AD-754B-9B4C-E5B6FED423D0}" type="slidenum">
              <a:rPr lang="de-DE" smtClean="0"/>
              <a:pPr/>
              <a:t>36</a:t>
            </a:fld>
            <a:endParaRPr lang="de-DE"/>
          </a:p>
        </p:txBody>
      </p:sp>
      <p:sp>
        <p:nvSpPr>
          <p:cNvPr id="12" name="Content Placeholder 11">
            <a:extLst>
              <a:ext uri="{FF2B5EF4-FFF2-40B4-BE49-F238E27FC236}">
                <a16:creationId xmlns:a16="http://schemas.microsoft.com/office/drawing/2014/main" id="{78A5CE69-2404-4AB9-A9B6-744680409472}"/>
              </a:ext>
            </a:extLst>
          </p:cNvPr>
          <p:cNvSpPr>
            <a:spLocks noGrp="1"/>
          </p:cNvSpPr>
          <p:nvPr>
            <p:ph sz="quarter" idx="12"/>
          </p:nvPr>
        </p:nvSpPr>
        <p:spPr/>
        <p:txBody>
          <a:bodyPr/>
          <a:lstStyle/>
          <a:p>
            <a:endParaRPr lang="de-DE"/>
          </a:p>
        </p:txBody>
      </p:sp>
      <p:pic>
        <p:nvPicPr>
          <p:cNvPr id="9" name="Picture 8" descr="A picture containing text, black&#10;&#10;Description automatically generated">
            <a:extLst>
              <a:ext uri="{FF2B5EF4-FFF2-40B4-BE49-F238E27FC236}">
                <a16:creationId xmlns:a16="http://schemas.microsoft.com/office/drawing/2014/main" id="{86C066EA-2DF6-4B3C-88C4-E55EE394E0FE}"/>
              </a:ext>
            </a:extLst>
          </p:cNvPr>
          <p:cNvPicPr>
            <a:picLocks noChangeAspect="1"/>
          </p:cNvPicPr>
          <p:nvPr/>
        </p:nvPicPr>
        <p:blipFill>
          <a:blip r:embed="rId2"/>
          <a:stretch>
            <a:fillRect/>
          </a:stretch>
        </p:blipFill>
        <p:spPr>
          <a:xfrm>
            <a:off x="2708369" y="1762878"/>
            <a:ext cx="3157867" cy="4808571"/>
          </a:xfrm>
          <a:prstGeom prst="rect">
            <a:avLst/>
          </a:prstGeom>
        </p:spPr>
      </p:pic>
      <p:pic>
        <p:nvPicPr>
          <p:cNvPr id="11" name="Picture 10" descr="A poster of a group of people&#10;&#10;Description automatically generated with low confidence">
            <a:extLst>
              <a:ext uri="{FF2B5EF4-FFF2-40B4-BE49-F238E27FC236}">
                <a16:creationId xmlns:a16="http://schemas.microsoft.com/office/drawing/2014/main" id="{D2334F56-774C-4B5B-BDA3-02960F6509FE}"/>
              </a:ext>
            </a:extLst>
          </p:cNvPr>
          <p:cNvPicPr>
            <a:picLocks noChangeAspect="1"/>
          </p:cNvPicPr>
          <p:nvPr/>
        </p:nvPicPr>
        <p:blipFill>
          <a:blip r:embed="rId3"/>
          <a:stretch>
            <a:fillRect/>
          </a:stretch>
        </p:blipFill>
        <p:spPr>
          <a:xfrm>
            <a:off x="6713307" y="1684303"/>
            <a:ext cx="3387617" cy="5061181"/>
          </a:xfrm>
          <a:prstGeom prst="rect">
            <a:avLst/>
          </a:prstGeom>
        </p:spPr>
      </p:pic>
    </p:spTree>
    <p:extLst>
      <p:ext uri="{BB962C8B-B14F-4D97-AF65-F5344CB8AC3E}">
        <p14:creationId xmlns:p14="http://schemas.microsoft.com/office/powerpoint/2010/main" val="34061814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3C173-F771-4004-997E-9C32CE367C2C}"/>
              </a:ext>
            </a:extLst>
          </p:cNvPr>
          <p:cNvSpPr>
            <a:spLocks noGrp="1"/>
          </p:cNvSpPr>
          <p:nvPr>
            <p:ph type="title"/>
          </p:nvPr>
        </p:nvSpPr>
        <p:spPr/>
        <p:txBody>
          <a:bodyPr/>
          <a:lstStyle/>
          <a:p>
            <a:r>
              <a:rPr lang="de-DE" dirty="0" err="1"/>
              <a:t>Plagiarism</a:t>
            </a:r>
            <a:r>
              <a:rPr lang="de-DE" dirty="0"/>
              <a:t> </a:t>
            </a:r>
            <a:r>
              <a:rPr lang="de-DE" dirty="0" err="1"/>
              <a:t>Examples</a:t>
            </a:r>
            <a:endParaRPr lang="de-DE" dirty="0"/>
          </a:p>
        </p:txBody>
      </p:sp>
      <p:sp>
        <p:nvSpPr>
          <p:cNvPr id="5" name="Slide Number Placeholder 4">
            <a:extLst>
              <a:ext uri="{FF2B5EF4-FFF2-40B4-BE49-F238E27FC236}">
                <a16:creationId xmlns:a16="http://schemas.microsoft.com/office/drawing/2014/main" id="{9E267682-DF9C-43FC-AB38-8064DE894BEF}"/>
              </a:ext>
            </a:extLst>
          </p:cNvPr>
          <p:cNvSpPr>
            <a:spLocks noGrp="1"/>
          </p:cNvSpPr>
          <p:nvPr>
            <p:ph type="sldNum" sz="quarter" idx="4"/>
          </p:nvPr>
        </p:nvSpPr>
        <p:spPr/>
        <p:txBody>
          <a:bodyPr/>
          <a:lstStyle/>
          <a:p>
            <a:fld id="{3E01A2B2-10AD-754B-9B4C-E5B6FED423D0}" type="slidenum">
              <a:rPr lang="de-DE" smtClean="0"/>
              <a:pPr/>
              <a:t>37</a:t>
            </a:fld>
            <a:endParaRPr lang="de-DE"/>
          </a:p>
        </p:txBody>
      </p:sp>
      <p:sp>
        <p:nvSpPr>
          <p:cNvPr id="11" name="Content Placeholder 10">
            <a:extLst>
              <a:ext uri="{FF2B5EF4-FFF2-40B4-BE49-F238E27FC236}">
                <a16:creationId xmlns:a16="http://schemas.microsoft.com/office/drawing/2014/main" id="{C6B4C412-7FB5-4BB9-B71E-A5CCE279509C}"/>
              </a:ext>
            </a:extLst>
          </p:cNvPr>
          <p:cNvSpPr>
            <a:spLocks noGrp="1"/>
          </p:cNvSpPr>
          <p:nvPr>
            <p:ph sz="quarter" idx="12"/>
          </p:nvPr>
        </p:nvSpPr>
        <p:spPr/>
        <p:txBody>
          <a:bodyPr/>
          <a:lstStyle/>
          <a:p>
            <a:endParaRPr lang="de-DE"/>
          </a:p>
        </p:txBody>
      </p:sp>
      <p:pic>
        <p:nvPicPr>
          <p:cNvPr id="6" name="Picture 5" descr="A person with long hair&#10;&#10;Description automatically generated with low confidence">
            <a:extLst>
              <a:ext uri="{FF2B5EF4-FFF2-40B4-BE49-F238E27FC236}">
                <a16:creationId xmlns:a16="http://schemas.microsoft.com/office/drawing/2014/main" id="{23ACD2D6-D8ED-4F6B-993D-84E4D0895167}"/>
              </a:ext>
            </a:extLst>
          </p:cNvPr>
          <p:cNvPicPr>
            <a:picLocks noChangeAspect="1"/>
          </p:cNvPicPr>
          <p:nvPr/>
        </p:nvPicPr>
        <p:blipFill>
          <a:blip r:embed="rId2"/>
          <a:stretch>
            <a:fillRect/>
          </a:stretch>
        </p:blipFill>
        <p:spPr>
          <a:xfrm>
            <a:off x="1391477" y="2386841"/>
            <a:ext cx="5327915" cy="3995936"/>
          </a:xfrm>
          <a:prstGeom prst="rect">
            <a:avLst/>
          </a:prstGeom>
        </p:spPr>
      </p:pic>
      <p:sp>
        <p:nvSpPr>
          <p:cNvPr id="10" name="TextBox 9">
            <a:extLst>
              <a:ext uri="{FF2B5EF4-FFF2-40B4-BE49-F238E27FC236}">
                <a16:creationId xmlns:a16="http://schemas.microsoft.com/office/drawing/2014/main" id="{4C9D510B-BEED-4E04-B6C7-5E6B864DB6F5}"/>
              </a:ext>
            </a:extLst>
          </p:cNvPr>
          <p:cNvSpPr txBox="1"/>
          <p:nvPr/>
        </p:nvSpPr>
        <p:spPr>
          <a:xfrm>
            <a:off x="7440149" y="3153703"/>
            <a:ext cx="3705408" cy="1200329"/>
          </a:xfrm>
          <a:prstGeom prst="rect">
            <a:avLst/>
          </a:prstGeom>
          <a:noFill/>
        </p:spPr>
        <p:txBody>
          <a:bodyPr wrap="square">
            <a:spAutoFit/>
          </a:bodyPr>
          <a:lstStyle/>
          <a:p>
            <a:r>
              <a:rPr lang="de-DE" sz="2400" dirty="0">
                <a:hlinkClick r:id="rId3"/>
              </a:rPr>
              <a:t>https://en.wikipedia.org/wiki/Sometimes_(Britney_Spears_song)</a:t>
            </a:r>
            <a:r>
              <a:rPr lang="de-DE" sz="2400" dirty="0"/>
              <a:t> </a:t>
            </a:r>
          </a:p>
        </p:txBody>
      </p:sp>
    </p:spTree>
    <p:extLst>
      <p:ext uri="{BB962C8B-B14F-4D97-AF65-F5344CB8AC3E}">
        <p14:creationId xmlns:p14="http://schemas.microsoft.com/office/powerpoint/2010/main" val="37759186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330DB66-3A12-4704-956B-795C66BF801B}"/>
              </a:ext>
            </a:extLst>
          </p:cNvPr>
          <p:cNvSpPr>
            <a:spLocks noGrp="1"/>
          </p:cNvSpPr>
          <p:nvPr>
            <p:ph sz="quarter" idx="11"/>
          </p:nvPr>
        </p:nvSpPr>
        <p:spPr/>
        <p:txBody>
          <a:bodyPr/>
          <a:lstStyle/>
          <a:p>
            <a:r>
              <a:rPr lang="de-DE" sz="2400" dirty="0"/>
              <a:t>Intentional </a:t>
            </a:r>
            <a:r>
              <a:rPr lang="de-DE" sz="2400" dirty="0" err="1"/>
              <a:t>plagiarism</a:t>
            </a:r>
            <a:endParaRPr lang="de-DE" sz="2400" dirty="0"/>
          </a:p>
          <a:p>
            <a:pPr lvl="1"/>
            <a:r>
              <a:rPr lang="en-US" sz="2133" dirty="0"/>
              <a:t>a writer knowingly lifts text directly from other authors’ work without giving appropriate credit.</a:t>
            </a:r>
          </a:p>
          <a:p>
            <a:r>
              <a:rPr lang="en-US" sz="2400" dirty="0"/>
              <a:t>Duplicate publication</a:t>
            </a:r>
          </a:p>
          <a:p>
            <a:pPr lvl="1"/>
            <a:r>
              <a:rPr lang="en-US" sz="2133" dirty="0"/>
              <a:t>an author submits for publication a previously published work as if it were </a:t>
            </a:r>
            <a:r>
              <a:rPr lang="de-DE" sz="2133" dirty="0"/>
              <a:t>original.</a:t>
            </a:r>
          </a:p>
          <a:p>
            <a:r>
              <a:rPr lang="en-US" sz="2400" dirty="0"/>
              <a:t>Self-plagiarism</a:t>
            </a:r>
          </a:p>
          <a:p>
            <a:pPr lvl="1"/>
            <a:r>
              <a:rPr lang="en-US" sz="2133" dirty="0"/>
              <a:t>a writer copies large parts of an earlier manuscript word for word into a new manuscript.</a:t>
            </a:r>
          </a:p>
          <a:p>
            <a:pPr lvl="1"/>
            <a:r>
              <a:rPr lang="en-US" sz="2133" dirty="0"/>
              <a:t>can occur when individuals pursue large programs of research over many years on the same topic, so they are constantly building on their own work and in their own language. </a:t>
            </a:r>
          </a:p>
          <a:p>
            <a:pPr lvl="1"/>
            <a:endParaRPr lang="de-DE" sz="2133" dirty="0"/>
          </a:p>
        </p:txBody>
      </p:sp>
      <p:sp>
        <p:nvSpPr>
          <p:cNvPr id="2" name="Title 1">
            <a:extLst>
              <a:ext uri="{FF2B5EF4-FFF2-40B4-BE49-F238E27FC236}">
                <a16:creationId xmlns:a16="http://schemas.microsoft.com/office/drawing/2014/main" id="{138AD772-E001-4909-AC58-1CEB7AF62954}"/>
              </a:ext>
            </a:extLst>
          </p:cNvPr>
          <p:cNvSpPr>
            <a:spLocks noGrp="1"/>
          </p:cNvSpPr>
          <p:nvPr>
            <p:ph type="title"/>
          </p:nvPr>
        </p:nvSpPr>
        <p:spPr/>
        <p:txBody>
          <a:bodyPr/>
          <a:lstStyle/>
          <a:p>
            <a:r>
              <a:rPr lang="de-DE" dirty="0"/>
              <a:t>Forms of </a:t>
            </a:r>
            <a:r>
              <a:rPr lang="de-DE" dirty="0" err="1"/>
              <a:t>plagiarism</a:t>
            </a:r>
            <a:endParaRPr lang="de-DE" dirty="0"/>
          </a:p>
        </p:txBody>
      </p:sp>
      <p:sp>
        <p:nvSpPr>
          <p:cNvPr id="5" name="Slide Number Placeholder 4">
            <a:extLst>
              <a:ext uri="{FF2B5EF4-FFF2-40B4-BE49-F238E27FC236}">
                <a16:creationId xmlns:a16="http://schemas.microsoft.com/office/drawing/2014/main" id="{C3B75F47-4D32-4C9D-B165-C650A3F7B46B}"/>
              </a:ext>
            </a:extLst>
          </p:cNvPr>
          <p:cNvSpPr>
            <a:spLocks noGrp="1"/>
          </p:cNvSpPr>
          <p:nvPr>
            <p:ph type="sldNum" sz="quarter" idx="4"/>
          </p:nvPr>
        </p:nvSpPr>
        <p:spPr/>
        <p:txBody>
          <a:bodyPr/>
          <a:lstStyle/>
          <a:p>
            <a:fld id="{3E01A2B2-10AD-754B-9B4C-E5B6FED423D0}" type="slidenum">
              <a:rPr lang="de-DE" smtClean="0"/>
              <a:pPr/>
              <a:t>38</a:t>
            </a:fld>
            <a:endParaRPr lang="de-DE"/>
          </a:p>
        </p:txBody>
      </p:sp>
      <p:sp>
        <p:nvSpPr>
          <p:cNvPr id="7" name="Content Placeholder 6">
            <a:extLst>
              <a:ext uri="{FF2B5EF4-FFF2-40B4-BE49-F238E27FC236}">
                <a16:creationId xmlns:a16="http://schemas.microsoft.com/office/drawing/2014/main" id="{51376B60-DF07-4871-914A-D25618F72A9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8301428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D54896B-3E48-41C4-8F9A-A3652EFE72A7}"/>
              </a:ext>
            </a:extLst>
          </p:cNvPr>
          <p:cNvSpPr>
            <a:spLocks noGrp="1"/>
          </p:cNvSpPr>
          <p:nvPr>
            <p:ph sz="quarter" idx="11"/>
          </p:nvPr>
        </p:nvSpPr>
        <p:spPr/>
        <p:txBody>
          <a:bodyPr>
            <a:normAutofit/>
          </a:bodyPr>
          <a:lstStyle/>
          <a:p>
            <a:pPr marL="609585" indent="-609585">
              <a:buFont typeface="+mj-lt"/>
              <a:buAutoNum type="arabicPeriod"/>
            </a:pPr>
            <a:r>
              <a:rPr lang="en-US" sz="2133" dirty="0"/>
              <a:t>Always acknowledge the sources of and contributions to your ideas.</a:t>
            </a:r>
          </a:p>
          <a:p>
            <a:pPr marL="609585" indent="-609585">
              <a:buFont typeface="+mj-lt"/>
              <a:buAutoNum type="arabicPeriod"/>
            </a:pPr>
            <a:r>
              <a:rPr lang="en-US" sz="2133" dirty="0"/>
              <a:t>Enclose in quotation marks any passage of text that is directly taken from another author’s work and acknowledge that author in an in-text citation.</a:t>
            </a:r>
          </a:p>
          <a:p>
            <a:pPr marL="609585" indent="-609585">
              <a:buFont typeface="+mj-lt"/>
              <a:buAutoNum type="arabicPeriod"/>
            </a:pPr>
            <a:r>
              <a:rPr lang="en-US" sz="2133" dirty="0"/>
              <a:t>Acknowledge every source you use in writing, whether you paraphrase it, </a:t>
            </a:r>
            <a:r>
              <a:rPr lang="en-US" sz="2133" dirty="0" err="1"/>
              <a:t>summarise</a:t>
            </a:r>
            <a:r>
              <a:rPr lang="en-US" sz="2133" dirty="0"/>
              <a:t> it, or quote it directly.</a:t>
            </a:r>
          </a:p>
          <a:p>
            <a:pPr marL="609585" indent="-609585">
              <a:buFont typeface="+mj-lt"/>
              <a:buAutoNum type="arabicPeriod"/>
            </a:pPr>
            <a:r>
              <a:rPr lang="en-US" sz="2133" dirty="0"/>
              <a:t>When paraphrasing or </a:t>
            </a:r>
            <a:r>
              <a:rPr lang="en-US" sz="2133" dirty="0" err="1"/>
              <a:t>summarising</a:t>
            </a:r>
            <a:r>
              <a:rPr lang="en-US" sz="2133" dirty="0"/>
              <a:t> other authors’ work, reproduce the meaning of the original author’s ideas or facts as closely as possible using your own words and sentence composition.</a:t>
            </a:r>
          </a:p>
          <a:p>
            <a:pPr marL="609585" indent="-609585">
              <a:buFont typeface="+mj-lt"/>
              <a:buAutoNum type="arabicPeriod"/>
            </a:pPr>
            <a:r>
              <a:rPr lang="en-US" sz="2133" dirty="0"/>
              <a:t>Do not copy sections of your previously published work into a new manuscript without citing the publication and using quotation marks.</a:t>
            </a:r>
            <a:endParaRPr lang="de-DE" sz="2133" dirty="0"/>
          </a:p>
        </p:txBody>
      </p:sp>
      <p:sp>
        <p:nvSpPr>
          <p:cNvPr id="2" name="Title 1">
            <a:extLst>
              <a:ext uri="{FF2B5EF4-FFF2-40B4-BE49-F238E27FC236}">
                <a16:creationId xmlns:a16="http://schemas.microsoft.com/office/drawing/2014/main" id="{718AFCF3-782F-4A74-A6CA-385421E0DD7A}"/>
              </a:ext>
            </a:extLst>
          </p:cNvPr>
          <p:cNvSpPr>
            <a:spLocks noGrp="1"/>
          </p:cNvSpPr>
          <p:nvPr>
            <p:ph type="title"/>
          </p:nvPr>
        </p:nvSpPr>
        <p:spPr/>
        <p:txBody>
          <a:bodyPr/>
          <a:lstStyle/>
          <a:p>
            <a:r>
              <a:rPr lang="de-DE" dirty="0" err="1"/>
              <a:t>Protecting</a:t>
            </a:r>
            <a:r>
              <a:rPr lang="de-DE" dirty="0"/>
              <a:t> </a:t>
            </a:r>
            <a:r>
              <a:rPr lang="de-DE" dirty="0" err="1"/>
              <a:t>against</a:t>
            </a:r>
            <a:r>
              <a:rPr lang="de-DE" dirty="0"/>
              <a:t> </a:t>
            </a:r>
            <a:r>
              <a:rPr lang="de-DE" dirty="0" err="1"/>
              <a:t>plagiarism</a:t>
            </a:r>
            <a:endParaRPr lang="de-DE" dirty="0"/>
          </a:p>
        </p:txBody>
      </p:sp>
      <p:sp>
        <p:nvSpPr>
          <p:cNvPr id="5" name="Slide Number Placeholder 4">
            <a:extLst>
              <a:ext uri="{FF2B5EF4-FFF2-40B4-BE49-F238E27FC236}">
                <a16:creationId xmlns:a16="http://schemas.microsoft.com/office/drawing/2014/main" id="{714A0DA1-77F9-4696-8DB9-436096B7CD62}"/>
              </a:ext>
            </a:extLst>
          </p:cNvPr>
          <p:cNvSpPr>
            <a:spLocks noGrp="1"/>
          </p:cNvSpPr>
          <p:nvPr>
            <p:ph type="sldNum" sz="quarter" idx="4"/>
          </p:nvPr>
        </p:nvSpPr>
        <p:spPr/>
        <p:txBody>
          <a:bodyPr/>
          <a:lstStyle/>
          <a:p>
            <a:fld id="{3E01A2B2-10AD-754B-9B4C-E5B6FED423D0}" type="slidenum">
              <a:rPr lang="de-DE" smtClean="0"/>
              <a:pPr/>
              <a:t>39</a:t>
            </a:fld>
            <a:endParaRPr lang="de-DE"/>
          </a:p>
        </p:txBody>
      </p:sp>
      <p:sp>
        <p:nvSpPr>
          <p:cNvPr id="7" name="Content Placeholder 6">
            <a:extLst>
              <a:ext uri="{FF2B5EF4-FFF2-40B4-BE49-F238E27FC236}">
                <a16:creationId xmlns:a16="http://schemas.microsoft.com/office/drawing/2014/main" id="{436A090B-C5D7-43E6-BB5C-7994B51FD6BA}"/>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1626648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687BF8-BE98-4098-9B5F-BB45EA1B7BC4}"/>
              </a:ext>
            </a:extLst>
          </p:cNvPr>
          <p:cNvSpPr>
            <a:spLocks noGrp="1"/>
          </p:cNvSpPr>
          <p:nvPr>
            <p:ph sz="quarter" idx="11"/>
          </p:nvPr>
        </p:nvSpPr>
        <p:spPr/>
        <p:txBody>
          <a:bodyPr/>
          <a:lstStyle/>
          <a:p>
            <a:r>
              <a:rPr lang="en-US" sz="1600" dirty="0"/>
              <a:t>Concerns the </a:t>
            </a:r>
            <a:r>
              <a:rPr lang="en-US" sz="1600" b="1" dirty="0"/>
              <a:t>appropriate acknowledgement </a:t>
            </a:r>
            <a:r>
              <a:rPr lang="en-US" sz="1600" dirty="0"/>
              <a:t>(not too much or too little) of collaborators’ substantial contributions to a piece of scholarly work. </a:t>
            </a:r>
          </a:p>
          <a:p>
            <a:r>
              <a:rPr lang="en-US" sz="1600" dirty="0"/>
              <a:t>An ethical issue that appears frequently in scientific work because collaboration is the norm, not the exception.</a:t>
            </a:r>
          </a:p>
          <a:p>
            <a:pPr lvl="1"/>
            <a:r>
              <a:rPr lang="en-US" sz="1600" dirty="0"/>
              <a:t>Working alone means less productivity</a:t>
            </a:r>
          </a:p>
          <a:p>
            <a:pPr lvl="1"/>
            <a:r>
              <a:rPr lang="en-US" sz="1600" dirty="0"/>
              <a:t>Working alone means having to do every thing well</a:t>
            </a:r>
          </a:p>
          <a:p>
            <a:pPr lvl="1"/>
            <a:r>
              <a:rPr lang="en-US" sz="1600" dirty="0"/>
              <a:t>Collaboration means sharing workload, complementing skills, broadening the domain of interest</a:t>
            </a:r>
          </a:p>
          <a:p>
            <a:r>
              <a:rPr lang="en-US" sz="1600" dirty="0"/>
              <a:t>Recognizing co-author contributions appropriately be difficult to deal with because the correct attribution of credit sounds easy but is hard to identify in practice.</a:t>
            </a:r>
          </a:p>
          <a:p>
            <a:r>
              <a:rPr lang="en-US" sz="1600" dirty="0"/>
              <a:t>Making co-authorship decisions is important because on the one hand co-authorship confers credit to individuals for their contribution to academic tasks, which can have academic, social, and financial implications; but on the other hand, co-authorship also implies responsibility and accountability for published works.</a:t>
            </a:r>
            <a:endParaRPr lang="de-DE" sz="1600" dirty="0"/>
          </a:p>
        </p:txBody>
      </p:sp>
      <p:sp>
        <p:nvSpPr>
          <p:cNvPr id="2" name="Title 1">
            <a:extLst>
              <a:ext uri="{FF2B5EF4-FFF2-40B4-BE49-F238E27FC236}">
                <a16:creationId xmlns:a16="http://schemas.microsoft.com/office/drawing/2014/main" id="{78519257-4BF6-4359-96D9-F3D34071274B}"/>
              </a:ext>
            </a:extLst>
          </p:cNvPr>
          <p:cNvSpPr>
            <a:spLocks noGrp="1"/>
          </p:cNvSpPr>
          <p:nvPr>
            <p:ph type="title"/>
          </p:nvPr>
        </p:nvSpPr>
        <p:spPr/>
        <p:txBody>
          <a:bodyPr/>
          <a:lstStyle/>
          <a:p>
            <a:r>
              <a:rPr lang="de-DE" dirty="0"/>
              <a:t>2. Recognition of </a:t>
            </a:r>
            <a:r>
              <a:rPr lang="de-DE" dirty="0" err="1"/>
              <a:t>co-author</a:t>
            </a:r>
            <a:r>
              <a:rPr lang="de-DE" dirty="0"/>
              <a:t> </a:t>
            </a:r>
            <a:r>
              <a:rPr lang="de-DE" dirty="0" err="1"/>
              <a:t>contributions</a:t>
            </a:r>
            <a:endParaRPr lang="de-DE" dirty="0"/>
          </a:p>
        </p:txBody>
      </p:sp>
      <p:sp>
        <p:nvSpPr>
          <p:cNvPr id="5" name="Slide Number Placeholder 4">
            <a:extLst>
              <a:ext uri="{FF2B5EF4-FFF2-40B4-BE49-F238E27FC236}">
                <a16:creationId xmlns:a16="http://schemas.microsoft.com/office/drawing/2014/main" id="{5123BDC7-ABBC-4934-9EC5-CE83DFC22262}"/>
              </a:ext>
            </a:extLst>
          </p:cNvPr>
          <p:cNvSpPr>
            <a:spLocks noGrp="1"/>
          </p:cNvSpPr>
          <p:nvPr>
            <p:ph type="sldNum" sz="quarter" idx="4"/>
          </p:nvPr>
        </p:nvSpPr>
        <p:spPr/>
        <p:txBody>
          <a:bodyPr/>
          <a:lstStyle/>
          <a:p>
            <a:fld id="{3E01A2B2-10AD-754B-9B4C-E5B6FED423D0}" type="slidenum">
              <a:rPr lang="de-DE" smtClean="0"/>
              <a:pPr/>
              <a:t>40</a:t>
            </a:fld>
            <a:endParaRPr lang="de-DE"/>
          </a:p>
        </p:txBody>
      </p:sp>
      <p:sp>
        <p:nvSpPr>
          <p:cNvPr id="7" name="Content Placeholder 6">
            <a:extLst>
              <a:ext uri="{FF2B5EF4-FFF2-40B4-BE49-F238E27FC236}">
                <a16:creationId xmlns:a16="http://schemas.microsoft.com/office/drawing/2014/main" id="{84E6F049-A11E-488B-A2A9-133EA9FC1E24}"/>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047955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37D6A0-E4FF-44B5-97F8-503A3D1EF6F9}"/>
              </a:ext>
            </a:extLst>
          </p:cNvPr>
          <p:cNvSpPr>
            <a:spLocks noGrp="1"/>
          </p:cNvSpPr>
          <p:nvPr>
            <p:ph sz="quarter" idx="11"/>
          </p:nvPr>
        </p:nvSpPr>
        <p:spPr/>
        <p:txBody>
          <a:bodyPr/>
          <a:lstStyle/>
          <a:p>
            <a:r>
              <a:rPr lang="de-DE" sz="2400" dirty="0" err="1"/>
              <a:t>Coercion</a:t>
            </a:r>
            <a:r>
              <a:rPr lang="de-DE" sz="2400" dirty="0"/>
              <a:t> </a:t>
            </a:r>
            <a:r>
              <a:rPr lang="de-DE" sz="2400" dirty="0" err="1"/>
              <a:t>authorship</a:t>
            </a:r>
            <a:endParaRPr lang="de-DE" sz="2400" dirty="0"/>
          </a:p>
          <a:p>
            <a:pPr lvl="1"/>
            <a:r>
              <a:rPr lang="en-US" sz="2133" dirty="0"/>
              <a:t>occurs when intimidation is used to gain authorship credit, such as when a senior person pressures a more junior person to include the senior person’s name on a paper to which he or she has not contributed enough to qualify </a:t>
            </a:r>
            <a:r>
              <a:rPr lang="de-DE" sz="2133" dirty="0" err="1"/>
              <a:t>for</a:t>
            </a:r>
            <a:r>
              <a:rPr lang="de-DE" sz="2133" dirty="0"/>
              <a:t> </a:t>
            </a:r>
            <a:r>
              <a:rPr lang="de-DE" sz="2133" dirty="0" err="1"/>
              <a:t>authorship</a:t>
            </a:r>
            <a:r>
              <a:rPr lang="de-DE" sz="2133" dirty="0"/>
              <a:t>.</a:t>
            </a:r>
          </a:p>
          <a:p>
            <a:r>
              <a:rPr lang="de-DE" sz="2400" dirty="0"/>
              <a:t>Gift </a:t>
            </a:r>
            <a:r>
              <a:rPr lang="de-DE" sz="2400" dirty="0" err="1"/>
              <a:t>authorship</a:t>
            </a:r>
            <a:endParaRPr lang="de-DE" sz="2400" dirty="0"/>
          </a:p>
          <a:p>
            <a:pPr lvl="1"/>
            <a:r>
              <a:rPr lang="de-DE" sz="2133" dirty="0" err="1"/>
              <a:t>Occurs</a:t>
            </a:r>
            <a:r>
              <a:rPr lang="de-DE" sz="2133" dirty="0"/>
              <a:t> </a:t>
            </a:r>
            <a:r>
              <a:rPr lang="de-DE" sz="2133" dirty="0" err="1"/>
              <a:t>when</a:t>
            </a:r>
            <a:r>
              <a:rPr lang="de-DE" sz="2133" dirty="0"/>
              <a:t> </a:t>
            </a:r>
            <a:r>
              <a:rPr lang="en-US" sz="2133" dirty="0"/>
              <a:t>individuals are given recognition as co-authors without having made substantial contributions, often for reasons like acknowledging friendship, gaining </a:t>
            </a:r>
            <a:r>
              <a:rPr lang="en-US" sz="2133" dirty="0" err="1"/>
              <a:t>favour</a:t>
            </a:r>
            <a:r>
              <a:rPr lang="en-US" sz="2133" dirty="0"/>
              <a:t>, or giving the paper more legitimacy by adding well-known senior researchers to the list of authors.</a:t>
            </a:r>
            <a:endParaRPr lang="de-DE" sz="2400" dirty="0"/>
          </a:p>
        </p:txBody>
      </p:sp>
      <p:sp>
        <p:nvSpPr>
          <p:cNvPr id="2" name="Title 1">
            <a:extLst>
              <a:ext uri="{FF2B5EF4-FFF2-40B4-BE49-F238E27FC236}">
                <a16:creationId xmlns:a16="http://schemas.microsoft.com/office/drawing/2014/main" id="{558C0E43-7090-4789-90BE-DCE5BF929678}"/>
              </a:ext>
            </a:extLst>
          </p:cNvPr>
          <p:cNvSpPr>
            <a:spLocks noGrp="1"/>
          </p:cNvSpPr>
          <p:nvPr>
            <p:ph type="title"/>
          </p:nvPr>
        </p:nvSpPr>
        <p:spPr/>
        <p:txBody>
          <a:bodyPr>
            <a:normAutofit fontScale="90000"/>
          </a:bodyPr>
          <a:lstStyle/>
          <a:p>
            <a:r>
              <a:rPr lang="en-AU" dirty="0"/>
              <a:t>Four </a:t>
            </a:r>
            <a:r>
              <a:rPr lang="de-DE" dirty="0"/>
              <a:t>e</a:t>
            </a:r>
            <a:r>
              <a:rPr lang="en-AU" dirty="0" err="1"/>
              <a:t>thical</a:t>
            </a:r>
            <a:r>
              <a:rPr lang="en-AU" dirty="0"/>
              <a:t> issues relating to co-authorship</a:t>
            </a:r>
            <a:endParaRPr lang="de-DE" dirty="0"/>
          </a:p>
        </p:txBody>
      </p:sp>
      <p:sp>
        <p:nvSpPr>
          <p:cNvPr id="4" name="Date Placeholder 3">
            <a:extLst>
              <a:ext uri="{FF2B5EF4-FFF2-40B4-BE49-F238E27FC236}">
                <a16:creationId xmlns:a16="http://schemas.microsoft.com/office/drawing/2014/main" id="{477606CD-86D3-48F3-9F0F-6B638C8EC44A}"/>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BC2080E5-F4E9-4FCD-9B10-883CC2D165D8}"/>
              </a:ext>
            </a:extLst>
          </p:cNvPr>
          <p:cNvSpPr>
            <a:spLocks noGrp="1"/>
          </p:cNvSpPr>
          <p:nvPr>
            <p:ph type="sldNum" sz="quarter" idx="4"/>
          </p:nvPr>
        </p:nvSpPr>
        <p:spPr/>
        <p:txBody>
          <a:bodyPr/>
          <a:lstStyle/>
          <a:p>
            <a:fld id="{3E01A2B2-10AD-754B-9B4C-E5B6FED423D0}" type="slidenum">
              <a:rPr lang="de-DE" smtClean="0"/>
              <a:pPr/>
              <a:t>41</a:t>
            </a:fld>
            <a:endParaRPr lang="de-DE"/>
          </a:p>
        </p:txBody>
      </p:sp>
      <p:sp>
        <p:nvSpPr>
          <p:cNvPr id="8" name="Content Placeholder 7">
            <a:extLst>
              <a:ext uri="{FF2B5EF4-FFF2-40B4-BE49-F238E27FC236}">
                <a16:creationId xmlns:a16="http://schemas.microsoft.com/office/drawing/2014/main" id="{8C81B9D3-9EA8-4C40-B4C7-F0CD63CEE20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6659457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37D6A0-E4FF-44B5-97F8-503A3D1EF6F9}"/>
              </a:ext>
            </a:extLst>
          </p:cNvPr>
          <p:cNvSpPr>
            <a:spLocks noGrp="1"/>
          </p:cNvSpPr>
          <p:nvPr>
            <p:ph sz="quarter" idx="11"/>
          </p:nvPr>
        </p:nvSpPr>
        <p:spPr/>
        <p:txBody>
          <a:bodyPr/>
          <a:lstStyle/>
          <a:p>
            <a:r>
              <a:rPr lang="en-US" sz="2400" dirty="0"/>
              <a:t>Mutual support authorship</a:t>
            </a:r>
          </a:p>
          <a:p>
            <a:pPr lvl="1"/>
            <a:r>
              <a:rPr lang="en-US" sz="2133" dirty="0"/>
              <a:t>occurs when two or more authors (or author groups) agree to place their names on each other’s papers to enhance their perceived productivity. The “authors” can count both publications towards their own list of papers, receive citations for both papers, and so forth.</a:t>
            </a:r>
          </a:p>
          <a:p>
            <a:r>
              <a:rPr lang="de-DE" sz="2400" dirty="0"/>
              <a:t>Ghost </a:t>
            </a:r>
            <a:r>
              <a:rPr lang="de-DE" sz="2400" dirty="0" err="1"/>
              <a:t>authorship</a:t>
            </a:r>
            <a:endParaRPr lang="de-DE" sz="2400" dirty="0"/>
          </a:p>
          <a:p>
            <a:pPr lvl="1"/>
            <a:r>
              <a:rPr lang="en-US" sz="2133" dirty="0"/>
              <a:t>occurs when papers are written by people who are not included as authors or are not acknowledged. A typical form of ghost authorship involves using or hiring professional scientific writers, perhaps because the researchers feel they cannot write “well” or “scientifically.”</a:t>
            </a:r>
            <a:endParaRPr lang="de-DE" sz="2133" dirty="0"/>
          </a:p>
        </p:txBody>
      </p:sp>
      <p:sp>
        <p:nvSpPr>
          <p:cNvPr id="2" name="Title 1">
            <a:extLst>
              <a:ext uri="{FF2B5EF4-FFF2-40B4-BE49-F238E27FC236}">
                <a16:creationId xmlns:a16="http://schemas.microsoft.com/office/drawing/2014/main" id="{558C0E43-7090-4789-90BE-DCE5BF929678}"/>
              </a:ext>
            </a:extLst>
          </p:cNvPr>
          <p:cNvSpPr>
            <a:spLocks noGrp="1"/>
          </p:cNvSpPr>
          <p:nvPr>
            <p:ph type="title"/>
          </p:nvPr>
        </p:nvSpPr>
        <p:spPr/>
        <p:txBody>
          <a:bodyPr>
            <a:normAutofit fontScale="90000"/>
          </a:bodyPr>
          <a:lstStyle/>
          <a:p>
            <a:r>
              <a:rPr lang="en-AU" dirty="0"/>
              <a:t>Four</a:t>
            </a:r>
            <a:r>
              <a:rPr lang="de-DE" dirty="0"/>
              <a:t> e</a:t>
            </a:r>
            <a:r>
              <a:rPr lang="en-AU" dirty="0" err="1"/>
              <a:t>thical</a:t>
            </a:r>
            <a:r>
              <a:rPr lang="en-AU" dirty="0"/>
              <a:t> issues relating to co-authorship</a:t>
            </a:r>
            <a:endParaRPr lang="de-DE" dirty="0"/>
          </a:p>
        </p:txBody>
      </p:sp>
      <p:sp>
        <p:nvSpPr>
          <p:cNvPr id="4" name="Date Placeholder 3">
            <a:extLst>
              <a:ext uri="{FF2B5EF4-FFF2-40B4-BE49-F238E27FC236}">
                <a16:creationId xmlns:a16="http://schemas.microsoft.com/office/drawing/2014/main" id="{477606CD-86D3-48F3-9F0F-6B638C8EC44A}"/>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BC2080E5-F4E9-4FCD-9B10-883CC2D165D8}"/>
              </a:ext>
            </a:extLst>
          </p:cNvPr>
          <p:cNvSpPr>
            <a:spLocks noGrp="1"/>
          </p:cNvSpPr>
          <p:nvPr>
            <p:ph type="sldNum" sz="quarter" idx="4"/>
          </p:nvPr>
        </p:nvSpPr>
        <p:spPr/>
        <p:txBody>
          <a:bodyPr/>
          <a:lstStyle/>
          <a:p>
            <a:fld id="{3E01A2B2-10AD-754B-9B4C-E5B6FED423D0}" type="slidenum">
              <a:rPr lang="de-DE" smtClean="0"/>
              <a:pPr/>
              <a:t>42</a:t>
            </a:fld>
            <a:endParaRPr lang="de-DE"/>
          </a:p>
        </p:txBody>
      </p:sp>
      <p:sp>
        <p:nvSpPr>
          <p:cNvPr id="8" name="Content Placeholder 7">
            <a:extLst>
              <a:ext uri="{FF2B5EF4-FFF2-40B4-BE49-F238E27FC236}">
                <a16:creationId xmlns:a16="http://schemas.microsoft.com/office/drawing/2014/main" id="{48414D3C-6045-4EDA-BE0B-5CA8C52D00F2}"/>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2842698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Content Placeholder 1"/>
          <p:cNvSpPr>
            <a:spLocks noGrp="1"/>
          </p:cNvSpPr>
          <p:nvPr>
            <p:ph sz="quarter" idx="11"/>
          </p:nvPr>
        </p:nvSpPr>
        <p:spPr/>
        <p:txBody>
          <a:bodyPr>
            <a:normAutofit fontScale="85000" lnSpcReduction="20000"/>
          </a:bodyPr>
          <a:lstStyle/>
          <a:p>
            <a:r>
              <a:rPr lang="en-AU" dirty="0"/>
              <a:t>Golden rule of publishing: Good papers built on good research.</a:t>
            </a:r>
          </a:p>
          <a:p>
            <a:pPr lvl="1"/>
            <a:r>
              <a:rPr lang="en-AU" dirty="0"/>
              <a:t>You can contribute in either or both areas.</a:t>
            </a:r>
            <a:endParaRPr lang="en-US" dirty="0"/>
          </a:p>
          <a:p>
            <a:r>
              <a:rPr lang="en-US" dirty="0"/>
              <a:t>Most important involved in the research process warrant co-author recognition when done by someone else but not all of them!</a:t>
            </a:r>
          </a:p>
          <a:p>
            <a:pPr lvl="1"/>
            <a:r>
              <a:rPr lang="de-DE" dirty="0" err="1">
                <a:solidFill>
                  <a:srgbClr val="00B050"/>
                </a:solidFill>
              </a:rPr>
              <a:t>Developing</a:t>
            </a:r>
            <a:r>
              <a:rPr lang="de-DE" dirty="0">
                <a:solidFill>
                  <a:srgbClr val="00B050"/>
                </a:solidFill>
              </a:rPr>
              <a:t> an original </a:t>
            </a:r>
            <a:r>
              <a:rPr lang="de-DE" dirty="0" err="1">
                <a:solidFill>
                  <a:srgbClr val="00B050"/>
                </a:solidFill>
              </a:rPr>
              <a:t>idea</a:t>
            </a:r>
            <a:endParaRPr lang="de-DE" dirty="0">
              <a:solidFill>
                <a:srgbClr val="00B050"/>
              </a:solidFill>
            </a:endParaRPr>
          </a:p>
          <a:p>
            <a:pPr lvl="1"/>
            <a:r>
              <a:rPr lang="de-DE" dirty="0" err="1">
                <a:solidFill>
                  <a:srgbClr val="00B050"/>
                </a:solidFill>
              </a:rPr>
              <a:t>Designing</a:t>
            </a:r>
            <a:r>
              <a:rPr lang="de-DE" dirty="0">
                <a:solidFill>
                  <a:srgbClr val="00B050"/>
                </a:solidFill>
              </a:rPr>
              <a:t> a </a:t>
            </a:r>
            <a:r>
              <a:rPr lang="de-DE" dirty="0" err="1">
                <a:solidFill>
                  <a:srgbClr val="00B050"/>
                </a:solidFill>
              </a:rPr>
              <a:t>study</a:t>
            </a:r>
            <a:endParaRPr lang="de-DE" dirty="0">
              <a:solidFill>
                <a:srgbClr val="00B050"/>
              </a:solidFill>
            </a:endParaRPr>
          </a:p>
          <a:p>
            <a:pPr lvl="1"/>
            <a:r>
              <a:rPr lang="de-DE" dirty="0" err="1">
                <a:solidFill>
                  <a:srgbClr val="00B050"/>
                </a:solidFill>
              </a:rPr>
              <a:t>Organizing</a:t>
            </a:r>
            <a:r>
              <a:rPr lang="de-DE" dirty="0">
                <a:solidFill>
                  <a:srgbClr val="00B050"/>
                </a:solidFill>
              </a:rPr>
              <a:t> </a:t>
            </a:r>
            <a:r>
              <a:rPr lang="de-DE" dirty="0" err="1">
                <a:solidFill>
                  <a:srgbClr val="00B050"/>
                </a:solidFill>
              </a:rPr>
              <a:t>data</a:t>
            </a:r>
            <a:r>
              <a:rPr lang="de-DE" dirty="0">
                <a:solidFill>
                  <a:srgbClr val="00B050"/>
                </a:solidFill>
              </a:rPr>
              <a:t> </a:t>
            </a:r>
            <a:r>
              <a:rPr lang="de-DE" dirty="0" err="1">
                <a:solidFill>
                  <a:srgbClr val="00B050"/>
                </a:solidFill>
              </a:rPr>
              <a:t>collection</a:t>
            </a:r>
            <a:endParaRPr lang="de-DE" dirty="0">
              <a:solidFill>
                <a:srgbClr val="00B050"/>
              </a:solidFill>
            </a:endParaRPr>
          </a:p>
          <a:p>
            <a:pPr lvl="1"/>
            <a:r>
              <a:rPr lang="de-DE" dirty="0" err="1">
                <a:solidFill>
                  <a:srgbClr val="00B050"/>
                </a:solidFill>
              </a:rPr>
              <a:t>Collecting</a:t>
            </a:r>
            <a:r>
              <a:rPr lang="de-DE" dirty="0">
                <a:solidFill>
                  <a:srgbClr val="00B050"/>
                </a:solidFill>
              </a:rPr>
              <a:t> </a:t>
            </a:r>
            <a:r>
              <a:rPr lang="de-DE" dirty="0" err="1">
                <a:solidFill>
                  <a:srgbClr val="00B050"/>
                </a:solidFill>
              </a:rPr>
              <a:t>data</a:t>
            </a:r>
            <a:endParaRPr lang="de-DE" dirty="0">
              <a:solidFill>
                <a:srgbClr val="00B050"/>
              </a:solidFill>
            </a:endParaRPr>
          </a:p>
          <a:p>
            <a:pPr lvl="1"/>
            <a:r>
              <a:rPr lang="de-DE" dirty="0" err="1">
                <a:solidFill>
                  <a:srgbClr val="00B050"/>
                </a:solidFill>
              </a:rPr>
              <a:t>Analyzing</a:t>
            </a:r>
            <a:r>
              <a:rPr lang="de-DE" dirty="0">
                <a:solidFill>
                  <a:srgbClr val="00B050"/>
                </a:solidFill>
              </a:rPr>
              <a:t> </a:t>
            </a:r>
            <a:r>
              <a:rPr lang="de-DE" dirty="0" err="1">
                <a:solidFill>
                  <a:srgbClr val="00B050"/>
                </a:solidFill>
              </a:rPr>
              <a:t>data</a:t>
            </a:r>
            <a:endParaRPr lang="de-DE" dirty="0">
              <a:solidFill>
                <a:srgbClr val="00B050"/>
              </a:solidFill>
            </a:endParaRPr>
          </a:p>
          <a:p>
            <a:pPr lvl="1"/>
            <a:r>
              <a:rPr lang="en-US" dirty="0">
                <a:solidFill>
                  <a:srgbClr val="00B050"/>
                </a:solidFill>
              </a:rPr>
              <a:t>Writing and revising a paper</a:t>
            </a:r>
          </a:p>
          <a:p>
            <a:endParaRPr lang="en-US" dirty="0"/>
          </a:p>
          <a:p>
            <a:pPr lvl="1"/>
            <a:r>
              <a:rPr lang="en-US" dirty="0">
                <a:solidFill>
                  <a:srgbClr val="FF0000"/>
                </a:solidFill>
              </a:rPr>
              <a:t>Sponsoring/funding the project</a:t>
            </a:r>
          </a:p>
          <a:p>
            <a:pPr lvl="1"/>
            <a:r>
              <a:rPr lang="en-US" dirty="0">
                <a:solidFill>
                  <a:srgbClr val="FF0000"/>
                </a:solidFill>
              </a:rPr>
              <a:t>Managing the project</a:t>
            </a:r>
          </a:p>
          <a:p>
            <a:endParaRPr lang="en-US" dirty="0"/>
          </a:p>
          <a:p>
            <a:endParaRPr lang="en-US" dirty="0"/>
          </a:p>
        </p:txBody>
      </p:sp>
      <p:sp>
        <p:nvSpPr>
          <p:cNvPr id="140290" name="Title 2"/>
          <p:cNvSpPr>
            <a:spLocks noGrp="1"/>
          </p:cNvSpPr>
          <p:nvPr>
            <p:ph type="title"/>
          </p:nvPr>
        </p:nvSpPr>
        <p:spPr/>
        <p:txBody>
          <a:bodyPr/>
          <a:lstStyle/>
          <a:p>
            <a:r>
              <a:rPr lang="en-US" dirty="0"/>
              <a:t>Managing </a:t>
            </a:r>
            <a:r>
              <a:rPr lang="en-US" dirty="0" err="1"/>
              <a:t>coauthorship</a:t>
            </a:r>
            <a:endParaRPr lang="en-US" dirty="0"/>
          </a:p>
        </p:txBody>
      </p:sp>
      <p:sp>
        <p:nvSpPr>
          <p:cNvPr id="7" name="Content Placeholder 6">
            <a:extLst>
              <a:ext uri="{FF2B5EF4-FFF2-40B4-BE49-F238E27FC236}">
                <a16:creationId xmlns:a16="http://schemas.microsoft.com/office/drawing/2014/main" id="{F41FB0F4-734B-4C79-8EE3-8E3AC3CCBBC4}"/>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7431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028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028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028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028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028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028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028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0289">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0289">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0289">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028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89"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89D01F-0EF6-49F3-868F-A7AD3E59EE5D}"/>
              </a:ext>
            </a:extLst>
          </p:cNvPr>
          <p:cNvSpPr>
            <a:spLocks noGrp="1"/>
          </p:cNvSpPr>
          <p:nvPr>
            <p:ph sz="quarter" idx="11"/>
          </p:nvPr>
        </p:nvSpPr>
        <p:spPr/>
        <p:txBody>
          <a:bodyPr>
            <a:noAutofit/>
          </a:bodyPr>
          <a:lstStyle/>
          <a:p>
            <a:r>
              <a:rPr lang="en-US" sz="1600" dirty="0"/>
              <a:t>A co-author has…</a:t>
            </a:r>
          </a:p>
          <a:p>
            <a:pPr marL="1025385" lvl="1" indent="-609585">
              <a:buFont typeface="+mj-lt"/>
              <a:buAutoNum type="arabicPeriod"/>
            </a:pPr>
            <a:r>
              <a:rPr lang="en-US" sz="1400" dirty="0"/>
              <a:t>made substantial contributions to the conception or design of the research or the acquisition, analysis, or interpretation of data for the research; and</a:t>
            </a:r>
          </a:p>
          <a:p>
            <a:pPr marL="1025385" lvl="1" indent="-609585">
              <a:buFont typeface="+mj-lt"/>
              <a:buAutoNum type="arabicPeriod"/>
            </a:pPr>
            <a:r>
              <a:rPr lang="en-US" sz="1400" dirty="0"/>
              <a:t>made substantial contributions to drafting the publication or revising it critically for important intellectual content; and</a:t>
            </a:r>
          </a:p>
          <a:p>
            <a:pPr marL="1025385" lvl="1" indent="-609585">
              <a:buFont typeface="+mj-lt"/>
              <a:buAutoNum type="arabicPeriod"/>
            </a:pPr>
            <a:r>
              <a:rPr lang="en-US" sz="1400" dirty="0"/>
              <a:t>given final approval of the version to be published; and</a:t>
            </a:r>
          </a:p>
          <a:p>
            <a:pPr marL="1025385" lvl="1" indent="-609585">
              <a:buFont typeface="+mj-lt"/>
              <a:buAutoNum type="arabicPeriod"/>
            </a:pPr>
            <a:r>
              <a:rPr lang="en-US" sz="1400" dirty="0"/>
              <a:t>agreed to be accountable for all aspects of the work, including being accountable for the parts of the work he or she has done, being able to identify which co-authors are responsible for other parts of the work, and having integrity about the contributions of other co-authors.</a:t>
            </a:r>
          </a:p>
          <a:p>
            <a:r>
              <a:rPr lang="en-AU" sz="1600" dirty="0"/>
              <a:t>Authorship of a research output should </a:t>
            </a:r>
            <a:r>
              <a:rPr lang="en-AU" sz="1600" u="sng" dirty="0"/>
              <a:t>not be claimed </a:t>
            </a:r>
            <a:r>
              <a:rPr lang="en-AU" sz="1600" dirty="0"/>
              <a:t>when</a:t>
            </a:r>
          </a:p>
          <a:p>
            <a:pPr marL="872989" lvl="1" indent="-457189">
              <a:buFont typeface="+mj-lt"/>
              <a:buAutoNum type="arabicPeriod"/>
            </a:pPr>
            <a:r>
              <a:rPr lang="en-AU" sz="1400" dirty="0"/>
              <a:t>participation rests solely in the acquisition of funding or the collection of data.</a:t>
            </a:r>
          </a:p>
          <a:p>
            <a:pPr marL="872989" lvl="1" indent="-457189">
              <a:buFont typeface="+mj-lt"/>
              <a:buAutoNum type="arabicPeriod"/>
            </a:pPr>
            <a:r>
              <a:rPr lang="en-AU" sz="1400" dirty="0"/>
              <a:t>General supervision of the research group does not justify authorship.</a:t>
            </a:r>
          </a:p>
          <a:p>
            <a:r>
              <a:rPr lang="en-US" sz="1600" b="1" dirty="0">
                <a:solidFill>
                  <a:srgbClr val="FF0000"/>
                </a:solidFill>
              </a:rPr>
              <a:t>These are my criteria; they may or may not be yours</a:t>
            </a:r>
            <a:r>
              <a:rPr lang="en-US" sz="1600" dirty="0"/>
              <a:t>. Rules change by country, institution, and sometimes persons.</a:t>
            </a:r>
          </a:p>
          <a:p>
            <a:r>
              <a:rPr lang="en-US" sz="1600" dirty="0"/>
              <a:t>E.g., the DFG (“Deutsche </a:t>
            </a:r>
            <a:r>
              <a:rPr lang="en-US" sz="1600" dirty="0" err="1"/>
              <a:t>Forschungsgemeinschaft</a:t>
            </a:r>
            <a:r>
              <a:rPr lang="en-US" sz="1600" dirty="0"/>
              <a:t>”) demands “participation in” rather then “contribution to” the points above.</a:t>
            </a:r>
            <a:endParaRPr lang="de-DE" sz="1600" dirty="0"/>
          </a:p>
        </p:txBody>
      </p:sp>
      <p:sp>
        <p:nvSpPr>
          <p:cNvPr id="2" name="Title 1">
            <a:extLst>
              <a:ext uri="{FF2B5EF4-FFF2-40B4-BE49-F238E27FC236}">
                <a16:creationId xmlns:a16="http://schemas.microsoft.com/office/drawing/2014/main" id="{1A872D31-0118-4D40-9C47-735917CCB9DF}"/>
              </a:ext>
            </a:extLst>
          </p:cNvPr>
          <p:cNvSpPr>
            <a:spLocks noGrp="1"/>
          </p:cNvSpPr>
          <p:nvPr>
            <p:ph type="title"/>
          </p:nvPr>
        </p:nvSpPr>
        <p:spPr/>
        <p:txBody>
          <a:bodyPr/>
          <a:lstStyle/>
          <a:p>
            <a:r>
              <a:rPr lang="de-DE" dirty="0" err="1"/>
              <a:t>My</a:t>
            </a:r>
            <a:r>
              <a:rPr lang="de-DE" dirty="0"/>
              <a:t> </a:t>
            </a:r>
            <a:r>
              <a:rPr lang="de-DE" dirty="0" err="1"/>
              <a:t>decision</a:t>
            </a:r>
            <a:r>
              <a:rPr lang="de-DE" dirty="0"/>
              <a:t> </a:t>
            </a:r>
            <a:r>
              <a:rPr lang="de-DE" dirty="0" err="1"/>
              <a:t>rules</a:t>
            </a:r>
            <a:endParaRPr lang="de-DE" dirty="0"/>
          </a:p>
        </p:txBody>
      </p:sp>
      <p:sp>
        <p:nvSpPr>
          <p:cNvPr id="5" name="Slide Number Placeholder 4">
            <a:extLst>
              <a:ext uri="{FF2B5EF4-FFF2-40B4-BE49-F238E27FC236}">
                <a16:creationId xmlns:a16="http://schemas.microsoft.com/office/drawing/2014/main" id="{AD78945B-C081-481D-88B8-1721517A1965}"/>
              </a:ext>
            </a:extLst>
          </p:cNvPr>
          <p:cNvSpPr>
            <a:spLocks noGrp="1"/>
          </p:cNvSpPr>
          <p:nvPr>
            <p:ph type="sldNum" sz="quarter" idx="4"/>
          </p:nvPr>
        </p:nvSpPr>
        <p:spPr/>
        <p:txBody>
          <a:bodyPr/>
          <a:lstStyle/>
          <a:p>
            <a:fld id="{3E01A2B2-10AD-754B-9B4C-E5B6FED423D0}" type="slidenum">
              <a:rPr lang="de-DE" smtClean="0"/>
              <a:pPr/>
              <a:t>44</a:t>
            </a:fld>
            <a:endParaRPr lang="de-DE" dirty="0"/>
          </a:p>
        </p:txBody>
      </p:sp>
      <p:sp>
        <p:nvSpPr>
          <p:cNvPr id="7" name="Content Placeholder 6">
            <a:extLst>
              <a:ext uri="{FF2B5EF4-FFF2-40B4-BE49-F238E27FC236}">
                <a16:creationId xmlns:a16="http://schemas.microsoft.com/office/drawing/2014/main" id="{3874DCA7-8E60-4301-8ADB-C77EE122AF40}"/>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8703013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1"/>
          </p:nvPr>
        </p:nvSpPr>
        <p:spPr/>
        <p:txBody>
          <a:bodyPr/>
          <a:lstStyle/>
          <a:p>
            <a:pPr>
              <a:buNone/>
            </a:pPr>
            <a:r>
              <a:rPr lang="en-US" sz="1800" dirty="0"/>
              <a:t>Professor Smith, the head of the lab, is publishing a paper on the structure of chitin.</a:t>
            </a:r>
          </a:p>
          <a:p>
            <a:pPr>
              <a:buNone/>
            </a:pPr>
            <a:r>
              <a:rPr lang="en-US" sz="1800" dirty="0"/>
              <a:t>Professor Smith’s lab collaborated with a high profile lab group in Sweden that had already engineered and published the correct gene construct to express chitin in vitro, and who sent some of their materials to help Professor Smith’s team.</a:t>
            </a:r>
          </a:p>
          <a:p>
            <a:pPr>
              <a:buNone/>
            </a:pPr>
            <a:r>
              <a:rPr lang="en-US" sz="1800" dirty="0"/>
              <a:t>Professor Smith’s post‐doc, Mary, did the majority of the lab work, staying late and working long hours to get the necessary data. A final year PhD student, Jiang, and a technician, Oliver, both helped Mary do some of the technical work.</a:t>
            </a:r>
          </a:p>
          <a:p>
            <a:pPr>
              <a:buNone/>
            </a:pPr>
            <a:r>
              <a:rPr lang="en-US" sz="1800" dirty="0"/>
              <a:t>Professor Smith did not write any of the paper, but reviewed and edited Mary’s drafts that she sent to him. He is writing the cover letter and submitting the paper to Nature.</a:t>
            </a:r>
          </a:p>
          <a:p>
            <a:pPr>
              <a:buNone/>
            </a:pPr>
            <a:r>
              <a:rPr lang="en-US" sz="1800" dirty="0"/>
              <a:t>Mary wrote the bulk of the paper but for the Introduction she used paragraphs of text directly from Jiang’s </a:t>
            </a:r>
            <a:r>
              <a:rPr lang="en-US" sz="1800" dirty="0" err="1"/>
              <a:t>unsubmitted</a:t>
            </a:r>
            <a:r>
              <a:rPr lang="en-US" sz="1800" dirty="0"/>
              <a:t>, draft thesis.</a:t>
            </a:r>
          </a:p>
        </p:txBody>
      </p:sp>
      <p:sp>
        <p:nvSpPr>
          <p:cNvPr id="3" name="Title 2"/>
          <p:cNvSpPr>
            <a:spLocks noGrp="1"/>
          </p:cNvSpPr>
          <p:nvPr>
            <p:ph type="title"/>
          </p:nvPr>
        </p:nvSpPr>
        <p:spPr/>
        <p:txBody>
          <a:bodyPr/>
          <a:lstStyle/>
          <a:p>
            <a:r>
              <a:rPr lang="en-US" dirty="0"/>
              <a:t>Exercise: Recognizing co-authorship</a:t>
            </a:r>
          </a:p>
        </p:txBody>
      </p:sp>
      <p:sp>
        <p:nvSpPr>
          <p:cNvPr id="5" name="Content Placeholder 4">
            <a:extLst>
              <a:ext uri="{FF2B5EF4-FFF2-40B4-BE49-F238E27FC236}">
                <a16:creationId xmlns:a16="http://schemas.microsoft.com/office/drawing/2014/main" id="{BF1F1FC2-FD11-461B-8557-2BC6E54A6F64}"/>
              </a:ext>
            </a:extLst>
          </p:cNvPr>
          <p:cNvSpPr>
            <a:spLocks noGrp="1"/>
          </p:cNvSpPr>
          <p:nvPr>
            <p:ph sz="quarter" idx="12"/>
          </p:nvPr>
        </p:nvSpPr>
        <p:spPr/>
        <p:txBody>
          <a:bodyPr/>
          <a:lstStyle/>
          <a:p>
            <a:endParaRPr lang="de-DE"/>
          </a:p>
        </p:txBody>
      </p:sp>
      <p:sp>
        <p:nvSpPr>
          <p:cNvPr id="7" name="Rectangle 6"/>
          <p:cNvSpPr/>
          <p:nvPr/>
        </p:nvSpPr>
        <p:spPr>
          <a:xfrm>
            <a:off x="2884343" y="5909443"/>
            <a:ext cx="6724651" cy="369332"/>
          </a:xfrm>
          <a:prstGeom prst="rect">
            <a:avLst/>
          </a:prstGeom>
        </p:spPr>
        <p:txBody>
          <a:bodyPr wrap="square">
            <a:spAutoFit/>
          </a:bodyPr>
          <a:lstStyle/>
          <a:p>
            <a:pPr algn="ctr"/>
            <a:r>
              <a:rPr lang="en-US" b="1" dirty="0"/>
              <a:t>Who should be listed as a co-author?</a:t>
            </a:r>
            <a:endParaRPr lang="en-AU" dirty="0"/>
          </a:p>
        </p:txBody>
      </p:sp>
    </p:spTree>
    <p:extLst>
      <p:ext uri="{BB962C8B-B14F-4D97-AF65-F5344CB8AC3E}">
        <p14:creationId xmlns:p14="http://schemas.microsoft.com/office/powerpoint/2010/main" val="125192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2"/>
          <p:cNvSpPr>
            <a:spLocks noGrp="1"/>
          </p:cNvSpPr>
          <p:nvPr>
            <p:ph type="title"/>
          </p:nvPr>
        </p:nvSpPr>
        <p:spPr/>
        <p:txBody>
          <a:bodyPr>
            <a:normAutofit fontScale="90000"/>
          </a:bodyPr>
          <a:lstStyle/>
          <a:p>
            <a:r>
              <a:rPr lang="en-US" dirty="0"/>
              <a:t>Authorship credit: what should be the order of authors?</a:t>
            </a:r>
          </a:p>
        </p:txBody>
      </p:sp>
      <p:pic>
        <p:nvPicPr>
          <p:cNvPr id="6" name="Picture 2"/>
          <p:cNvPicPr>
            <a:picLocks noChangeAspect="1" noChangeArrowheads="1"/>
          </p:cNvPicPr>
          <p:nvPr/>
        </p:nvPicPr>
        <p:blipFill>
          <a:blip r:embed="rId2" cstate="print"/>
          <a:srcRect/>
          <a:stretch>
            <a:fillRect/>
          </a:stretch>
        </p:blipFill>
        <p:spPr bwMode="auto">
          <a:xfrm>
            <a:off x="5697914" y="2546705"/>
            <a:ext cx="6447809" cy="4189617"/>
          </a:xfrm>
          <a:prstGeom prst="rect">
            <a:avLst/>
          </a:prstGeom>
          <a:noFill/>
          <a:ln w="9525">
            <a:noFill/>
            <a:miter lim="800000"/>
            <a:headEnd/>
            <a:tailEnd/>
          </a:ln>
        </p:spPr>
      </p:pic>
      <p:pic>
        <p:nvPicPr>
          <p:cNvPr id="4" name="Picture 3">
            <a:extLst>
              <a:ext uri="{FF2B5EF4-FFF2-40B4-BE49-F238E27FC236}">
                <a16:creationId xmlns:a16="http://schemas.microsoft.com/office/drawing/2014/main" id="{4B33CF46-00A5-4C8D-8659-920A3F6D6369}"/>
              </a:ext>
            </a:extLst>
          </p:cNvPr>
          <p:cNvPicPr>
            <a:picLocks noChangeAspect="1"/>
          </p:cNvPicPr>
          <p:nvPr/>
        </p:nvPicPr>
        <p:blipFill>
          <a:blip r:embed="rId3"/>
          <a:stretch>
            <a:fillRect/>
          </a:stretch>
        </p:blipFill>
        <p:spPr>
          <a:xfrm>
            <a:off x="2595788" y="2180862"/>
            <a:ext cx="3047785" cy="4485349"/>
          </a:xfrm>
          <a:prstGeom prst="rect">
            <a:avLst/>
          </a:prstGeom>
          <a:ln>
            <a:noFill/>
          </a:ln>
          <a:effectLst>
            <a:outerShdw blurRad="292100" dist="139700" dir="2700000" algn="tl" rotWithShape="0">
              <a:srgbClr val="333333">
                <a:alpha val="65000"/>
              </a:srgbClr>
            </a:outerShdw>
          </a:effectLst>
        </p:spPr>
      </p:pic>
      <p:sp>
        <p:nvSpPr>
          <p:cNvPr id="5" name="Callout: Line 4">
            <a:extLst>
              <a:ext uri="{FF2B5EF4-FFF2-40B4-BE49-F238E27FC236}">
                <a16:creationId xmlns:a16="http://schemas.microsoft.com/office/drawing/2014/main" id="{2BD44F61-93C8-405A-8883-72A37B5A09A1}"/>
              </a:ext>
            </a:extLst>
          </p:cNvPr>
          <p:cNvSpPr/>
          <p:nvPr/>
        </p:nvSpPr>
        <p:spPr>
          <a:xfrm>
            <a:off x="290481" y="3513893"/>
            <a:ext cx="2184740" cy="960107"/>
          </a:xfrm>
          <a:prstGeom prst="borderCallout1">
            <a:avLst>
              <a:gd name="adj1" fmla="val 106012"/>
              <a:gd name="adj2" fmla="val 85731"/>
              <a:gd name="adj3" fmla="val 296792"/>
              <a:gd name="adj4" fmla="val 109086"/>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sz="1067" dirty="0">
                <a:latin typeface="Times New Roman" panose="02020603050405020304" pitchFamily="18" charset="0"/>
                <a:ea typeface="Calibri" panose="020F0502020204030204" pitchFamily="34" charset="0"/>
              </a:rPr>
              <a:t>Author order seems alphabetical, but was actually determined by comparing hair length, thickness and volume. The exact algorithm is confidential</a:t>
            </a:r>
            <a:endParaRPr lang="de-DE" sz="1067" dirty="0"/>
          </a:p>
        </p:txBody>
      </p:sp>
    </p:spTree>
    <p:extLst>
      <p:ext uri="{BB962C8B-B14F-4D97-AF65-F5344CB8AC3E}">
        <p14:creationId xmlns:p14="http://schemas.microsoft.com/office/powerpoint/2010/main" val="15005895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normAutofit fontScale="92500" lnSpcReduction="10000"/>
          </a:bodyPr>
          <a:lstStyle/>
          <a:p>
            <a:r>
              <a:rPr lang="en-US" dirty="0"/>
              <a:t>The order of authors is entirely up to the authors.</a:t>
            </a:r>
          </a:p>
          <a:p>
            <a:r>
              <a:rPr lang="en-US" dirty="0"/>
              <a:t>Typical practices when it comes to putting the authors’ names on the paper…</a:t>
            </a:r>
          </a:p>
          <a:p>
            <a:pPr lvl="1"/>
            <a:r>
              <a:rPr lang="en-US" sz="2400" dirty="0"/>
              <a:t>Most often, the first authors are the ones who did most of the work, with the authors listed in descending order of contributions</a:t>
            </a:r>
          </a:p>
          <a:p>
            <a:pPr lvl="1"/>
            <a:r>
              <a:rPr lang="en-US" sz="2400" dirty="0"/>
              <a:t>Some put principal investigators at the end of the list</a:t>
            </a:r>
          </a:p>
          <a:p>
            <a:pPr lvl="1"/>
            <a:r>
              <a:rPr lang="en-US" sz="2400" dirty="0"/>
              <a:t>Some groups do it alphabetically</a:t>
            </a:r>
          </a:p>
          <a:p>
            <a:pPr lvl="1">
              <a:lnSpc>
                <a:spcPct val="90000"/>
              </a:lnSpc>
            </a:pPr>
            <a:r>
              <a:rPr lang="en-US" sz="2400" dirty="0"/>
              <a:t>In some scientific fields the most highly credited author is the one whose name appears [first/last].</a:t>
            </a:r>
          </a:p>
          <a:p>
            <a:pPr lvl="1">
              <a:lnSpc>
                <a:spcPct val="90000"/>
              </a:lnSpc>
            </a:pPr>
            <a:r>
              <a:rPr lang="en-US" sz="2400" dirty="0"/>
              <a:t>Social scientists tend to place the authors’ names in alphabetical order regardless of the amount of effort that was contributed.</a:t>
            </a:r>
          </a:p>
          <a:p>
            <a:pPr lvl="1"/>
            <a:r>
              <a:rPr lang="en-US" sz="2400" dirty="0"/>
              <a:t>Some journals allow annotations identifying one or two authors who did the majority of the work (this can be important for PhD thesis defenses or for job applications)</a:t>
            </a:r>
            <a:endParaRPr lang="en-AU" sz="2400" dirty="0"/>
          </a:p>
        </p:txBody>
      </p:sp>
      <p:sp>
        <p:nvSpPr>
          <p:cNvPr id="142338" name="Title 2"/>
          <p:cNvSpPr>
            <a:spLocks noGrp="1"/>
          </p:cNvSpPr>
          <p:nvPr>
            <p:ph type="title"/>
          </p:nvPr>
        </p:nvSpPr>
        <p:spPr/>
        <p:txBody>
          <a:bodyPr>
            <a:normAutofit fontScale="90000"/>
          </a:bodyPr>
          <a:lstStyle/>
          <a:p>
            <a:r>
              <a:rPr lang="en-US" dirty="0"/>
              <a:t>Authorship credit: what is the order of authors?</a:t>
            </a:r>
          </a:p>
        </p:txBody>
      </p:sp>
      <p:sp>
        <p:nvSpPr>
          <p:cNvPr id="5" name="Content Placeholder 4">
            <a:extLst>
              <a:ext uri="{FF2B5EF4-FFF2-40B4-BE49-F238E27FC236}">
                <a16:creationId xmlns:a16="http://schemas.microsoft.com/office/drawing/2014/main" id="{32068FB8-2787-45CF-A2BA-E7C5EDAA8AC8}"/>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5789506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Examples</a:t>
            </a:r>
          </a:p>
        </p:txBody>
      </p:sp>
      <p:sp>
        <p:nvSpPr>
          <p:cNvPr id="8" name="Content Placeholder 7">
            <a:extLst>
              <a:ext uri="{FF2B5EF4-FFF2-40B4-BE49-F238E27FC236}">
                <a16:creationId xmlns:a16="http://schemas.microsoft.com/office/drawing/2014/main" id="{7E7CDA0A-85F0-4C02-9C5A-3BCD6E2C56FA}"/>
              </a:ext>
            </a:extLst>
          </p:cNvPr>
          <p:cNvSpPr>
            <a:spLocks noGrp="1"/>
          </p:cNvSpPr>
          <p:nvPr>
            <p:ph sz="quarter" idx="12"/>
          </p:nvPr>
        </p:nvSpPr>
        <p:spPr/>
        <p:txBody>
          <a:bodyPr/>
          <a:lstStyle/>
          <a:p>
            <a:endParaRPr lang="de-DE"/>
          </a:p>
        </p:txBody>
      </p:sp>
      <p:pic>
        <p:nvPicPr>
          <p:cNvPr id="190466" name="Picture 2"/>
          <p:cNvPicPr>
            <a:picLocks noChangeAspect="1" noChangeArrowheads="1"/>
          </p:cNvPicPr>
          <p:nvPr/>
        </p:nvPicPr>
        <p:blipFill>
          <a:blip r:embed="rId2" cstate="print"/>
          <a:srcRect/>
          <a:stretch>
            <a:fillRect/>
          </a:stretch>
        </p:blipFill>
        <p:spPr bwMode="auto">
          <a:xfrm>
            <a:off x="2019300" y="2238153"/>
            <a:ext cx="7943851" cy="4115023"/>
          </a:xfrm>
          <a:prstGeom prst="rect">
            <a:avLst/>
          </a:prstGeom>
          <a:noFill/>
          <a:ln w="9525">
            <a:noFill/>
            <a:miter lim="800000"/>
            <a:headEnd/>
            <a:tailEnd/>
          </a:ln>
        </p:spPr>
      </p:pic>
    </p:spTree>
    <p:extLst>
      <p:ext uri="{BB962C8B-B14F-4D97-AF65-F5344CB8AC3E}">
        <p14:creationId xmlns:p14="http://schemas.microsoft.com/office/powerpoint/2010/main" val="21237190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noAutofit/>
          </a:bodyPr>
          <a:lstStyle/>
          <a:p>
            <a:r>
              <a:rPr lang="en-US" sz="2000" dirty="0"/>
              <a:t>Typically, research ownership is evident</a:t>
            </a:r>
          </a:p>
          <a:p>
            <a:endParaRPr lang="en-US" sz="2000" dirty="0"/>
          </a:p>
          <a:p>
            <a:r>
              <a:rPr lang="en-US" sz="2000" dirty="0"/>
              <a:t>Typically, papers are driven by an individual</a:t>
            </a:r>
          </a:p>
          <a:p>
            <a:pPr lvl="1"/>
            <a:r>
              <a:rPr lang="en-US" sz="1600" dirty="0"/>
              <a:t>Major contribution to completing the first draft</a:t>
            </a:r>
          </a:p>
          <a:p>
            <a:pPr lvl="1"/>
            <a:r>
              <a:rPr lang="en-US" sz="1600" dirty="0"/>
              <a:t>Handling the revisions</a:t>
            </a:r>
          </a:p>
          <a:p>
            <a:pPr lvl="1"/>
            <a:endParaRPr lang="en-US" sz="1600" dirty="0"/>
          </a:p>
          <a:p>
            <a:r>
              <a:rPr lang="en-US" sz="2000" dirty="0"/>
              <a:t>If not – discuss!</a:t>
            </a:r>
          </a:p>
          <a:p>
            <a:pPr lvl="1"/>
            <a:r>
              <a:rPr lang="en-US" sz="1600" dirty="0"/>
              <a:t>Research ownership</a:t>
            </a:r>
          </a:p>
          <a:p>
            <a:pPr lvl="1"/>
            <a:r>
              <a:rPr lang="en-US" sz="1600" dirty="0"/>
              <a:t>Data ownership?</a:t>
            </a:r>
          </a:p>
          <a:p>
            <a:pPr lvl="1"/>
            <a:r>
              <a:rPr lang="en-US" sz="1600" dirty="0"/>
              <a:t>Paper ownership</a:t>
            </a:r>
          </a:p>
        </p:txBody>
      </p:sp>
      <p:sp>
        <p:nvSpPr>
          <p:cNvPr id="3" name="Title 2"/>
          <p:cNvSpPr>
            <a:spLocks noGrp="1"/>
          </p:cNvSpPr>
          <p:nvPr>
            <p:ph type="title"/>
          </p:nvPr>
        </p:nvSpPr>
        <p:spPr/>
        <p:txBody>
          <a:bodyPr/>
          <a:lstStyle/>
          <a:p>
            <a:r>
              <a:rPr lang="en-US" dirty="0"/>
              <a:t>Hint: Identify the driver</a:t>
            </a:r>
          </a:p>
        </p:txBody>
      </p:sp>
      <p:sp>
        <p:nvSpPr>
          <p:cNvPr id="6" name="Content Placeholder 5">
            <a:extLst>
              <a:ext uri="{FF2B5EF4-FFF2-40B4-BE49-F238E27FC236}">
                <a16:creationId xmlns:a16="http://schemas.microsoft.com/office/drawing/2014/main" id="{D149AC39-8F5C-4017-87D9-7E6B1BA9ADF3}"/>
              </a:ext>
            </a:extLst>
          </p:cNvPr>
          <p:cNvSpPr>
            <a:spLocks noGrp="1"/>
          </p:cNvSpPr>
          <p:nvPr>
            <p:ph sz="quarter" idx="12"/>
          </p:nvPr>
        </p:nvSpPr>
        <p:spPr/>
        <p:txBody>
          <a:bodyPr/>
          <a:lstStyle/>
          <a:p>
            <a:endParaRPr lang="de-DE"/>
          </a:p>
        </p:txBody>
      </p:sp>
      <p:pic>
        <p:nvPicPr>
          <p:cNvPr id="1026" name="Picture 2"/>
          <p:cNvPicPr>
            <a:picLocks noChangeAspect="1" noChangeArrowheads="1"/>
          </p:cNvPicPr>
          <p:nvPr/>
        </p:nvPicPr>
        <p:blipFill>
          <a:blip r:embed="rId2" cstate="print"/>
          <a:srcRect/>
          <a:stretch>
            <a:fillRect/>
          </a:stretch>
        </p:blipFill>
        <p:spPr bwMode="auto">
          <a:xfrm>
            <a:off x="8333815" y="2601913"/>
            <a:ext cx="3143251" cy="3733800"/>
          </a:xfrm>
          <a:prstGeom prst="rect">
            <a:avLst/>
          </a:prstGeom>
          <a:noFill/>
          <a:ln w="9525">
            <a:noFill/>
            <a:miter lim="800000"/>
            <a:headEnd/>
            <a:tailEnd/>
          </a:ln>
        </p:spPr>
      </p:pic>
    </p:spTree>
    <p:extLst>
      <p:ext uri="{BB962C8B-B14F-4D97-AF65-F5344CB8AC3E}">
        <p14:creationId xmlns:p14="http://schemas.microsoft.com/office/powerpoint/2010/main" val="6592394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3475717-D0F4-4E2C-95F6-7827205D44D0}"/>
              </a:ext>
            </a:extLst>
          </p:cNvPr>
          <p:cNvSpPr>
            <a:spLocks noGrp="1"/>
          </p:cNvSpPr>
          <p:nvPr>
            <p:ph sz="quarter" idx="11"/>
          </p:nvPr>
        </p:nvSpPr>
        <p:spPr/>
        <p:txBody>
          <a:bodyPr/>
          <a:lstStyle/>
          <a:p>
            <a:r>
              <a:rPr lang="en-US" sz="2133" dirty="0" err="1"/>
              <a:t>CRediT</a:t>
            </a:r>
            <a:r>
              <a:rPr lang="en-US" sz="2133" dirty="0"/>
              <a:t> (Contributor Roles Taxonomy) </a:t>
            </a:r>
          </a:p>
          <a:p>
            <a:r>
              <a:rPr lang="en-US" sz="2133" dirty="0"/>
              <a:t>A system introduced with the intention of recognizing individual author contributions, reducing authorship disputes and facilitating collaboration.</a:t>
            </a:r>
          </a:p>
          <a:p>
            <a:r>
              <a:rPr lang="en-US" sz="2133" dirty="0"/>
              <a:t>Defines a set of roles that individuals can occupy in a research process</a:t>
            </a:r>
          </a:p>
          <a:p>
            <a:r>
              <a:rPr lang="en-US" sz="2133" dirty="0" err="1"/>
              <a:t>CRediT</a:t>
            </a:r>
            <a:r>
              <a:rPr lang="en-US" sz="2133" dirty="0"/>
              <a:t> statements can be included in submissions or in final papers</a:t>
            </a:r>
          </a:p>
          <a:p>
            <a:r>
              <a:rPr lang="en-US" sz="2133" dirty="0"/>
              <a:t>Example </a:t>
            </a:r>
            <a:r>
              <a:rPr lang="en-US" sz="2133" dirty="0" err="1"/>
              <a:t>CRediT</a:t>
            </a:r>
            <a:r>
              <a:rPr lang="en-US" sz="2133" dirty="0"/>
              <a:t> statement</a:t>
            </a:r>
          </a:p>
          <a:p>
            <a:pPr lvl="1"/>
            <a:r>
              <a:rPr lang="de-DE" sz="1867" dirty="0"/>
              <a:t>Zhang San: </a:t>
            </a:r>
            <a:r>
              <a:rPr lang="de-DE" sz="1867" dirty="0" err="1"/>
              <a:t>Conceptualization</a:t>
            </a:r>
            <a:r>
              <a:rPr lang="de-DE" sz="1867" dirty="0"/>
              <a:t>, </a:t>
            </a:r>
            <a:r>
              <a:rPr lang="de-DE" sz="1867" dirty="0" err="1"/>
              <a:t>Methodology</a:t>
            </a:r>
            <a:r>
              <a:rPr lang="de-DE" sz="1867" dirty="0"/>
              <a:t>, Software </a:t>
            </a:r>
            <a:r>
              <a:rPr lang="de-DE" sz="1867" dirty="0" err="1"/>
              <a:t>Priya</a:t>
            </a:r>
            <a:r>
              <a:rPr lang="de-DE" sz="1867" dirty="0"/>
              <a:t> Singh.: Data </a:t>
            </a:r>
            <a:r>
              <a:rPr lang="de-DE" sz="1867" dirty="0" err="1"/>
              <a:t>curation</a:t>
            </a:r>
            <a:r>
              <a:rPr lang="de-DE" sz="1867" dirty="0"/>
              <a:t>, Writing- Original draft </a:t>
            </a:r>
            <a:r>
              <a:rPr lang="de-DE" sz="1867" dirty="0" err="1"/>
              <a:t>preparation</a:t>
            </a:r>
            <a:r>
              <a:rPr lang="de-DE" sz="1867" dirty="0"/>
              <a:t>. Wang Wu: </a:t>
            </a:r>
            <a:r>
              <a:rPr lang="de-DE" sz="1867" dirty="0" err="1"/>
              <a:t>Visualization</a:t>
            </a:r>
            <a:r>
              <a:rPr lang="de-DE" sz="1867" dirty="0"/>
              <a:t>, Investigation. Jan Jansen: Supervision.: </a:t>
            </a:r>
            <a:r>
              <a:rPr lang="de-DE" sz="1867" dirty="0" err="1"/>
              <a:t>Ajay</a:t>
            </a:r>
            <a:r>
              <a:rPr lang="de-DE" sz="1867" dirty="0"/>
              <a:t> Kumar: Software, Validation.: Sun Qi: Writing- </a:t>
            </a:r>
            <a:r>
              <a:rPr lang="de-DE" sz="1867" dirty="0" err="1"/>
              <a:t>Reviewing</a:t>
            </a:r>
            <a:r>
              <a:rPr lang="de-DE" sz="1867" dirty="0"/>
              <a:t> and </a:t>
            </a:r>
            <a:r>
              <a:rPr lang="de-DE" sz="1867" dirty="0" err="1"/>
              <a:t>Editing</a:t>
            </a:r>
            <a:r>
              <a:rPr lang="de-DE" sz="1867" dirty="0"/>
              <a:t>.</a:t>
            </a:r>
          </a:p>
        </p:txBody>
      </p:sp>
      <p:sp>
        <p:nvSpPr>
          <p:cNvPr id="2" name="Title 1">
            <a:extLst>
              <a:ext uri="{FF2B5EF4-FFF2-40B4-BE49-F238E27FC236}">
                <a16:creationId xmlns:a16="http://schemas.microsoft.com/office/drawing/2014/main" id="{06659F65-FAAC-4F4A-B5E2-0B7D07029B69}"/>
              </a:ext>
            </a:extLst>
          </p:cNvPr>
          <p:cNvSpPr>
            <a:spLocks noGrp="1"/>
          </p:cNvSpPr>
          <p:nvPr>
            <p:ph type="title"/>
          </p:nvPr>
        </p:nvSpPr>
        <p:spPr/>
        <p:txBody>
          <a:bodyPr>
            <a:normAutofit fontScale="90000"/>
          </a:bodyPr>
          <a:lstStyle/>
          <a:p>
            <a:r>
              <a:rPr lang="de-DE" dirty="0"/>
              <a:t>A formal </a:t>
            </a:r>
            <a:r>
              <a:rPr lang="de-DE" dirty="0" err="1"/>
              <a:t>way</a:t>
            </a:r>
            <a:r>
              <a:rPr lang="de-DE" dirty="0"/>
              <a:t> of </a:t>
            </a:r>
            <a:r>
              <a:rPr lang="de-DE" dirty="0" err="1"/>
              <a:t>handling</a:t>
            </a:r>
            <a:r>
              <a:rPr lang="de-DE" dirty="0"/>
              <a:t> </a:t>
            </a:r>
            <a:r>
              <a:rPr lang="de-DE" dirty="0" err="1"/>
              <a:t>co-auhtor</a:t>
            </a:r>
            <a:r>
              <a:rPr lang="de-DE" dirty="0"/>
              <a:t> </a:t>
            </a:r>
            <a:r>
              <a:rPr lang="de-DE" dirty="0" err="1"/>
              <a:t>recognition</a:t>
            </a:r>
            <a:r>
              <a:rPr lang="de-DE" dirty="0"/>
              <a:t>: </a:t>
            </a:r>
            <a:r>
              <a:rPr lang="de-DE" dirty="0" err="1"/>
              <a:t>CRediT</a:t>
            </a:r>
            <a:endParaRPr lang="de-DE" dirty="0"/>
          </a:p>
        </p:txBody>
      </p:sp>
      <p:sp>
        <p:nvSpPr>
          <p:cNvPr id="5" name="Slide Number Placeholder 4">
            <a:extLst>
              <a:ext uri="{FF2B5EF4-FFF2-40B4-BE49-F238E27FC236}">
                <a16:creationId xmlns:a16="http://schemas.microsoft.com/office/drawing/2014/main" id="{DD7F6F4D-85C5-4C89-A74C-B7AF3E2D7D54}"/>
              </a:ext>
            </a:extLst>
          </p:cNvPr>
          <p:cNvSpPr>
            <a:spLocks noGrp="1"/>
          </p:cNvSpPr>
          <p:nvPr>
            <p:ph type="sldNum" sz="quarter" idx="4"/>
          </p:nvPr>
        </p:nvSpPr>
        <p:spPr/>
        <p:txBody>
          <a:bodyPr/>
          <a:lstStyle/>
          <a:p>
            <a:fld id="{3E01A2B2-10AD-754B-9B4C-E5B6FED423D0}" type="slidenum">
              <a:rPr lang="de-DE" smtClean="0"/>
              <a:pPr/>
              <a:t>50</a:t>
            </a:fld>
            <a:endParaRPr lang="de-DE" dirty="0"/>
          </a:p>
        </p:txBody>
      </p:sp>
      <p:sp>
        <p:nvSpPr>
          <p:cNvPr id="7" name="Content Placeholder 6">
            <a:extLst>
              <a:ext uri="{FF2B5EF4-FFF2-40B4-BE49-F238E27FC236}">
                <a16:creationId xmlns:a16="http://schemas.microsoft.com/office/drawing/2014/main" id="{359A722D-544A-4B76-A1A7-F21796BEC8C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9437015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E9EEAEE6-FBB7-41E9-A2B6-152FA632C33B}"/>
              </a:ext>
            </a:extLst>
          </p:cNvPr>
          <p:cNvSpPr>
            <a:spLocks noGrp="1"/>
          </p:cNvSpPr>
          <p:nvPr>
            <p:ph sz="quarter" idx="11"/>
          </p:nvPr>
        </p:nvSpPr>
        <p:spPr/>
        <p:txBody>
          <a:bodyPr/>
          <a:lstStyle/>
          <a:p>
            <a:endParaRPr lang="de-DE"/>
          </a:p>
        </p:txBody>
      </p:sp>
      <p:sp>
        <p:nvSpPr>
          <p:cNvPr id="2" name="Title 1">
            <a:extLst>
              <a:ext uri="{FF2B5EF4-FFF2-40B4-BE49-F238E27FC236}">
                <a16:creationId xmlns:a16="http://schemas.microsoft.com/office/drawing/2014/main" id="{06659F65-FAAC-4F4A-B5E2-0B7D07029B69}"/>
              </a:ext>
            </a:extLst>
          </p:cNvPr>
          <p:cNvSpPr>
            <a:spLocks noGrp="1"/>
          </p:cNvSpPr>
          <p:nvPr>
            <p:ph type="title"/>
          </p:nvPr>
        </p:nvSpPr>
        <p:spPr/>
        <p:txBody>
          <a:bodyPr/>
          <a:lstStyle/>
          <a:p>
            <a:r>
              <a:rPr lang="de-DE" dirty="0" err="1"/>
              <a:t>CRediT</a:t>
            </a:r>
            <a:r>
              <a:rPr lang="de-DE" dirty="0"/>
              <a:t> </a:t>
            </a:r>
            <a:r>
              <a:rPr lang="de-DE" dirty="0" err="1"/>
              <a:t>roles</a:t>
            </a:r>
            <a:endParaRPr lang="de-DE" dirty="0"/>
          </a:p>
        </p:txBody>
      </p:sp>
      <p:sp>
        <p:nvSpPr>
          <p:cNvPr id="4" name="Date Placeholder 3">
            <a:extLst>
              <a:ext uri="{FF2B5EF4-FFF2-40B4-BE49-F238E27FC236}">
                <a16:creationId xmlns:a16="http://schemas.microsoft.com/office/drawing/2014/main" id="{972ACC2A-2F62-4ACA-BB2B-B2177339A045}"/>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DD7F6F4D-85C5-4C89-A74C-B7AF3E2D7D54}"/>
              </a:ext>
            </a:extLst>
          </p:cNvPr>
          <p:cNvSpPr>
            <a:spLocks noGrp="1"/>
          </p:cNvSpPr>
          <p:nvPr>
            <p:ph type="sldNum" sz="quarter" idx="4"/>
          </p:nvPr>
        </p:nvSpPr>
        <p:spPr/>
        <p:txBody>
          <a:bodyPr/>
          <a:lstStyle/>
          <a:p>
            <a:fld id="{3E01A2B2-10AD-754B-9B4C-E5B6FED423D0}" type="slidenum">
              <a:rPr lang="de-DE" smtClean="0"/>
              <a:pPr/>
              <a:t>51</a:t>
            </a:fld>
            <a:endParaRPr lang="de-DE" dirty="0"/>
          </a:p>
        </p:txBody>
      </p:sp>
      <p:sp>
        <p:nvSpPr>
          <p:cNvPr id="12" name="Content Placeholder 11">
            <a:extLst>
              <a:ext uri="{FF2B5EF4-FFF2-40B4-BE49-F238E27FC236}">
                <a16:creationId xmlns:a16="http://schemas.microsoft.com/office/drawing/2014/main" id="{4C0C7116-3849-4AD1-A773-C22745FB1D57}"/>
              </a:ext>
            </a:extLst>
          </p:cNvPr>
          <p:cNvSpPr>
            <a:spLocks noGrp="1"/>
          </p:cNvSpPr>
          <p:nvPr>
            <p:ph sz="quarter" idx="12"/>
          </p:nvPr>
        </p:nvSpPr>
        <p:spPr/>
        <p:txBody>
          <a:bodyPr/>
          <a:lstStyle/>
          <a:p>
            <a:endParaRPr lang="de-DE"/>
          </a:p>
        </p:txBody>
      </p:sp>
      <p:graphicFrame>
        <p:nvGraphicFramePr>
          <p:cNvPr id="9" name="Table 9">
            <a:extLst>
              <a:ext uri="{FF2B5EF4-FFF2-40B4-BE49-F238E27FC236}">
                <a16:creationId xmlns:a16="http://schemas.microsoft.com/office/drawing/2014/main" id="{3CD4552A-2BB8-4044-B863-51435DA5DF21}"/>
              </a:ext>
            </a:extLst>
          </p:cNvPr>
          <p:cNvGraphicFramePr>
            <a:graphicFrameLocks noGrp="1"/>
          </p:cNvGraphicFramePr>
          <p:nvPr>
            <p:extLst>
              <p:ext uri="{D42A27DB-BD31-4B8C-83A1-F6EECF244321}">
                <p14:modId xmlns:p14="http://schemas.microsoft.com/office/powerpoint/2010/main" val="2829634993"/>
              </p:ext>
            </p:extLst>
          </p:nvPr>
        </p:nvGraphicFramePr>
        <p:xfrm>
          <a:off x="241299" y="1803418"/>
          <a:ext cx="11858315" cy="4727492"/>
        </p:xfrm>
        <a:graphic>
          <a:graphicData uri="http://schemas.openxmlformats.org/drawingml/2006/table">
            <a:tbl>
              <a:tblPr firstRow="1" bandRow="1">
                <a:tableStyleId>{5C22544A-7EE6-4342-B048-85BDC9FD1C3A}</a:tableStyleId>
              </a:tblPr>
              <a:tblGrid>
                <a:gridCol w="2134019">
                  <a:extLst>
                    <a:ext uri="{9D8B030D-6E8A-4147-A177-3AD203B41FA5}">
                      <a16:colId xmlns:a16="http://schemas.microsoft.com/office/drawing/2014/main" val="2137473385"/>
                    </a:ext>
                  </a:extLst>
                </a:gridCol>
                <a:gridCol w="9724296">
                  <a:extLst>
                    <a:ext uri="{9D8B030D-6E8A-4147-A177-3AD203B41FA5}">
                      <a16:colId xmlns:a16="http://schemas.microsoft.com/office/drawing/2014/main" val="1642263021"/>
                    </a:ext>
                  </a:extLst>
                </a:gridCol>
              </a:tblGrid>
              <a:tr h="284480">
                <a:tc>
                  <a:txBody>
                    <a:bodyPr/>
                    <a:lstStyle/>
                    <a:p>
                      <a:r>
                        <a:rPr lang="de-DE" sz="1100" dirty="0"/>
                        <a:t>Term</a:t>
                      </a:r>
                    </a:p>
                  </a:txBody>
                  <a:tcPr marL="121920" marR="121920" marT="60960" marB="60960" anchor="ctr"/>
                </a:tc>
                <a:tc>
                  <a:txBody>
                    <a:bodyPr/>
                    <a:lstStyle/>
                    <a:p>
                      <a:r>
                        <a:rPr lang="de-DE" sz="1100"/>
                        <a:t>Definition</a:t>
                      </a:r>
                    </a:p>
                  </a:txBody>
                  <a:tcPr marL="121920" marR="121920" marT="60960" marB="60960" anchor="ctr"/>
                </a:tc>
                <a:extLst>
                  <a:ext uri="{0D108BD9-81ED-4DB2-BD59-A6C34878D82A}">
                    <a16:rowId xmlns:a16="http://schemas.microsoft.com/office/drawing/2014/main" val="3551030952"/>
                  </a:ext>
                </a:extLst>
              </a:tr>
              <a:tr h="284480">
                <a:tc>
                  <a:txBody>
                    <a:bodyPr/>
                    <a:lstStyle/>
                    <a:p>
                      <a:r>
                        <a:rPr lang="de-DE" sz="1100"/>
                        <a:t>Conceptualization </a:t>
                      </a:r>
                    </a:p>
                  </a:txBody>
                  <a:tcPr marL="121920" marR="121920" marT="60960" marB="60960" anchor="ctr"/>
                </a:tc>
                <a:tc>
                  <a:txBody>
                    <a:bodyPr/>
                    <a:lstStyle/>
                    <a:p>
                      <a:r>
                        <a:rPr lang="en-US" sz="1100"/>
                        <a:t>Ideas; formulation or evolution of overarching research goals and aims </a:t>
                      </a:r>
                    </a:p>
                  </a:txBody>
                  <a:tcPr marL="121920" marR="121920" marT="60960" marB="60960" anchor="ctr"/>
                </a:tc>
                <a:extLst>
                  <a:ext uri="{0D108BD9-81ED-4DB2-BD59-A6C34878D82A}">
                    <a16:rowId xmlns:a16="http://schemas.microsoft.com/office/drawing/2014/main" val="801427992"/>
                  </a:ext>
                </a:extLst>
              </a:tr>
              <a:tr h="284480">
                <a:tc>
                  <a:txBody>
                    <a:bodyPr/>
                    <a:lstStyle/>
                    <a:p>
                      <a:r>
                        <a:rPr lang="de-DE" sz="1100"/>
                        <a:t>Methodology </a:t>
                      </a:r>
                    </a:p>
                  </a:txBody>
                  <a:tcPr marL="121920" marR="121920" marT="60960" marB="60960" anchor="ctr"/>
                </a:tc>
                <a:tc>
                  <a:txBody>
                    <a:bodyPr/>
                    <a:lstStyle/>
                    <a:p>
                      <a:r>
                        <a:rPr lang="en-US" sz="1100"/>
                        <a:t>Development or design of methodology; creation of models </a:t>
                      </a:r>
                    </a:p>
                  </a:txBody>
                  <a:tcPr marL="121920" marR="121920" marT="60960" marB="60960" anchor="ctr"/>
                </a:tc>
                <a:extLst>
                  <a:ext uri="{0D108BD9-81ED-4DB2-BD59-A6C34878D82A}">
                    <a16:rowId xmlns:a16="http://schemas.microsoft.com/office/drawing/2014/main" val="2165979490"/>
                  </a:ext>
                </a:extLst>
              </a:tr>
              <a:tr h="338372">
                <a:tc>
                  <a:txBody>
                    <a:bodyPr/>
                    <a:lstStyle/>
                    <a:p>
                      <a:r>
                        <a:rPr lang="de-DE" sz="1100"/>
                        <a:t>Software </a:t>
                      </a:r>
                    </a:p>
                  </a:txBody>
                  <a:tcPr marL="121920" marR="121920" marT="60960" marB="60960" anchor="ctr"/>
                </a:tc>
                <a:tc>
                  <a:txBody>
                    <a:bodyPr/>
                    <a:lstStyle/>
                    <a:p>
                      <a:r>
                        <a:rPr lang="en-US" sz="1100" dirty="0"/>
                        <a:t>Programming, software development; designing computer programs; implementation of the computer code and supporting algorithms; testing of existing code</a:t>
                      </a:r>
                    </a:p>
                  </a:txBody>
                  <a:tcPr marL="121920" marR="121920" marT="60960" marB="60960" anchor="ctr"/>
                </a:tc>
                <a:extLst>
                  <a:ext uri="{0D108BD9-81ED-4DB2-BD59-A6C34878D82A}">
                    <a16:rowId xmlns:a16="http://schemas.microsoft.com/office/drawing/2014/main" val="1845366003"/>
                  </a:ext>
                </a:extLst>
              </a:tr>
              <a:tr h="284480">
                <a:tc>
                  <a:txBody>
                    <a:bodyPr/>
                    <a:lstStyle/>
                    <a:p>
                      <a:r>
                        <a:rPr lang="de-DE" sz="1100"/>
                        <a:t>Validation </a:t>
                      </a:r>
                    </a:p>
                  </a:txBody>
                  <a:tcPr marL="121920" marR="121920" marT="60960" marB="60960" anchor="ctr"/>
                </a:tc>
                <a:tc>
                  <a:txBody>
                    <a:bodyPr/>
                    <a:lstStyle/>
                    <a:p>
                      <a:r>
                        <a:rPr lang="en-US" sz="1100"/>
                        <a:t>Verification, whether as a part of the activity or separate, of the overall replication/ reproducibility of results/experiments and other research outputs </a:t>
                      </a:r>
                    </a:p>
                  </a:txBody>
                  <a:tcPr marL="121920" marR="121920" marT="60960" marB="60960" anchor="ctr"/>
                </a:tc>
                <a:extLst>
                  <a:ext uri="{0D108BD9-81ED-4DB2-BD59-A6C34878D82A}">
                    <a16:rowId xmlns:a16="http://schemas.microsoft.com/office/drawing/2014/main" val="1166813117"/>
                  </a:ext>
                </a:extLst>
              </a:tr>
              <a:tr h="284480">
                <a:tc>
                  <a:txBody>
                    <a:bodyPr/>
                    <a:lstStyle/>
                    <a:p>
                      <a:r>
                        <a:rPr lang="de-DE" sz="1100"/>
                        <a:t>Formal analysis </a:t>
                      </a:r>
                    </a:p>
                  </a:txBody>
                  <a:tcPr marL="121920" marR="121920" marT="60960" marB="60960" anchor="ctr"/>
                </a:tc>
                <a:tc>
                  <a:txBody>
                    <a:bodyPr/>
                    <a:lstStyle/>
                    <a:p>
                      <a:r>
                        <a:rPr lang="en-US" sz="1100"/>
                        <a:t>Application of statistical, mathematical, computational, or other formal techniques to analyze or synthesize study data </a:t>
                      </a:r>
                    </a:p>
                  </a:txBody>
                  <a:tcPr marL="121920" marR="121920" marT="60960" marB="60960" anchor="ctr"/>
                </a:tc>
                <a:extLst>
                  <a:ext uri="{0D108BD9-81ED-4DB2-BD59-A6C34878D82A}">
                    <a16:rowId xmlns:a16="http://schemas.microsoft.com/office/drawing/2014/main" val="3231210184"/>
                  </a:ext>
                </a:extLst>
              </a:tr>
              <a:tr h="284480">
                <a:tc>
                  <a:txBody>
                    <a:bodyPr/>
                    <a:lstStyle/>
                    <a:p>
                      <a:r>
                        <a:rPr lang="de-DE" sz="1100"/>
                        <a:t>Investigation </a:t>
                      </a:r>
                    </a:p>
                  </a:txBody>
                  <a:tcPr marL="121920" marR="121920" marT="60960" marB="60960" anchor="ctr"/>
                </a:tc>
                <a:tc>
                  <a:txBody>
                    <a:bodyPr/>
                    <a:lstStyle/>
                    <a:p>
                      <a:r>
                        <a:rPr lang="en-US" sz="1100"/>
                        <a:t>Conducting a research and investigation process, specifically performing the experiments, or data/evidence collection </a:t>
                      </a:r>
                    </a:p>
                  </a:txBody>
                  <a:tcPr marL="121920" marR="121920" marT="60960" marB="60960" anchor="ctr"/>
                </a:tc>
                <a:extLst>
                  <a:ext uri="{0D108BD9-81ED-4DB2-BD59-A6C34878D82A}">
                    <a16:rowId xmlns:a16="http://schemas.microsoft.com/office/drawing/2014/main" val="4259120881"/>
                  </a:ext>
                </a:extLst>
              </a:tr>
              <a:tr h="284480">
                <a:tc>
                  <a:txBody>
                    <a:bodyPr/>
                    <a:lstStyle/>
                    <a:p>
                      <a:r>
                        <a:rPr lang="de-DE" sz="1100"/>
                        <a:t>Resources </a:t>
                      </a:r>
                    </a:p>
                  </a:txBody>
                  <a:tcPr marL="121920" marR="121920" marT="60960" marB="60960" anchor="ctr"/>
                </a:tc>
                <a:tc>
                  <a:txBody>
                    <a:bodyPr/>
                    <a:lstStyle/>
                    <a:p>
                      <a:r>
                        <a:rPr lang="en-US" sz="1100"/>
                        <a:t>Provision of study materials, reagents, materials, patients, laboratory samples, animals, instrumentation, computing resources, or other analysis tools </a:t>
                      </a:r>
                    </a:p>
                  </a:txBody>
                  <a:tcPr marL="121920" marR="121920" marT="60960" marB="60960" anchor="ctr"/>
                </a:tc>
                <a:extLst>
                  <a:ext uri="{0D108BD9-81ED-4DB2-BD59-A6C34878D82A}">
                    <a16:rowId xmlns:a16="http://schemas.microsoft.com/office/drawing/2014/main" val="3134988198"/>
                  </a:ext>
                </a:extLst>
              </a:tr>
              <a:tr h="447040">
                <a:tc>
                  <a:txBody>
                    <a:bodyPr/>
                    <a:lstStyle/>
                    <a:p>
                      <a:r>
                        <a:rPr lang="de-DE" sz="1100"/>
                        <a:t>Data Curation </a:t>
                      </a:r>
                    </a:p>
                  </a:txBody>
                  <a:tcPr marL="121920" marR="121920" marT="60960" marB="60960" anchor="ctr"/>
                </a:tc>
                <a:tc>
                  <a:txBody>
                    <a:bodyPr/>
                    <a:lstStyle/>
                    <a:p>
                      <a:r>
                        <a:rPr lang="en-US" sz="1100"/>
                        <a:t>Management activities to annotate (produce metadata), scrub data and maintain research data (including software code, where it is necessary for interpreting the data itself) for initial use and later reuse </a:t>
                      </a:r>
                    </a:p>
                  </a:txBody>
                  <a:tcPr marL="121920" marR="121920" marT="60960" marB="60960" anchor="ctr"/>
                </a:tc>
                <a:extLst>
                  <a:ext uri="{0D108BD9-81ED-4DB2-BD59-A6C34878D82A}">
                    <a16:rowId xmlns:a16="http://schemas.microsoft.com/office/drawing/2014/main" val="432131500"/>
                  </a:ext>
                </a:extLst>
              </a:tr>
              <a:tr h="284480">
                <a:tc>
                  <a:txBody>
                    <a:bodyPr/>
                    <a:lstStyle/>
                    <a:p>
                      <a:r>
                        <a:rPr lang="de-DE" sz="1100"/>
                        <a:t>Writing - Original Draft </a:t>
                      </a:r>
                    </a:p>
                  </a:txBody>
                  <a:tcPr marL="121920" marR="121920" marT="60960" marB="60960" anchor="ctr"/>
                </a:tc>
                <a:tc>
                  <a:txBody>
                    <a:bodyPr/>
                    <a:lstStyle/>
                    <a:p>
                      <a:r>
                        <a:rPr lang="en-US" sz="1100"/>
                        <a:t>Preparation, creation and/or presentation of the published work, specifically writing the initial draft (including substantive translation) </a:t>
                      </a:r>
                    </a:p>
                  </a:txBody>
                  <a:tcPr marL="121920" marR="121920" marT="60960" marB="60960" anchor="ctr"/>
                </a:tc>
                <a:extLst>
                  <a:ext uri="{0D108BD9-81ED-4DB2-BD59-A6C34878D82A}">
                    <a16:rowId xmlns:a16="http://schemas.microsoft.com/office/drawing/2014/main" val="1635270593"/>
                  </a:ext>
                </a:extLst>
              </a:tr>
              <a:tr h="447040">
                <a:tc>
                  <a:txBody>
                    <a:bodyPr/>
                    <a:lstStyle/>
                    <a:p>
                      <a:r>
                        <a:rPr lang="de-DE" sz="1100"/>
                        <a:t>Writing - Review &amp; Editing </a:t>
                      </a:r>
                    </a:p>
                  </a:txBody>
                  <a:tcPr marL="121920" marR="121920" marT="60960" marB="60960" anchor="ctr"/>
                </a:tc>
                <a:tc>
                  <a:txBody>
                    <a:bodyPr/>
                    <a:lstStyle/>
                    <a:p>
                      <a:r>
                        <a:rPr lang="en-US" sz="1100"/>
                        <a:t>Preparation, creation and/or presentation of the published work by those from the original research group, specifically critical review, commentary or revision – including pre-or postpublication stages </a:t>
                      </a:r>
                    </a:p>
                  </a:txBody>
                  <a:tcPr marL="121920" marR="121920" marT="60960" marB="60960" anchor="ctr"/>
                </a:tc>
                <a:extLst>
                  <a:ext uri="{0D108BD9-81ED-4DB2-BD59-A6C34878D82A}">
                    <a16:rowId xmlns:a16="http://schemas.microsoft.com/office/drawing/2014/main" val="312741296"/>
                  </a:ext>
                </a:extLst>
              </a:tr>
              <a:tr h="284480">
                <a:tc>
                  <a:txBody>
                    <a:bodyPr/>
                    <a:lstStyle/>
                    <a:p>
                      <a:r>
                        <a:rPr lang="de-DE" sz="1100"/>
                        <a:t>Visualization </a:t>
                      </a:r>
                    </a:p>
                  </a:txBody>
                  <a:tcPr marL="121920" marR="121920" marT="60960" marB="60960" anchor="ctr"/>
                </a:tc>
                <a:tc>
                  <a:txBody>
                    <a:bodyPr/>
                    <a:lstStyle/>
                    <a:p>
                      <a:r>
                        <a:rPr lang="en-US" sz="1100"/>
                        <a:t>Preparation, creation and/or presentation of the published work, specifically visualization/ data presentation </a:t>
                      </a:r>
                    </a:p>
                  </a:txBody>
                  <a:tcPr marL="121920" marR="121920" marT="60960" marB="60960" anchor="ctr"/>
                </a:tc>
                <a:extLst>
                  <a:ext uri="{0D108BD9-81ED-4DB2-BD59-A6C34878D82A}">
                    <a16:rowId xmlns:a16="http://schemas.microsoft.com/office/drawing/2014/main" val="3152788896"/>
                  </a:ext>
                </a:extLst>
              </a:tr>
              <a:tr h="284480">
                <a:tc>
                  <a:txBody>
                    <a:bodyPr/>
                    <a:lstStyle/>
                    <a:p>
                      <a:r>
                        <a:rPr lang="de-DE" sz="1100" dirty="0"/>
                        <a:t>Supervision </a:t>
                      </a:r>
                    </a:p>
                  </a:txBody>
                  <a:tcPr marL="121920" marR="121920" marT="60960" marB="60960" anchor="ctr"/>
                </a:tc>
                <a:tc>
                  <a:txBody>
                    <a:bodyPr/>
                    <a:lstStyle/>
                    <a:p>
                      <a:r>
                        <a:rPr lang="en-US" sz="1100"/>
                        <a:t>Oversight and leadership responsibility for the research activity planning and execution, including mentorship external to the core team </a:t>
                      </a:r>
                    </a:p>
                  </a:txBody>
                  <a:tcPr marL="121920" marR="121920" marT="60960" marB="60960" anchor="ctr"/>
                </a:tc>
                <a:extLst>
                  <a:ext uri="{0D108BD9-81ED-4DB2-BD59-A6C34878D82A}">
                    <a16:rowId xmlns:a16="http://schemas.microsoft.com/office/drawing/2014/main" val="3245750080"/>
                  </a:ext>
                </a:extLst>
              </a:tr>
              <a:tr h="284480">
                <a:tc>
                  <a:txBody>
                    <a:bodyPr/>
                    <a:lstStyle/>
                    <a:p>
                      <a:r>
                        <a:rPr lang="de-DE" sz="1100"/>
                        <a:t>Project administration </a:t>
                      </a:r>
                    </a:p>
                  </a:txBody>
                  <a:tcPr marL="121920" marR="121920" marT="60960" marB="60960" anchor="ctr"/>
                </a:tc>
                <a:tc>
                  <a:txBody>
                    <a:bodyPr/>
                    <a:lstStyle/>
                    <a:p>
                      <a:r>
                        <a:rPr lang="en-US" sz="1100" dirty="0"/>
                        <a:t>Management and coordination responsibility for the research activity planning and execution </a:t>
                      </a:r>
                    </a:p>
                  </a:txBody>
                  <a:tcPr marL="121920" marR="121920" marT="60960" marB="60960" anchor="ctr"/>
                </a:tc>
                <a:extLst>
                  <a:ext uri="{0D108BD9-81ED-4DB2-BD59-A6C34878D82A}">
                    <a16:rowId xmlns:a16="http://schemas.microsoft.com/office/drawing/2014/main" val="1946805804"/>
                  </a:ext>
                </a:extLst>
              </a:tr>
              <a:tr h="284480">
                <a:tc>
                  <a:txBody>
                    <a:bodyPr/>
                    <a:lstStyle/>
                    <a:p>
                      <a:r>
                        <a:rPr lang="de-DE" sz="1100"/>
                        <a:t>Funding acquisition </a:t>
                      </a:r>
                    </a:p>
                  </a:txBody>
                  <a:tcPr marL="121920" marR="121920" marT="60960" marB="60960" anchor="ctr"/>
                </a:tc>
                <a:tc>
                  <a:txBody>
                    <a:bodyPr/>
                    <a:lstStyle/>
                    <a:p>
                      <a:r>
                        <a:rPr lang="en-US" sz="1100" dirty="0"/>
                        <a:t>Acquisition of the financial support for the project leading to this publication </a:t>
                      </a:r>
                    </a:p>
                  </a:txBody>
                  <a:tcPr marL="121920" marR="121920" marT="60960" marB="60960" anchor="ctr"/>
                </a:tc>
                <a:extLst>
                  <a:ext uri="{0D108BD9-81ED-4DB2-BD59-A6C34878D82A}">
                    <a16:rowId xmlns:a16="http://schemas.microsoft.com/office/drawing/2014/main" val="2014168920"/>
                  </a:ext>
                </a:extLst>
              </a:tr>
            </a:tbl>
          </a:graphicData>
        </a:graphic>
      </p:graphicFrame>
    </p:spTree>
    <p:extLst>
      <p:ext uri="{BB962C8B-B14F-4D97-AF65-F5344CB8AC3E}">
        <p14:creationId xmlns:p14="http://schemas.microsoft.com/office/powerpoint/2010/main" val="18802283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noAutofit/>
          </a:bodyPr>
          <a:lstStyle/>
          <a:p>
            <a:r>
              <a:rPr lang="en-US" sz="1800" dirty="0"/>
              <a:t>Open lines of communication throughout the research process are vital.</a:t>
            </a:r>
          </a:p>
          <a:p>
            <a:pPr lvl="1"/>
            <a:r>
              <a:rPr lang="en-US" sz="1600" dirty="0"/>
              <a:t>You should talk openly and frankly.</a:t>
            </a:r>
          </a:p>
          <a:p>
            <a:pPr lvl="1"/>
            <a:r>
              <a:rPr lang="en-US" sz="1600" dirty="0"/>
              <a:t>It’s the team’s responsibility to create a communication environment without fear of reprisal, demotion, or other punishment.</a:t>
            </a:r>
          </a:p>
          <a:p>
            <a:pPr lvl="1"/>
            <a:endParaRPr lang="en-US" sz="1600" dirty="0"/>
          </a:p>
          <a:p>
            <a:r>
              <a:rPr lang="en-US" sz="1800" dirty="0"/>
              <a:t>Most important part of this process:</a:t>
            </a:r>
          </a:p>
          <a:p>
            <a:pPr lvl="1"/>
            <a:r>
              <a:rPr lang="en-US" sz="1600" dirty="0"/>
              <a:t>Voicing one’s investment,</a:t>
            </a:r>
          </a:p>
          <a:p>
            <a:pPr lvl="1"/>
            <a:r>
              <a:rPr lang="en-US" sz="1600" dirty="0"/>
              <a:t>Creating transparency about publication strategies,</a:t>
            </a:r>
          </a:p>
          <a:p>
            <a:pPr lvl="1"/>
            <a:r>
              <a:rPr lang="en-US" sz="1600" dirty="0"/>
              <a:t>Mutually recognizing each other’s goals,</a:t>
            </a:r>
          </a:p>
          <a:p>
            <a:pPr lvl="1"/>
            <a:r>
              <a:rPr lang="en-US" sz="1600" dirty="0"/>
              <a:t>Building flexibility into the process, and</a:t>
            </a:r>
          </a:p>
          <a:p>
            <a:pPr lvl="1"/>
            <a:r>
              <a:rPr lang="en-US" sz="1600" dirty="0"/>
              <a:t>Establishing commonly accepted criteria for making these basic decisions.</a:t>
            </a:r>
          </a:p>
        </p:txBody>
      </p:sp>
      <p:sp>
        <p:nvSpPr>
          <p:cNvPr id="3" name="Title 2"/>
          <p:cNvSpPr>
            <a:spLocks noGrp="1"/>
          </p:cNvSpPr>
          <p:nvPr>
            <p:ph type="title"/>
          </p:nvPr>
        </p:nvSpPr>
        <p:spPr/>
        <p:txBody>
          <a:bodyPr>
            <a:normAutofit fontScale="90000"/>
          </a:bodyPr>
          <a:lstStyle/>
          <a:p>
            <a:r>
              <a:rPr lang="en-US" dirty="0"/>
              <a:t>Managing co-authorship: Communicate early and openly</a:t>
            </a:r>
          </a:p>
        </p:txBody>
      </p:sp>
      <p:sp>
        <p:nvSpPr>
          <p:cNvPr id="6" name="Content Placeholder 5">
            <a:extLst>
              <a:ext uri="{FF2B5EF4-FFF2-40B4-BE49-F238E27FC236}">
                <a16:creationId xmlns:a16="http://schemas.microsoft.com/office/drawing/2014/main" id="{6A222ECA-73F8-43E1-9764-25008C1D1AFA}"/>
              </a:ext>
            </a:extLst>
          </p:cNvPr>
          <p:cNvSpPr>
            <a:spLocks noGrp="1"/>
          </p:cNvSpPr>
          <p:nvPr>
            <p:ph sz="quarter" idx="12"/>
          </p:nvPr>
        </p:nvSpPr>
        <p:spPr/>
        <p:txBody>
          <a:bodyPr/>
          <a:lstStyle/>
          <a:p>
            <a:endParaRPr lang="de-DE"/>
          </a:p>
        </p:txBody>
      </p:sp>
      <p:pic>
        <p:nvPicPr>
          <p:cNvPr id="2050" name="Picture 2"/>
          <p:cNvPicPr>
            <a:picLocks noChangeAspect="1" noChangeArrowheads="1"/>
          </p:cNvPicPr>
          <p:nvPr/>
        </p:nvPicPr>
        <p:blipFill>
          <a:blip r:embed="rId2" cstate="print"/>
          <a:srcRect/>
          <a:stretch>
            <a:fillRect/>
          </a:stretch>
        </p:blipFill>
        <p:spPr bwMode="auto">
          <a:xfrm>
            <a:off x="8725464" y="4293096"/>
            <a:ext cx="3292771" cy="2444883"/>
          </a:xfrm>
          <a:prstGeom prst="rect">
            <a:avLst/>
          </a:prstGeom>
          <a:noFill/>
          <a:ln w="9525">
            <a:noFill/>
            <a:miter lim="800000"/>
            <a:headEnd/>
            <a:tailEnd/>
          </a:ln>
        </p:spPr>
      </p:pic>
    </p:spTree>
    <p:extLst>
      <p:ext uri="{BB962C8B-B14F-4D97-AF65-F5344CB8AC3E}">
        <p14:creationId xmlns:p14="http://schemas.microsoft.com/office/powerpoint/2010/main" val="2149660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37D6A0-E4FF-44B5-97F8-503A3D1EF6F9}"/>
              </a:ext>
            </a:extLst>
          </p:cNvPr>
          <p:cNvSpPr>
            <a:spLocks noGrp="1"/>
          </p:cNvSpPr>
          <p:nvPr>
            <p:ph sz="quarter" idx="11"/>
          </p:nvPr>
        </p:nvSpPr>
        <p:spPr/>
        <p:txBody>
          <a:bodyPr/>
          <a:lstStyle/>
          <a:p>
            <a:pPr algn="l"/>
            <a:r>
              <a:rPr lang="de-DE" sz="2133" dirty="0"/>
              <a:t>An </a:t>
            </a:r>
            <a:r>
              <a:rPr lang="en-US" sz="2133" dirty="0"/>
              <a:t>ethical standard that demands that research publications comply with expectations for transparency, openness, and reproducibility.</a:t>
            </a:r>
          </a:p>
          <a:p>
            <a:pPr algn="l"/>
            <a:r>
              <a:rPr lang="en-US" sz="2133" dirty="0"/>
              <a:t>Typical ethical issues</a:t>
            </a:r>
          </a:p>
          <a:p>
            <a:pPr lvl="1"/>
            <a:r>
              <a:rPr lang="en-US" sz="1867" dirty="0"/>
              <a:t>Publication bias</a:t>
            </a:r>
          </a:p>
          <a:p>
            <a:pPr lvl="2"/>
            <a:r>
              <a:rPr lang="en-US" sz="1867" dirty="0"/>
              <a:t>systematic suppression of a certain type of research results in published papers, such as negative hypothesis tests or replications, or</a:t>
            </a:r>
          </a:p>
          <a:p>
            <a:pPr lvl="2"/>
            <a:r>
              <a:rPr lang="en-US" sz="1867" dirty="0"/>
              <a:t>systematic preference given to innovative and novel findings rather than confirmations of known findings</a:t>
            </a:r>
          </a:p>
          <a:p>
            <a:pPr lvl="1"/>
            <a:r>
              <a:rPr lang="en-US" sz="1867" dirty="0" err="1"/>
              <a:t>HARKing</a:t>
            </a:r>
            <a:r>
              <a:rPr lang="en-US" sz="1867" dirty="0"/>
              <a:t> (hypothesizing after the results are known)</a:t>
            </a:r>
          </a:p>
          <a:p>
            <a:pPr lvl="1"/>
            <a:r>
              <a:rPr lang="en-US" sz="1867" i="1" dirty="0"/>
              <a:t>p</a:t>
            </a:r>
            <a:r>
              <a:rPr lang="en-US" sz="1867" dirty="0"/>
              <a:t>-Hacking (the misuse of data analysis to find patterns in data that can be presented as statistically significant)</a:t>
            </a:r>
          </a:p>
          <a:p>
            <a:pPr algn="l"/>
            <a:endParaRPr lang="de-DE" sz="1867" dirty="0"/>
          </a:p>
        </p:txBody>
      </p:sp>
      <p:sp>
        <p:nvSpPr>
          <p:cNvPr id="2" name="Title 1">
            <a:extLst>
              <a:ext uri="{FF2B5EF4-FFF2-40B4-BE49-F238E27FC236}">
                <a16:creationId xmlns:a16="http://schemas.microsoft.com/office/drawing/2014/main" id="{558C0E43-7090-4789-90BE-DCE5BF929678}"/>
              </a:ext>
            </a:extLst>
          </p:cNvPr>
          <p:cNvSpPr>
            <a:spLocks noGrp="1"/>
          </p:cNvSpPr>
          <p:nvPr>
            <p:ph type="title"/>
          </p:nvPr>
        </p:nvSpPr>
        <p:spPr/>
        <p:txBody>
          <a:bodyPr/>
          <a:lstStyle/>
          <a:p>
            <a:r>
              <a:rPr lang="de-DE" dirty="0"/>
              <a:t>3. Honest </a:t>
            </a:r>
            <a:r>
              <a:rPr lang="de-DE" dirty="0" err="1"/>
              <a:t>reporting</a:t>
            </a:r>
            <a:endParaRPr lang="de-DE" dirty="0"/>
          </a:p>
        </p:txBody>
      </p:sp>
      <p:sp>
        <p:nvSpPr>
          <p:cNvPr id="4" name="Date Placeholder 3">
            <a:extLst>
              <a:ext uri="{FF2B5EF4-FFF2-40B4-BE49-F238E27FC236}">
                <a16:creationId xmlns:a16="http://schemas.microsoft.com/office/drawing/2014/main" id="{477606CD-86D3-48F3-9F0F-6B638C8EC44A}"/>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BC2080E5-F4E9-4FCD-9B10-883CC2D165D8}"/>
              </a:ext>
            </a:extLst>
          </p:cNvPr>
          <p:cNvSpPr>
            <a:spLocks noGrp="1"/>
          </p:cNvSpPr>
          <p:nvPr>
            <p:ph type="sldNum" sz="quarter" idx="4"/>
          </p:nvPr>
        </p:nvSpPr>
        <p:spPr/>
        <p:txBody>
          <a:bodyPr/>
          <a:lstStyle/>
          <a:p>
            <a:fld id="{3E01A2B2-10AD-754B-9B4C-E5B6FED423D0}" type="slidenum">
              <a:rPr lang="de-DE" smtClean="0"/>
              <a:pPr/>
              <a:t>53</a:t>
            </a:fld>
            <a:endParaRPr lang="de-DE"/>
          </a:p>
        </p:txBody>
      </p:sp>
      <p:sp>
        <p:nvSpPr>
          <p:cNvPr id="8" name="Content Placeholder 7">
            <a:extLst>
              <a:ext uri="{FF2B5EF4-FFF2-40B4-BE49-F238E27FC236}">
                <a16:creationId xmlns:a16="http://schemas.microsoft.com/office/drawing/2014/main" id="{06F823B3-CDC5-461D-875F-81489C8AA54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1132266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17D2368-85DC-4BAE-A540-E8DD3E02A519}"/>
              </a:ext>
            </a:extLst>
          </p:cNvPr>
          <p:cNvSpPr>
            <a:spLocks noGrp="1"/>
          </p:cNvSpPr>
          <p:nvPr>
            <p:ph sz="quarter" idx="11"/>
          </p:nvPr>
        </p:nvSpPr>
        <p:spPr/>
        <p:txBody>
          <a:bodyPr/>
          <a:lstStyle/>
          <a:p>
            <a:r>
              <a:rPr lang="en-US" dirty="0"/>
              <a:t>occurs when the outcome of an experiment or research study influences the decision whether to publish or otherwise distribute it.</a:t>
            </a:r>
          </a:p>
          <a:p>
            <a:r>
              <a:rPr lang="en-US" dirty="0"/>
              <a:t>Known as the file-drawer problem: often investigators decline to submit results when they are found not to support initial hypotheses</a:t>
            </a:r>
          </a:p>
          <a:p>
            <a:r>
              <a:rPr lang="en-US" dirty="0"/>
              <a:t>Consequence: the publication of “negative” or “insignificant” results is impeded</a:t>
            </a:r>
          </a:p>
          <a:p>
            <a:r>
              <a:rPr lang="en-US" dirty="0"/>
              <a:t>Then, published studies are no longer a representative sample of the available evidence.</a:t>
            </a:r>
            <a:endParaRPr lang="de-DE" dirty="0"/>
          </a:p>
        </p:txBody>
      </p:sp>
      <p:sp>
        <p:nvSpPr>
          <p:cNvPr id="2" name="Title 1">
            <a:extLst>
              <a:ext uri="{FF2B5EF4-FFF2-40B4-BE49-F238E27FC236}">
                <a16:creationId xmlns:a16="http://schemas.microsoft.com/office/drawing/2014/main" id="{FBCD9798-927D-42D7-9960-F89228FE7BA4}"/>
              </a:ext>
            </a:extLst>
          </p:cNvPr>
          <p:cNvSpPr>
            <a:spLocks noGrp="1"/>
          </p:cNvSpPr>
          <p:nvPr>
            <p:ph type="title"/>
          </p:nvPr>
        </p:nvSpPr>
        <p:spPr/>
        <p:txBody>
          <a:bodyPr/>
          <a:lstStyle/>
          <a:p>
            <a:r>
              <a:rPr lang="de-DE" dirty="0" err="1"/>
              <a:t>Publication</a:t>
            </a:r>
            <a:r>
              <a:rPr lang="de-DE" dirty="0"/>
              <a:t> </a:t>
            </a:r>
            <a:r>
              <a:rPr lang="de-DE" dirty="0" err="1"/>
              <a:t>bias</a:t>
            </a:r>
            <a:endParaRPr lang="de-DE" dirty="0"/>
          </a:p>
        </p:txBody>
      </p:sp>
      <p:sp>
        <p:nvSpPr>
          <p:cNvPr id="4" name="Date Placeholder 3">
            <a:extLst>
              <a:ext uri="{FF2B5EF4-FFF2-40B4-BE49-F238E27FC236}">
                <a16:creationId xmlns:a16="http://schemas.microsoft.com/office/drawing/2014/main" id="{7D0171E5-FA1C-4648-B6B6-D2DACD7C8A6F}"/>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1F0454D3-93EC-4D7A-977B-F57589F97223}"/>
              </a:ext>
            </a:extLst>
          </p:cNvPr>
          <p:cNvSpPr>
            <a:spLocks noGrp="1"/>
          </p:cNvSpPr>
          <p:nvPr>
            <p:ph type="sldNum" sz="quarter" idx="4"/>
          </p:nvPr>
        </p:nvSpPr>
        <p:spPr/>
        <p:txBody>
          <a:bodyPr/>
          <a:lstStyle/>
          <a:p>
            <a:fld id="{3E01A2B2-10AD-754B-9B4C-E5B6FED423D0}" type="slidenum">
              <a:rPr lang="de-DE" smtClean="0"/>
              <a:pPr/>
              <a:t>54</a:t>
            </a:fld>
            <a:endParaRPr lang="de-DE"/>
          </a:p>
        </p:txBody>
      </p:sp>
      <p:sp>
        <p:nvSpPr>
          <p:cNvPr id="8" name="Content Placeholder 7">
            <a:extLst>
              <a:ext uri="{FF2B5EF4-FFF2-40B4-BE49-F238E27FC236}">
                <a16:creationId xmlns:a16="http://schemas.microsoft.com/office/drawing/2014/main" id="{3DA9ADC9-348B-4DB0-A8E9-AE4BC66B90FC}"/>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701078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17D2368-85DC-4BAE-A540-E8DD3E02A519}"/>
              </a:ext>
            </a:extLst>
          </p:cNvPr>
          <p:cNvSpPr>
            <a:spLocks noGrp="1"/>
          </p:cNvSpPr>
          <p:nvPr>
            <p:ph sz="quarter" idx="11"/>
          </p:nvPr>
        </p:nvSpPr>
        <p:spPr/>
        <p:txBody>
          <a:bodyPr/>
          <a:lstStyle/>
          <a:p>
            <a:r>
              <a:rPr lang="en-US" sz="2400" dirty="0"/>
              <a:t>The false portrayal of a post hoc hypothesis as if it were an a priori hypothesis.</a:t>
            </a:r>
          </a:p>
          <a:p>
            <a:pPr lvl="1"/>
            <a:r>
              <a:rPr lang="en-US" sz="2133" dirty="0"/>
              <a:t>Can invalidates the idea of a priori hypothesis generation and subsequent testing.</a:t>
            </a:r>
          </a:p>
          <a:p>
            <a:pPr lvl="1"/>
            <a:r>
              <a:rPr lang="en-US" sz="2133" dirty="0"/>
              <a:t>Can lead to scholars not communicating valuable information about what did not work</a:t>
            </a:r>
          </a:p>
          <a:p>
            <a:pPr lvl="1"/>
            <a:r>
              <a:rPr lang="en-US" sz="2133" dirty="0"/>
              <a:t>Can lead to distorted publications limited to ideas and findings without a faithful representation of the scientific process through which these ideas were born.</a:t>
            </a:r>
          </a:p>
          <a:p>
            <a:pPr lvl="1"/>
            <a:r>
              <a:rPr lang="en-US" sz="2133" dirty="0"/>
              <a:t>Risks increasing levels of Type 1 errors: if one attempts (too) many post hoc analyses on the same data, some tests will generate false positives simply by chance</a:t>
            </a:r>
          </a:p>
          <a:p>
            <a:pPr lvl="1"/>
            <a:r>
              <a:rPr lang="en-US" sz="2133" dirty="0"/>
              <a:t>Risks favoring weaker theories that post hoc accommodate results rather than correctly predict them.</a:t>
            </a:r>
            <a:endParaRPr lang="de-DE" sz="2133" dirty="0"/>
          </a:p>
        </p:txBody>
      </p:sp>
      <p:sp>
        <p:nvSpPr>
          <p:cNvPr id="2" name="Title 1">
            <a:extLst>
              <a:ext uri="{FF2B5EF4-FFF2-40B4-BE49-F238E27FC236}">
                <a16:creationId xmlns:a16="http://schemas.microsoft.com/office/drawing/2014/main" id="{FBCD9798-927D-42D7-9960-F89228FE7BA4}"/>
              </a:ext>
            </a:extLst>
          </p:cNvPr>
          <p:cNvSpPr>
            <a:spLocks noGrp="1"/>
          </p:cNvSpPr>
          <p:nvPr>
            <p:ph type="title"/>
          </p:nvPr>
        </p:nvSpPr>
        <p:spPr/>
        <p:txBody>
          <a:bodyPr/>
          <a:lstStyle/>
          <a:p>
            <a:r>
              <a:rPr lang="de-DE" dirty="0" err="1"/>
              <a:t>HARKing</a:t>
            </a:r>
            <a:endParaRPr lang="de-DE" dirty="0"/>
          </a:p>
        </p:txBody>
      </p:sp>
      <p:sp>
        <p:nvSpPr>
          <p:cNvPr id="5" name="Slide Number Placeholder 4">
            <a:extLst>
              <a:ext uri="{FF2B5EF4-FFF2-40B4-BE49-F238E27FC236}">
                <a16:creationId xmlns:a16="http://schemas.microsoft.com/office/drawing/2014/main" id="{1F0454D3-93EC-4D7A-977B-F57589F97223}"/>
              </a:ext>
            </a:extLst>
          </p:cNvPr>
          <p:cNvSpPr>
            <a:spLocks noGrp="1"/>
          </p:cNvSpPr>
          <p:nvPr>
            <p:ph type="sldNum" sz="quarter" idx="4"/>
          </p:nvPr>
        </p:nvSpPr>
        <p:spPr/>
        <p:txBody>
          <a:bodyPr/>
          <a:lstStyle/>
          <a:p>
            <a:fld id="{3E01A2B2-10AD-754B-9B4C-E5B6FED423D0}" type="slidenum">
              <a:rPr lang="de-DE" smtClean="0"/>
              <a:pPr/>
              <a:t>55</a:t>
            </a:fld>
            <a:endParaRPr lang="de-DE"/>
          </a:p>
        </p:txBody>
      </p:sp>
      <p:sp>
        <p:nvSpPr>
          <p:cNvPr id="7" name="Content Placeholder 6">
            <a:extLst>
              <a:ext uri="{FF2B5EF4-FFF2-40B4-BE49-F238E27FC236}">
                <a16:creationId xmlns:a16="http://schemas.microsoft.com/office/drawing/2014/main" id="{A3738667-51F5-4FF0-ABC9-5CE4FCB7DC6C}"/>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8695745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10;&#10;Description automatically generated">
            <a:extLst>
              <a:ext uri="{FF2B5EF4-FFF2-40B4-BE49-F238E27FC236}">
                <a16:creationId xmlns:a16="http://schemas.microsoft.com/office/drawing/2014/main" id="{6F89F9C7-2BCF-4B1C-9F17-ADD2589E9CF1}"/>
              </a:ext>
            </a:extLst>
          </p:cNvPr>
          <p:cNvPicPr>
            <a:picLocks noChangeAspect="1"/>
          </p:cNvPicPr>
          <p:nvPr/>
        </p:nvPicPr>
        <p:blipFill>
          <a:blip r:embed="rId2"/>
          <a:stretch>
            <a:fillRect/>
          </a:stretch>
        </p:blipFill>
        <p:spPr>
          <a:xfrm>
            <a:off x="4323552" y="4348405"/>
            <a:ext cx="7627147" cy="2258769"/>
          </a:xfrm>
          <a:prstGeom prst="rect">
            <a:avLst/>
          </a:prstGeom>
        </p:spPr>
      </p:pic>
      <p:sp>
        <p:nvSpPr>
          <p:cNvPr id="3" name="Text Placeholder 2">
            <a:extLst>
              <a:ext uri="{FF2B5EF4-FFF2-40B4-BE49-F238E27FC236}">
                <a16:creationId xmlns:a16="http://schemas.microsoft.com/office/drawing/2014/main" id="{717D2368-85DC-4BAE-A540-E8DD3E02A519}"/>
              </a:ext>
            </a:extLst>
          </p:cNvPr>
          <p:cNvSpPr>
            <a:spLocks noGrp="1"/>
          </p:cNvSpPr>
          <p:nvPr>
            <p:ph sz="quarter" idx="11"/>
          </p:nvPr>
        </p:nvSpPr>
        <p:spPr/>
        <p:txBody>
          <a:bodyPr>
            <a:normAutofit/>
          </a:bodyPr>
          <a:lstStyle/>
          <a:p>
            <a:r>
              <a:rPr lang="en-US" sz="1800" dirty="0"/>
              <a:t>occurs when researchers collect or select data or statistical analyses until nonsignificant results become significant.</a:t>
            </a:r>
          </a:p>
          <a:p>
            <a:r>
              <a:rPr lang="en-US" sz="1800" dirty="0"/>
              <a:t>Significant results increase the chance of being published but when published data are biased, data synthesis might lead to flawed conclusions.</a:t>
            </a:r>
          </a:p>
          <a:p>
            <a:r>
              <a:rPr lang="en-US" sz="1800" dirty="0"/>
              <a:t>Means that we do not know if the strength of the relationship found is purely an artifact of the sample, the</a:t>
            </a:r>
            <a:br>
              <a:rPr lang="en-US" sz="1800" dirty="0"/>
            </a:br>
            <a:r>
              <a:rPr lang="en-US" sz="1800" dirty="0"/>
              <a:t>analytical method used, or legitimate judgment</a:t>
            </a:r>
            <a:br>
              <a:rPr lang="en-US" sz="1800" dirty="0"/>
            </a:br>
            <a:r>
              <a:rPr lang="en-US" sz="1800" dirty="0"/>
              <a:t>calls made by  the researcher.</a:t>
            </a:r>
          </a:p>
        </p:txBody>
      </p:sp>
      <p:sp>
        <p:nvSpPr>
          <p:cNvPr id="2" name="Title 1">
            <a:extLst>
              <a:ext uri="{FF2B5EF4-FFF2-40B4-BE49-F238E27FC236}">
                <a16:creationId xmlns:a16="http://schemas.microsoft.com/office/drawing/2014/main" id="{FBCD9798-927D-42D7-9960-F89228FE7BA4}"/>
              </a:ext>
            </a:extLst>
          </p:cNvPr>
          <p:cNvSpPr>
            <a:spLocks noGrp="1"/>
          </p:cNvSpPr>
          <p:nvPr>
            <p:ph type="title"/>
          </p:nvPr>
        </p:nvSpPr>
        <p:spPr/>
        <p:txBody>
          <a:bodyPr/>
          <a:lstStyle/>
          <a:p>
            <a:r>
              <a:rPr lang="de-DE" i="1" dirty="0"/>
              <a:t>p</a:t>
            </a:r>
            <a:r>
              <a:rPr lang="de-DE" dirty="0"/>
              <a:t>-Hacking</a:t>
            </a:r>
          </a:p>
        </p:txBody>
      </p:sp>
      <p:sp>
        <p:nvSpPr>
          <p:cNvPr id="5" name="Slide Number Placeholder 4">
            <a:extLst>
              <a:ext uri="{FF2B5EF4-FFF2-40B4-BE49-F238E27FC236}">
                <a16:creationId xmlns:a16="http://schemas.microsoft.com/office/drawing/2014/main" id="{1F0454D3-93EC-4D7A-977B-F57589F97223}"/>
              </a:ext>
            </a:extLst>
          </p:cNvPr>
          <p:cNvSpPr>
            <a:spLocks noGrp="1"/>
          </p:cNvSpPr>
          <p:nvPr>
            <p:ph type="sldNum" sz="quarter" idx="4"/>
          </p:nvPr>
        </p:nvSpPr>
        <p:spPr/>
        <p:txBody>
          <a:bodyPr/>
          <a:lstStyle/>
          <a:p>
            <a:fld id="{3E01A2B2-10AD-754B-9B4C-E5B6FED423D0}" type="slidenum">
              <a:rPr lang="de-DE" smtClean="0"/>
              <a:pPr/>
              <a:t>56</a:t>
            </a:fld>
            <a:endParaRPr lang="de-DE"/>
          </a:p>
        </p:txBody>
      </p:sp>
      <p:sp>
        <p:nvSpPr>
          <p:cNvPr id="8" name="Content Placeholder 7">
            <a:extLst>
              <a:ext uri="{FF2B5EF4-FFF2-40B4-BE49-F238E27FC236}">
                <a16:creationId xmlns:a16="http://schemas.microsoft.com/office/drawing/2014/main" id="{C1A0CD0E-74FB-43C6-8038-4D02E8A0FA7D}"/>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3130146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73040BE-DFA3-4808-AC1D-74489EADEDD8}"/>
              </a:ext>
            </a:extLst>
          </p:cNvPr>
          <p:cNvSpPr>
            <a:spLocks noGrp="1"/>
          </p:cNvSpPr>
          <p:nvPr>
            <p:ph sz="quarter" idx="11"/>
          </p:nvPr>
        </p:nvSpPr>
        <p:spPr/>
        <p:txBody>
          <a:bodyPr/>
          <a:lstStyle/>
          <a:p>
            <a:r>
              <a:rPr lang="de-DE" b="1" dirty="0" err="1"/>
              <a:t>Pre</a:t>
            </a:r>
            <a:r>
              <a:rPr lang="de-DE" b="1" dirty="0"/>
              <a:t>-registration</a:t>
            </a:r>
            <a:r>
              <a:rPr lang="de-DE" dirty="0"/>
              <a:t>: </a:t>
            </a:r>
            <a:r>
              <a:rPr lang="de-DE" dirty="0" err="1"/>
              <a:t>make</a:t>
            </a:r>
            <a:r>
              <a:rPr lang="de-DE" dirty="0"/>
              <a:t> </a:t>
            </a:r>
            <a:r>
              <a:rPr lang="de-DE" dirty="0" err="1"/>
              <a:t>hypotheses</a:t>
            </a:r>
            <a:r>
              <a:rPr lang="de-DE" dirty="0"/>
              <a:t> </a:t>
            </a:r>
            <a:r>
              <a:rPr lang="de-DE" dirty="0" err="1"/>
              <a:t>public</a:t>
            </a:r>
            <a:r>
              <a:rPr lang="de-DE" dirty="0"/>
              <a:t> </a:t>
            </a:r>
            <a:r>
              <a:rPr lang="de-DE" dirty="0" err="1"/>
              <a:t>prior</a:t>
            </a:r>
            <a:r>
              <a:rPr lang="de-DE" dirty="0"/>
              <a:t> </a:t>
            </a:r>
            <a:r>
              <a:rPr lang="de-DE" dirty="0" err="1"/>
              <a:t>to</a:t>
            </a:r>
            <a:r>
              <a:rPr lang="de-DE" dirty="0"/>
              <a:t> </a:t>
            </a:r>
            <a:r>
              <a:rPr lang="de-DE" dirty="0" err="1"/>
              <a:t>data</a:t>
            </a:r>
            <a:r>
              <a:rPr lang="de-DE" dirty="0"/>
              <a:t> </a:t>
            </a:r>
            <a:r>
              <a:rPr lang="de-DE" dirty="0" err="1"/>
              <a:t>colletion</a:t>
            </a:r>
            <a:r>
              <a:rPr lang="de-DE" dirty="0"/>
              <a:t> and </a:t>
            </a:r>
            <a:r>
              <a:rPr lang="de-DE" dirty="0" err="1"/>
              <a:t>analysis</a:t>
            </a:r>
            <a:endParaRPr lang="de-DE" dirty="0"/>
          </a:p>
          <a:p>
            <a:r>
              <a:rPr lang="de-DE" b="1" dirty="0"/>
              <a:t>Open </a:t>
            </a:r>
            <a:r>
              <a:rPr lang="de-DE" b="1" dirty="0" err="1"/>
              <a:t>science</a:t>
            </a:r>
            <a:r>
              <a:rPr lang="de-DE" dirty="0"/>
              <a:t>: </a:t>
            </a:r>
            <a:r>
              <a:rPr lang="de-DE" dirty="0" err="1"/>
              <a:t>publicly</a:t>
            </a:r>
            <a:r>
              <a:rPr lang="de-DE" dirty="0"/>
              <a:t> </a:t>
            </a:r>
            <a:r>
              <a:rPr lang="de-DE" dirty="0" err="1"/>
              <a:t>share</a:t>
            </a:r>
            <a:r>
              <a:rPr lang="de-DE" dirty="0"/>
              <a:t> </a:t>
            </a:r>
            <a:r>
              <a:rPr lang="de-DE" dirty="0" err="1"/>
              <a:t>raw</a:t>
            </a:r>
            <a:r>
              <a:rPr lang="de-DE" dirty="0"/>
              <a:t> </a:t>
            </a:r>
            <a:r>
              <a:rPr lang="de-DE" dirty="0" err="1"/>
              <a:t>data</a:t>
            </a:r>
            <a:r>
              <a:rPr lang="de-DE" dirty="0"/>
              <a:t> </a:t>
            </a:r>
            <a:r>
              <a:rPr lang="de-DE" dirty="0" err="1"/>
              <a:t>used</a:t>
            </a:r>
            <a:r>
              <a:rPr lang="de-DE" dirty="0"/>
              <a:t> in </a:t>
            </a:r>
            <a:r>
              <a:rPr lang="de-DE" dirty="0" err="1"/>
              <a:t>analysis</a:t>
            </a:r>
            <a:endParaRPr lang="de-DE" dirty="0"/>
          </a:p>
          <a:p>
            <a:r>
              <a:rPr lang="de-DE" b="1" dirty="0"/>
              <a:t>Register </a:t>
            </a:r>
            <a:r>
              <a:rPr lang="de-DE" b="1" dirty="0" err="1"/>
              <a:t>procedures</a:t>
            </a:r>
            <a:r>
              <a:rPr lang="de-DE" dirty="0"/>
              <a:t>: </a:t>
            </a:r>
            <a:r>
              <a:rPr lang="de-DE" dirty="0" err="1"/>
              <a:t>Make</a:t>
            </a:r>
            <a:r>
              <a:rPr lang="de-DE" dirty="0"/>
              <a:t> </a:t>
            </a:r>
            <a:r>
              <a:rPr lang="de-DE" dirty="0" err="1"/>
              <a:t>analyses</a:t>
            </a:r>
            <a:r>
              <a:rPr lang="de-DE" dirty="0"/>
              <a:t> (e.g., </a:t>
            </a:r>
            <a:r>
              <a:rPr lang="de-DE" dirty="0" err="1"/>
              <a:t>codes</a:t>
            </a:r>
            <a:r>
              <a:rPr lang="de-DE" dirty="0"/>
              <a:t>, </a:t>
            </a:r>
            <a:r>
              <a:rPr lang="de-DE" dirty="0" err="1"/>
              <a:t>programs</a:t>
            </a:r>
            <a:r>
              <a:rPr lang="de-DE" dirty="0"/>
              <a:t>) </a:t>
            </a:r>
            <a:r>
              <a:rPr lang="de-DE" dirty="0" err="1"/>
              <a:t>available</a:t>
            </a:r>
            <a:r>
              <a:rPr lang="de-DE" dirty="0"/>
              <a:t> </a:t>
            </a:r>
            <a:r>
              <a:rPr lang="de-DE" dirty="0" err="1"/>
              <a:t>to</a:t>
            </a:r>
            <a:r>
              <a:rPr lang="de-DE" dirty="0"/>
              <a:t> </a:t>
            </a:r>
            <a:r>
              <a:rPr lang="de-DE" dirty="0" err="1"/>
              <a:t>others</a:t>
            </a:r>
            <a:endParaRPr lang="de-DE" dirty="0"/>
          </a:p>
          <a:p>
            <a:r>
              <a:rPr lang="de-DE" b="1" dirty="0"/>
              <a:t>Conduct </a:t>
            </a:r>
            <a:r>
              <a:rPr lang="de-DE" b="1" dirty="0" err="1"/>
              <a:t>replications</a:t>
            </a:r>
            <a:r>
              <a:rPr lang="de-DE" dirty="0"/>
              <a:t>: </a:t>
            </a:r>
            <a:r>
              <a:rPr lang="de-DE" dirty="0" err="1"/>
              <a:t>repeat</a:t>
            </a:r>
            <a:r>
              <a:rPr lang="de-DE" dirty="0"/>
              <a:t> </a:t>
            </a:r>
            <a:r>
              <a:rPr lang="de-DE" dirty="0" err="1"/>
              <a:t>studies</a:t>
            </a:r>
            <a:r>
              <a:rPr lang="de-DE" dirty="0"/>
              <a:t> </a:t>
            </a:r>
            <a:r>
              <a:rPr lang="de-DE" dirty="0" err="1"/>
              <a:t>to</a:t>
            </a:r>
            <a:r>
              <a:rPr lang="de-DE" dirty="0"/>
              <a:t> </a:t>
            </a:r>
            <a:r>
              <a:rPr lang="de-DE" dirty="0" err="1"/>
              <a:t>see</a:t>
            </a:r>
            <a:r>
              <a:rPr lang="de-DE" dirty="0"/>
              <a:t> </a:t>
            </a:r>
            <a:r>
              <a:rPr lang="de-DE" dirty="0" err="1"/>
              <a:t>if</a:t>
            </a:r>
            <a:r>
              <a:rPr lang="de-DE" dirty="0"/>
              <a:t> </a:t>
            </a:r>
            <a:r>
              <a:rPr lang="de-DE" dirty="0" err="1"/>
              <a:t>results</a:t>
            </a:r>
            <a:r>
              <a:rPr lang="de-DE" dirty="0"/>
              <a:t> </a:t>
            </a:r>
            <a:r>
              <a:rPr lang="de-DE" dirty="0" err="1"/>
              <a:t>remain</a:t>
            </a:r>
            <a:r>
              <a:rPr lang="de-DE" dirty="0"/>
              <a:t> robust</a:t>
            </a:r>
          </a:p>
        </p:txBody>
      </p:sp>
      <p:sp>
        <p:nvSpPr>
          <p:cNvPr id="2" name="Title 1">
            <a:extLst>
              <a:ext uri="{FF2B5EF4-FFF2-40B4-BE49-F238E27FC236}">
                <a16:creationId xmlns:a16="http://schemas.microsoft.com/office/drawing/2014/main" id="{0B771253-F952-487D-8E08-F59B067CE405}"/>
              </a:ext>
            </a:extLst>
          </p:cNvPr>
          <p:cNvSpPr>
            <a:spLocks noGrp="1"/>
          </p:cNvSpPr>
          <p:nvPr>
            <p:ph type="title"/>
          </p:nvPr>
        </p:nvSpPr>
        <p:spPr/>
        <p:txBody>
          <a:bodyPr/>
          <a:lstStyle/>
          <a:p>
            <a:r>
              <a:rPr lang="de-DE" dirty="0" err="1"/>
              <a:t>Recommendations</a:t>
            </a:r>
            <a:r>
              <a:rPr lang="de-DE" dirty="0"/>
              <a:t> </a:t>
            </a:r>
            <a:r>
              <a:rPr lang="de-DE" dirty="0" err="1"/>
              <a:t>for</a:t>
            </a:r>
            <a:r>
              <a:rPr lang="de-DE" dirty="0"/>
              <a:t> honest </a:t>
            </a:r>
            <a:r>
              <a:rPr lang="de-DE" dirty="0" err="1"/>
              <a:t>reporting</a:t>
            </a:r>
            <a:endParaRPr lang="de-DE" dirty="0"/>
          </a:p>
        </p:txBody>
      </p:sp>
      <p:sp>
        <p:nvSpPr>
          <p:cNvPr id="4" name="Date Placeholder 3">
            <a:extLst>
              <a:ext uri="{FF2B5EF4-FFF2-40B4-BE49-F238E27FC236}">
                <a16:creationId xmlns:a16="http://schemas.microsoft.com/office/drawing/2014/main" id="{9131552E-F49E-47E4-BF44-046BA10FC1A0}"/>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33C7BCCF-1B98-4ECB-A6D0-3E0BF0B52C93}"/>
              </a:ext>
            </a:extLst>
          </p:cNvPr>
          <p:cNvSpPr>
            <a:spLocks noGrp="1"/>
          </p:cNvSpPr>
          <p:nvPr>
            <p:ph type="sldNum" sz="quarter" idx="4"/>
          </p:nvPr>
        </p:nvSpPr>
        <p:spPr/>
        <p:txBody>
          <a:bodyPr/>
          <a:lstStyle/>
          <a:p>
            <a:fld id="{3E01A2B2-10AD-754B-9B4C-E5B6FED423D0}" type="slidenum">
              <a:rPr lang="de-DE" smtClean="0"/>
              <a:pPr/>
              <a:t>57</a:t>
            </a:fld>
            <a:endParaRPr lang="de-DE"/>
          </a:p>
        </p:txBody>
      </p:sp>
      <p:sp>
        <p:nvSpPr>
          <p:cNvPr id="8" name="Content Placeholder 7">
            <a:extLst>
              <a:ext uri="{FF2B5EF4-FFF2-40B4-BE49-F238E27FC236}">
                <a16:creationId xmlns:a16="http://schemas.microsoft.com/office/drawing/2014/main" id="{2CD0D4D7-8C6B-4B01-BB6C-B2C13537002F}"/>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6945069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37D6A0-E4FF-44B5-97F8-503A3D1EF6F9}"/>
              </a:ext>
            </a:extLst>
          </p:cNvPr>
          <p:cNvSpPr>
            <a:spLocks noGrp="1"/>
          </p:cNvSpPr>
          <p:nvPr>
            <p:ph sz="quarter" idx="11"/>
          </p:nvPr>
        </p:nvSpPr>
        <p:spPr/>
        <p:txBody>
          <a:bodyPr/>
          <a:lstStyle/>
          <a:p>
            <a:pPr algn="l"/>
            <a:r>
              <a:rPr lang="en-US" sz="1867" dirty="0"/>
              <a:t>Refers to the wording of scientific reports so they are not biased in terms of gender, race, orientation, culture, or any other characteristics.</a:t>
            </a:r>
          </a:p>
          <a:p>
            <a:r>
              <a:rPr lang="en-US" sz="1867" dirty="0"/>
              <a:t>Stipulates using gender-responsible, ethnicity-responsible, and inclusive language wherever possible.</a:t>
            </a:r>
          </a:p>
          <a:p>
            <a:pPr algn="l"/>
            <a:r>
              <a:rPr lang="en-US" sz="1867" dirty="0"/>
              <a:t>Guidelines:</a:t>
            </a:r>
          </a:p>
          <a:p>
            <a:pPr lvl="1"/>
            <a:r>
              <a:rPr lang="en-US" sz="1600" b="1" dirty="0"/>
              <a:t>Specificity</a:t>
            </a:r>
          </a:p>
          <a:p>
            <a:pPr lvl="2"/>
            <a:r>
              <a:rPr lang="en-US" sz="1600" dirty="0"/>
              <a:t>describe specific </a:t>
            </a:r>
            <a:r>
              <a:rPr lang="en-US" sz="1600" dirty="0" err="1"/>
              <a:t>behaviours</a:t>
            </a:r>
            <a:r>
              <a:rPr lang="en-US" sz="1600" dirty="0"/>
              <a:t> rather than stereotypes: e.g., calling a behavior “dominant and opinionated” instead of “typically male”.</a:t>
            </a:r>
          </a:p>
          <a:p>
            <a:pPr lvl="1"/>
            <a:r>
              <a:rPr lang="en-US" sz="1600" b="1" dirty="0"/>
              <a:t>Labelling</a:t>
            </a:r>
          </a:p>
          <a:p>
            <a:pPr lvl="2"/>
            <a:r>
              <a:rPr lang="en-US" sz="1467" dirty="0"/>
              <a:t>Refer to concrete labels rather than abstract class tags, e.g., referring to countries’ populations—Mexicans or Chinese—instead of classes like “Hispanics” or “Asians”</a:t>
            </a:r>
            <a:endParaRPr lang="en-US" sz="1600" dirty="0"/>
          </a:p>
          <a:p>
            <a:pPr lvl="1"/>
            <a:r>
              <a:rPr lang="en-US" sz="1600" b="1" dirty="0"/>
              <a:t>Professional acknowledgments</a:t>
            </a:r>
          </a:p>
          <a:p>
            <a:pPr lvl="2"/>
            <a:r>
              <a:rPr lang="en-US" sz="1467" dirty="0"/>
              <a:t>Use professional classifications, not personal labels, like “medical practitioner” or “doctor” instead of “female doctor.”</a:t>
            </a:r>
            <a:endParaRPr lang="en-US" sz="1600" dirty="0"/>
          </a:p>
          <a:p>
            <a:pPr algn="l"/>
            <a:endParaRPr lang="de-DE" sz="1600" dirty="0"/>
          </a:p>
        </p:txBody>
      </p:sp>
      <p:sp>
        <p:nvSpPr>
          <p:cNvPr id="2" name="Title 1">
            <a:extLst>
              <a:ext uri="{FF2B5EF4-FFF2-40B4-BE49-F238E27FC236}">
                <a16:creationId xmlns:a16="http://schemas.microsoft.com/office/drawing/2014/main" id="{558C0E43-7090-4789-90BE-DCE5BF929678}"/>
              </a:ext>
            </a:extLst>
          </p:cNvPr>
          <p:cNvSpPr>
            <a:spLocks noGrp="1"/>
          </p:cNvSpPr>
          <p:nvPr>
            <p:ph type="title"/>
          </p:nvPr>
        </p:nvSpPr>
        <p:spPr/>
        <p:txBody>
          <a:bodyPr/>
          <a:lstStyle/>
          <a:p>
            <a:r>
              <a:rPr lang="de-DE" dirty="0"/>
              <a:t>4. </a:t>
            </a:r>
            <a:r>
              <a:rPr lang="de-DE" dirty="0" err="1"/>
              <a:t>Appropriate</a:t>
            </a:r>
            <a:r>
              <a:rPr lang="de-DE" dirty="0"/>
              <a:t> </a:t>
            </a:r>
            <a:r>
              <a:rPr lang="de-DE" dirty="0" err="1"/>
              <a:t>use</a:t>
            </a:r>
            <a:r>
              <a:rPr lang="de-DE" dirty="0"/>
              <a:t> of </a:t>
            </a:r>
            <a:r>
              <a:rPr lang="de-DE" dirty="0" err="1"/>
              <a:t>language</a:t>
            </a:r>
            <a:endParaRPr lang="de-DE" dirty="0"/>
          </a:p>
        </p:txBody>
      </p:sp>
      <p:sp>
        <p:nvSpPr>
          <p:cNvPr id="5" name="Slide Number Placeholder 4">
            <a:extLst>
              <a:ext uri="{FF2B5EF4-FFF2-40B4-BE49-F238E27FC236}">
                <a16:creationId xmlns:a16="http://schemas.microsoft.com/office/drawing/2014/main" id="{BC2080E5-F4E9-4FCD-9B10-883CC2D165D8}"/>
              </a:ext>
            </a:extLst>
          </p:cNvPr>
          <p:cNvSpPr>
            <a:spLocks noGrp="1"/>
          </p:cNvSpPr>
          <p:nvPr>
            <p:ph type="sldNum" sz="quarter" idx="4"/>
          </p:nvPr>
        </p:nvSpPr>
        <p:spPr/>
        <p:txBody>
          <a:bodyPr/>
          <a:lstStyle/>
          <a:p>
            <a:fld id="{3E01A2B2-10AD-754B-9B4C-E5B6FED423D0}" type="slidenum">
              <a:rPr lang="de-DE" smtClean="0"/>
              <a:pPr/>
              <a:t>58</a:t>
            </a:fld>
            <a:endParaRPr lang="de-DE"/>
          </a:p>
        </p:txBody>
      </p:sp>
      <p:sp>
        <p:nvSpPr>
          <p:cNvPr id="7" name="Content Placeholder 6">
            <a:extLst>
              <a:ext uri="{FF2B5EF4-FFF2-40B4-BE49-F238E27FC236}">
                <a16:creationId xmlns:a16="http://schemas.microsoft.com/office/drawing/2014/main" id="{F4CFA372-4ADC-424A-8647-4DA0CCF9A3A6}"/>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4919390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23C5595-C14B-496F-9CDE-A185700A0D7C}"/>
              </a:ext>
            </a:extLst>
          </p:cNvPr>
          <p:cNvSpPr>
            <a:spLocks noGrp="1"/>
          </p:cNvSpPr>
          <p:nvPr>
            <p:ph sz="quarter" idx="11"/>
          </p:nvPr>
        </p:nvSpPr>
        <p:spPr/>
        <p:txBody>
          <a:bodyPr>
            <a:normAutofit/>
          </a:bodyPr>
          <a:lstStyle/>
          <a:p>
            <a:pPr lvl="1"/>
            <a:r>
              <a:rPr lang="de-DE" sz="2400" dirty="0"/>
              <a:t>The </a:t>
            </a:r>
            <a:r>
              <a:rPr lang="de-DE" sz="2400" dirty="0" err="1"/>
              <a:t>role</a:t>
            </a:r>
            <a:r>
              <a:rPr lang="de-DE" sz="2400" dirty="0"/>
              <a:t> of </a:t>
            </a:r>
            <a:r>
              <a:rPr lang="de-DE" sz="2400" dirty="0" err="1"/>
              <a:t>ethics</a:t>
            </a:r>
            <a:r>
              <a:rPr lang="de-DE" sz="2400" dirty="0"/>
              <a:t>:</a:t>
            </a:r>
          </a:p>
          <a:p>
            <a:pPr lvl="2"/>
            <a:r>
              <a:rPr lang="de-DE" sz="2400" dirty="0"/>
              <a:t>Professional code of </a:t>
            </a:r>
            <a:r>
              <a:rPr lang="de-DE" sz="2400" dirty="0" err="1"/>
              <a:t>conducts</a:t>
            </a:r>
            <a:r>
              <a:rPr lang="de-DE" sz="2400" dirty="0"/>
              <a:t> </a:t>
            </a:r>
            <a:r>
              <a:rPr lang="de-DE" sz="2400" dirty="0" err="1"/>
              <a:t>for</a:t>
            </a:r>
            <a:r>
              <a:rPr lang="de-DE" sz="2400" dirty="0"/>
              <a:t> IS </a:t>
            </a:r>
            <a:r>
              <a:rPr lang="de-DE" sz="2400" dirty="0" err="1"/>
              <a:t>scientists</a:t>
            </a:r>
            <a:endParaRPr lang="de-DE" sz="2400" dirty="0"/>
          </a:p>
          <a:p>
            <a:pPr lvl="1"/>
            <a:r>
              <a:rPr lang="de-DE" sz="2400" dirty="0"/>
              <a:t>Fundamental </a:t>
            </a:r>
            <a:r>
              <a:rPr lang="de-DE" sz="2400" dirty="0" err="1"/>
              <a:t>principles</a:t>
            </a:r>
            <a:r>
              <a:rPr lang="de-DE" sz="2400" dirty="0"/>
              <a:t> of </a:t>
            </a:r>
            <a:r>
              <a:rPr lang="de-DE" sz="2400" dirty="0" err="1"/>
              <a:t>scientific</a:t>
            </a:r>
            <a:r>
              <a:rPr lang="de-DE" sz="2400" dirty="0"/>
              <a:t> </a:t>
            </a:r>
            <a:r>
              <a:rPr lang="de-DE" sz="2400" dirty="0" err="1"/>
              <a:t>ethics</a:t>
            </a:r>
            <a:r>
              <a:rPr lang="de-DE" sz="2400" dirty="0"/>
              <a:t>:</a:t>
            </a:r>
          </a:p>
          <a:p>
            <a:pPr lvl="2"/>
            <a:r>
              <a:rPr lang="de-DE" sz="2400" dirty="0" err="1"/>
              <a:t>Maintaining</a:t>
            </a:r>
            <a:r>
              <a:rPr lang="de-DE" sz="2400" dirty="0"/>
              <a:t> </a:t>
            </a:r>
            <a:r>
              <a:rPr lang="de-DE" sz="2400" dirty="0" err="1"/>
              <a:t>honesty</a:t>
            </a:r>
            <a:r>
              <a:rPr lang="de-DE" sz="2400" dirty="0"/>
              <a:t> and </a:t>
            </a:r>
            <a:r>
              <a:rPr lang="de-DE" sz="2400" dirty="0" err="1"/>
              <a:t>integrity</a:t>
            </a:r>
            <a:r>
              <a:rPr lang="de-DE" sz="2400" dirty="0"/>
              <a:t> </a:t>
            </a:r>
            <a:r>
              <a:rPr lang="de-DE" sz="2400" dirty="0" err="1"/>
              <a:t>through</a:t>
            </a:r>
            <a:r>
              <a:rPr lang="de-DE" sz="2400" dirty="0"/>
              <a:t> </a:t>
            </a:r>
            <a:r>
              <a:rPr lang="de-DE" sz="2400" dirty="0" err="1"/>
              <a:t>the</a:t>
            </a:r>
            <a:r>
              <a:rPr lang="de-DE" sz="2400" dirty="0"/>
              <a:t> </a:t>
            </a:r>
            <a:r>
              <a:rPr lang="de-DE" sz="2400" dirty="0" err="1"/>
              <a:t>scientific</a:t>
            </a:r>
            <a:r>
              <a:rPr lang="de-DE" sz="2400" dirty="0"/>
              <a:t> </a:t>
            </a:r>
            <a:r>
              <a:rPr lang="de-DE" sz="2400" dirty="0" err="1"/>
              <a:t>process</a:t>
            </a:r>
            <a:endParaRPr lang="de-DE" sz="2400" dirty="0"/>
          </a:p>
          <a:p>
            <a:pPr lvl="1"/>
            <a:r>
              <a:rPr lang="de-DE" sz="2400" dirty="0" err="1"/>
              <a:t>Ethics</a:t>
            </a:r>
            <a:r>
              <a:rPr lang="de-DE" sz="2400" dirty="0"/>
              <a:t> and </a:t>
            </a:r>
            <a:r>
              <a:rPr lang="de-DE" sz="2400" dirty="0" err="1"/>
              <a:t>scientific</a:t>
            </a:r>
            <a:r>
              <a:rPr lang="de-DE" sz="2400" dirty="0"/>
              <a:t> </a:t>
            </a:r>
            <a:r>
              <a:rPr lang="de-DE" sz="2400" dirty="0" err="1"/>
              <a:t>conduct</a:t>
            </a:r>
            <a:r>
              <a:rPr lang="de-DE" sz="2400" dirty="0"/>
              <a:t>:</a:t>
            </a:r>
          </a:p>
          <a:p>
            <a:pPr lvl="2"/>
            <a:r>
              <a:rPr lang="de-DE" sz="2400" dirty="0" err="1"/>
              <a:t>Ethical</a:t>
            </a:r>
            <a:r>
              <a:rPr lang="de-DE" sz="2400" dirty="0"/>
              <a:t> </a:t>
            </a:r>
            <a:r>
              <a:rPr lang="de-DE" sz="2400" dirty="0" err="1"/>
              <a:t>clearance</a:t>
            </a:r>
            <a:r>
              <a:rPr lang="de-DE" sz="2400" dirty="0"/>
              <a:t> and </a:t>
            </a:r>
            <a:r>
              <a:rPr lang="de-DE" sz="2400" dirty="0" err="1"/>
              <a:t>independent</a:t>
            </a:r>
            <a:r>
              <a:rPr lang="de-DE" sz="2400" dirty="0"/>
              <a:t> </a:t>
            </a:r>
            <a:r>
              <a:rPr lang="de-DE" sz="2400" dirty="0" err="1"/>
              <a:t>ethics</a:t>
            </a:r>
            <a:r>
              <a:rPr lang="de-DE" sz="2400" dirty="0"/>
              <a:t> review</a:t>
            </a:r>
          </a:p>
          <a:p>
            <a:pPr lvl="1"/>
            <a:r>
              <a:rPr lang="de-DE" sz="2400" dirty="0" err="1"/>
              <a:t>Ethics</a:t>
            </a:r>
            <a:r>
              <a:rPr lang="de-DE" sz="2400" dirty="0"/>
              <a:t> and </a:t>
            </a:r>
            <a:r>
              <a:rPr lang="de-DE" sz="2400" dirty="0" err="1"/>
              <a:t>scientific</a:t>
            </a:r>
            <a:r>
              <a:rPr lang="de-DE" sz="2400" dirty="0"/>
              <a:t> </a:t>
            </a:r>
            <a:r>
              <a:rPr lang="de-DE" sz="2400" dirty="0" err="1"/>
              <a:t>writing</a:t>
            </a:r>
            <a:r>
              <a:rPr lang="de-DE" sz="2400" dirty="0"/>
              <a:t>:</a:t>
            </a:r>
          </a:p>
          <a:p>
            <a:pPr lvl="2"/>
            <a:r>
              <a:rPr lang="de-DE" sz="2400" dirty="0" err="1"/>
              <a:t>Plagiarism</a:t>
            </a:r>
            <a:r>
              <a:rPr lang="de-DE" sz="2400" dirty="0"/>
              <a:t>, </a:t>
            </a:r>
            <a:r>
              <a:rPr lang="de-DE" sz="2400" dirty="0" err="1"/>
              <a:t>publication</a:t>
            </a:r>
            <a:r>
              <a:rPr lang="de-DE" sz="2400" dirty="0"/>
              <a:t> </a:t>
            </a:r>
            <a:r>
              <a:rPr lang="de-DE" sz="2400" dirty="0" err="1"/>
              <a:t>bias</a:t>
            </a:r>
            <a:r>
              <a:rPr lang="de-DE" sz="2400" dirty="0"/>
              <a:t>, honest </a:t>
            </a:r>
            <a:r>
              <a:rPr lang="de-DE" sz="2400" dirty="0" err="1"/>
              <a:t>reporting</a:t>
            </a:r>
            <a:r>
              <a:rPr lang="de-DE" sz="2400" dirty="0"/>
              <a:t> and </a:t>
            </a:r>
            <a:r>
              <a:rPr lang="de-DE" sz="2400" dirty="0" err="1"/>
              <a:t>appropriate</a:t>
            </a:r>
            <a:r>
              <a:rPr lang="de-DE" sz="2400" dirty="0"/>
              <a:t> </a:t>
            </a:r>
            <a:r>
              <a:rPr lang="de-DE" sz="2400" dirty="0" err="1"/>
              <a:t>language</a:t>
            </a:r>
            <a:r>
              <a:rPr lang="de-DE" sz="2400" dirty="0"/>
              <a:t>.</a:t>
            </a:r>
          </a:p>
        </p:txBody>
      </p:sp>
      <p:sp>
        <p:nvSpPr>
          <p:cNvPr id="2" name="Title 1">
            <a:extLst>
              <a:ext uri="{FF2B5EF4-FFF2-40B4-BE49-F238E27FC236}">
                <a16:creationId xmlns:a16="http://schemas.microsoft.com/office/drawing/2014/main" id="{16ED6E45-E901-4ED5-81AD-4BB1C233B5E1}"/>
              </a:ext>
            </a:extLst>
          </p:cNvPr>
          <p:cNvSpPr>
            <a:spLocks noGrp="1"/>
          </p:cNvSpPr>
          <p:nvPr>
            <p:ph type="title"/>
          </p:nvPr>
        </p:nvSpPr>
        <p:spPr/>
        <p:txBody>
          <a:bodyPr>
            <a:normAutofit fontScale="90000"/>
          </a:bodyPr>
          <a:lstStyle/>
          <a:p>
            <a:r>
              <a:rPr lang="de-DE" dirty="0"/>
              <a:t>Summary: </a:t>
            </a:r>
            <a:r>
              <a:rPr lang="de-DE" dirty="0" err="1"/>
              <a:t>Ethics</a:t>
            </a:r>
            <a:r>
              <a:rPr lang="de-DE" dirty="0"/>
              <a:t> in </a:t>
            </a:r>
            <a:r>
              <a:rPr lang="de-DE" dirty="0" err="1"/>
              <a:t>information</a:t>
            </a:r>
            <a:r>
              <a:rPr lang="de-DE" dirty="0"/>
              <a:t> </a:t>
            </a:r>
            <a:r>
              <a:rPr lang="de-DE" dirty="0" err="1"/>
              <a:t>systems</a:t>
            </a:r>
            <a:r>
              <a:rPr lang="de-DE" dirty="0"/>
              <a:t> </a:t>
            </a:r>
            <a:r>
              <a:rPr lang="de-DE" dirty="0" err="1"/>
              <a:t>research</a:t>
            </a:r>
            <a:endParaRPr lang="de-DE" dirty="0"/>
          </a:p>
        </p:txBody>
      </p:sp>
      <p:sp>
        <p:nvSpPr>
          <p:cNvPr id="4" name="Date Placeholder 3">
            <a:extLst>
              <a:ext uri="{FF2B5EF4-FFF2-40B4-BE49-F238E27FC236}">
                <a16:creationId xmlns:a16="http://schemas.microsoft.com/office/drawing/2014/main" id="{BD5C2404-415C-492F-9A73-B16F27771380}"/>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71F4F311-8178-4E5C-ABEC-2231A2CA9A6C}"/>
              </a:ext>
            </a:extLst>
          </p:cNvPr>
          <p:cNvSpPr>
            <a:spLocks noGrp="1"/>
          </p:cNvSpPr>
          <p:nvPr>
            <p:ph type="sldNum" sz="quarter" idx="4"/>
          </p:nvPr>
        </p:nvSpPr>
        <p:spPr/>
        <p:txBody>
          <a:bodyPr/>
          <a:lstStyle/>
          <a:p>
            <a:fld id="{3E01A2B2-10AD-754B-9B4C-E5B6FED423D0}" type="slidenum">
              <a:rPr lang="de-DE" smtClean="0"/>
              <a:pPr/>
              <a:t>59</a:t>
            </a:fld>
            <a:endParaRPr lang="de-DE"/>
          </a:p>
        </p:txBody>
      </p:sp>
      <p:sp>
        <p:nvSpPr>
          <p:cNvPr id="13" name="Content Placeholder 12">
            <a:extLst>
              <a:ext uri="{FF2B5EF4-FFF2-40B4-BE49-F238E27FC236}">
                <a16:creationId xmlns:a16="http://schemas.microsoft.com/office/drawing/2014/main" id="{758F8DE4-2F91-4084-9673-B56431AB789B}"/>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5332304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1AB2B60F-8B7A-40C2-A355-0CF22993A873}"/>
              </a:ext>
            </a:extLst>
          </p:cNvPr>
          <p:cNvGraphicFramePr>
            <a:graphicFrameLocks noChangeAspect="1"/>
          </p:cNvGraphicFramePr>
          <p:nvPr>
            <p:custDataLst>
              <p:tags r:id="rId2"/>
            </p:custDataLst>
            <p:extLst>
              <p:ext uri="{D42A27DB-BD31-4B8C-83A1-F6EECF244321}">
                <p14:modId xmlns:p14="http://schemas.microsoft.com/office/powerpoint/2010/main" val="13754467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08" name="think-cell Folie" r:id="rId6" imgW="501" imgH="502" progId="TCLayout.ActiveDocument.1">
                  <p:embed/>
                </p:oleObj>
              </mc:Choice>
              <mc:Fallback>
                <p:oleObj name="think-cell Folie" r:id="rId6" imgW="501" imgH="502"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627D85DF-9747-4272-B42E-FFFD15D845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6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0" name="Titel 5">
            <a:extLst>
              <a:ext uri="{FF2B5EF4-FFF2-40B4-BE49-F238E27FC236}">
                <a16:creationId xmlns:a16="http://schemas.microsoft.com/office/drawing/2014/main" id="{9E369CF6-096C-4D74-BBC5-8CF63CC73195}"/>
              </a:ext>
            </a:extLst>
          </p:cNvPr>
          <p:cNvSpPr>
            <a:spLocks noGrp="1"/>
          </p:cNvSpPr>
          <p:nvPr>
            <p:ph type="title"/>
          </p:nvPr>
        </p:nvSpPr>
        <p:spPr/>
        <p:txBody>
          <a:bodyPr vert="horz" lIns="91440" tIns="45720" rIns="91440" bIns="45720" rtlCol="0" anchor="ctr">
            <a:noAutofit/>
          </a:bodyPr>
          <a:lstStyle/>
          <a:p>
            <a:r>
              <a:rPr lang="en-US" b="1" dirty="0"/>
              <a:t>End of Chapter 7</a:t>
            </a:r>
            <a:endParaRPr lang="de-DE" sz="2600" b="1" dirty="0"/>
          </a:p>
        </p:txBody>
      </p:sp>
      <p:sp>
        <p:nvSpPr>
          <p:cNvPr id="7" name="Textplatzhalter 6">
            <a:extLst>
              <a:ext uri="{FF2B5EF4-FFF2-40B4-BE49-F238E27FC236}">
                <a16:creationId xmlns:a16="http://schemas.microsoft.com/office/drawing/2014/main" id="{F0696363-32E2-402B-89E5-B77EB7117B55}"/>
              </a:ext>
            </a:extLst>
          </p:cNvPr>
          <p:cNvSpPr>
            <a:spLocks noGrp="1"/>
          </p:cNvSpPr>
          <p:nvPr>
            <p:ph type="body" idx="1"/>
          </p:nvPr>
        </p:nvSpPr>
        <p:spPr/>
        <p:txBody>
          <a:bodyPr/>
          <a:lstStyle/>
          <a:p>
            <a:r>
              <a:rPr lang="en-US" b="1" dirty="0">
                <a:solidFill>
                  <a:schemeClr val="bg1">
                    <a:lumMod val="50000"/>
                  </a:schemeClr>
                </a:solidFill>
              </a:rPr>
              <a:t>© Copyright 2021 Jan Recker. All Rights Reserved.</a:t>
            </a:r>
            <a:endParaRPr lang="de-DE" b="1" dirty="0">
              <a:solidFill>
                <a:schemeClr val="bg1">
                  <a:lumMod val="50000"/>
                </a:schemeClr>
              </a:solidFill>
            </a:endParaRPr>
          </a:p>
          <a:p>
            <a:endParaRPr lang="de-DE" dirty="0"/>
          </a:p>
        </p:txBody>
      </p:sp>
      <p:sp>
        <p:nvSpPr>
          <p:cNvPr id="4" name="Datumsplatzhalter 3">
            <a:extLst>
              <a:ext uri="{FF2B5EF4-FFF2-40B4-BE49-F238E27FC236}">
                <a16:creationId xmlns:a16="http://schemas.microsoft.com/office/drawing/2014/main" id="{62CF1111-586D-4A35-8319-22A68D08F045}"/>
              </a:ext>
            </a:extLst>
          </p:cNvPr>
          <p:cNvSpPr>
            <a:spLocks noGrp="1"/>
          </p:cNvSpPr>
          <p:nvPr>
            <p:ph type="dt" sz="half" idx="2"/>
          </p:nvPr>
        </p:nvSpPr>
        <p:spPr/>
        <p:txBody>
          <a:bodyPr/>
          <a:lstStyle/>
          <a:p>
            <a:fld id="{E4DBF024-74BE-4E78-91F1-FBBF172264C6}" type="datetime1">
              <a:rPr lang="de-DE" smtClean="0"/>
              <a:t>11.02.2022</a:t>
            </a:fld>
            <a:endParaRPr lang="de-DE" dirty="0"/>
          </a:p>
        </p:txBody>
      </p:sp>
      <p:sp>
        <p:nvSpPr>
          <p:cNvPr id="5" name="Fußzeilenplatzhalter 4">
            <a:extLst>
              <a:ext uri="{FF2B5EF4-FFF2-40B4-BE49-F238E27FC236}">
                <a16:creationId xmlns:a16="http://schemas.microsoft.com/office/drawing/2014/main" id="{D941A4DD-3A80-4FD0-B961-A161015CC692}"/>
              </a:ext>
            </a:extLst>
          </p:cNvPr>
          <p:cNvSpPr>
            <a:spLocks noGrp="1"/>
          </p:cNvSpPr>
          <p:nvPr>
            <p:ph type="ftr" sz="quarter" idx="3"/>
          </p:nvPr>
        </p:nvSpPr>
        <p:spPr/>
        <p:txBody>
          <a:bodyPr/>
          <a:lstStyle/>
          <a:p>
            <a:r>
              <a:rPr lang="en-US" dirty="0"/>
              <a:t>Teaching Notes: Scientific Research in Information Systems  ~ © Copyright 2021 Jan Recker. All Rights Reserved. ~</a:t>
            </a:r>
            <a:endParaRPr lang="de-DE" dirty="0"/>
          </a:p>
        </p:txBody>
      </p:sp>
      <p:sp>
        <p:nvSpPr>
          <p:cNvPr id="6" name="Foliennummernplatzhalter 5">
            <a:extLst>
              <a:ext uri="{FF2B5EF4-FFF2-40B4-BE49-F238E27FC236}">
                <a16:creationId xmlns:a16="http://schemas.microsoft.com/office/drawing/2014/main" id="{AE963BEF-E1D9-449E-B4B1-C6A74643A588}"/>
              </a:ext>
            </a:extLst>
          </p:cNvPr>
          <p:cNvSpPr>
            <a:spLocks noGrp="1"/>
          </p:cNvSpPr>
          <p:nvPr>
            <p:ph type="sldNum" sz="quarter" idx="4"/>
          </p:nvPr>
        </p:nvSpPr>
        <p:spPr/>
        <p:txBody>
          <a:bodyPr/>
          <a:lstStyle/>
          <a:p>
            <a:fld id="{48195EE2-BBDB-4836-A200-C62792C76FA9}" type="slidenum">
              <a:rPr lang="de-DE" smtClean="0"/>
              <a:pPr/>
              <a:t>60</a:t>
            </a:fld>
            <a:endParaRPr lang="de-DE" dirty="0"/>
          </a:p>
        </p:txBody>
      </p:sp>
    </p:spTree>
    <p:extLst>
      <p:ext uri="{BB962C8B-B14F-4D97-AF65-F5344CB8AC3E}">
        <p14:creationId xmlns:p14="http://schemas.microsoft.com/office/powerpoint/2010/main" val="30780470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mlouBWpLTLyxG5sYB4mzZ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Chq8C.CoRHaaymdyqOl2ew"/>
</p:tagLst>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4135</Words>
  <Application>Microsoft Office PowerPoint</Application>
  <PresentationFormat>Breitbild</PresentationFormat>
  <Paragraphs>429</Paragraphs>
  <Slides>60</Slides>
  <Notes>1</Notes>
  <HiddenSlides>0</HiddenSlides>
  <MMClips>1</MMClips>
  <ScaleCrop>false</ScaleCrop>
  <HeadingPairs>
    <vt:vector size="8" baseType="variant">
      <vt:variant>
        <vt:lpstr>Verwendete Schriftarten</vt:lpstr>
      </vt:variant>
      <vt:variant>
        <vt:i4>8</vt:i4>
      </vt:variant>
      <vt:variant>
        <vt:lpstr>Design</vt:lpstr>
      </vt:variant>
      <vt:variant>
        <vt:i4>1</vt:i4>
      </vt:variant>
      <vt:variant>
        <vt:lpstr>Eingebettete OLE-Server</vt:lpstr>
      </vt:variant>
      <vt:variant>
        <vt:i4>1</vt:i4>
      </vt:variant>
      <vt:variant>
        <vt:lpstr>Folientitel</vt:lpstr>
      </vt:variant>
      <vt:variant>
        <vt:i4>60</vt:i4>
      </vt:variant>
    </vt:vector>
  </HeadingPairs>
  <TitlesOfParts>
    <vt:vector size="70" baseType="lpstr">
      <vt:lpstr>ＭＳ Ｐゴシック</vt:lpstr>
      <vt:lpstr>Arial</vt:lpstr>
      <vt:lpstr>Berlin Sans FB</vt:lpstr>
      <vt:lpstr>Calibri</vt:lpstr>
      <vt:lpstr>TheSans UHH</vt:lpstr>
      <vt:lpstr>TheSans UHH Regular</vt:lpstr>
      <vt:lpstr>Times New Roman</vt:lpstr>
      <vt:lpstr>Wingdings</vt:lpstr>
      <vt:lpstr>Office</vt:lpstr>
      <vt:lpstr>think-cell Folie</vt:lpstr>
      <vt:lpstr>Scientific Research in Information Systems: A Beginner’s Guide (2nd edition)</vt:lpstr>
      <vt:lpstr>Copyright Notice &amp; Citation</vt:lpstr>
      <vt:lpstr>Overview</vt:lpstr>
      <vt:lpstr>Chapter 7: Ethical Considerations</vt:lpstr>
      <vt:lpstr>Scientific Ethics</vt:lpstr>
      <vt:lpstr>Charles Dawson</vt:lpstr>
      <vt:lpstr>PowerPoint-Präsentation</vt:lpstr>
      <vt:lpstr>These things do not happen anymore or they don‘t happen where you live?</vt:lpstr>
      <vt:lpstr>Schön‘s story continued</vt:lpstr>
      <vt:lpstr>Such examples exist everywhere and all the time</vt:lpstr>
      <vt:lpstr>Ethics </vt:lpstr>
      <vt:lpstr>Key concepts in ethics</vt:lpstr>
      <vt:lpstr>Key goal in scientific ethics</vt:lpstr>
      <vt:lpstr>Six Fundamental Ethical Principles for Scientific Research</vt:lpstr>
      <vt:lpstr>Example Implementation Scientific honesty</vt:lpstr>
      <vt:lpstr>Six Fundamental Ethical Principles for Scientific Research</vt:lpstr>
      <vt:lpstr>Example Implementation Carefulness</vt:lpstr>
      <vt:lpstr>Six Fundamental Ethical Principles for Scientific Research</vt:lpstr>
      <vt:lpstr>Example Implementation Intellectual Freedom</vt:lpstr>
      <vt:lpstr>Six Fundamental Ethical Principles for Scientific Research</vt:lpstr>
      <vt:lpstr>Example Implementation Openness </vt:lpstr>
      <vt:lpstr>Example open science registration</vt:lpstr>
      <vt:lpstr>Six Fundamental Ethical Principles for Scientific Research</vt:lpstr>
      <vt:lpstr>Example Implementations Attribution of Credit </vt:lpstr>
      <vt:lpstr>Six Fundamental Ethical Principles for Scientific Research</vt:lpstr>
      <vt:lpstr>Example Public responsibility</vt:lpstr>
      <vt:lpstr>Ethical considerations for scientific conduct</vt:lpstr>
      <vt:lpstr>Ethical considerations for scientific conduct</vt:lpstr>
      <vt:lpstr>Ethical clearance considerations</vt:lpstr>
      <vt:lpstr>IRB at University of Hamburg</vt:lpstr>
      <vt:lpstr>Example ethics consent form</vt:lpstr>
      <vt:lpstr>Example: Facebook secret moods experiment and emotional contagion</vt:lpstr>
      <vt:lpstr>Ethical considerations for scientific writing</vt:lpstr>
      <vt:lpstr>1. Plagiarism</vt:lpstr>
      <vt:lpstr>Plagiarism Examples</vt:lpstr>
      <vt:lpstr>Plagiarism Examples</vt:lpstr>
      <vt:lpstr>Plagiarism Examples</vt:lpstr>
      <vt:lpstr>Forms of plagiarism</vt:lpstr>
      <vt:lpstr>Protecting against plagiarism</vt:lpstr>
      <vt:lpstr>2. Recognition of co-author contributions</vt:lpstr>
      <vt:lpstr>Four ethical issues relating to co-authorship</vt:lpstr>
      <vt:lpstr>Four ethical issues relating to co-authorship</vt:lpstr>
      <vt:lpstr>Managing coauthorship</vt:lpstr>
      <vt:lpstr>My decision rules</vt:lpstr>
      <vt:lpstr>Exercise: Recognizing co-authorship</vt:lpstr>
      <vt:lpstr>Authorship credit: what should be the order of authors?</vt:lpstr>
      <vt:lpstr>Authorship credit: what is the order of authors?</vt:lpstr>
      <vt:lpstr>Examples</vt:lpstr>
      <vt:lpstr>Hint: Identify the driver</vt:lpstr>
      <vt:lpstr>A formal way of handling co-auhtor recognition: CRediT</vt:lpstr>
      <vt:lpstr>CRediT roles</vt:lpstr>
      <vt:lpstr>Managing co-authorship: Communicate early and openly</vt:lpstr>
      <vt:lpstr>3. Honest reporting</vt:lpstr>
      <vt:lpstr>Publication bias</vt:lpstr>
      <vt:lpstr>HARKing</vt:lpstr>
      <vt:lpstr>p-Hacking</vt:lpstr>
      <vt:lpstr>Recommendations for honest reporting</vt:lpstr>
      <vt:lpstr>4. Appropriate use of language</vt:lpstr>
      <vt:lpstr>Summary: Ethics in information systems research</vt:lpstr>
      <vt:lpstr>End of Chapter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Björn Binzer</dc:creator>
  <cp:lastModifiedBy>ufga001</cp:lastModifiedBy>
  <cp:revision>336</cp:revision>
  <dcterms:created xsi:type="dcterms:W3CDTF">2018-09-11T09:15:56Z</dcterms:created>
  <dcterms:modified xsi:type="dcterms:W3CDTF">2022-02-11T15:24:52Z</dcterms:modified>
</cp:coreProperties>
</file>