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48" r:id="rId1"/>
  </p:sldMasterIdLst>
  <p:notesMasterIdLst>
    <p:notesMasterId r:id="rId7"/>
  </p:notesMasterIdLst>
  <p:sldIdLst>
    <p:sldId id="358" r:id="rId2"/>
    <p:sldId id="374" r:id="rId3"/>
    <p:sldId id="372" r:id="rId4"/>
    <p:sldId id="373" r:id="rId5"/>
    <p:sldId id="367" r:id="rId6"/>
  </p:sldIdLst>
  <p:sldSz cx="12192000" cy="68580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TheSans UHH" panose="020B0502050302020203" pitchFamily="34" charset="77"/>
      <p:regular r:id="rId12"/>
      <p:bold r:id="rId13"/>
      <p:italic r:id="rId14"/>
      <p:boldItalic r:id="rId15"/>
    </p:embeddedFont>
  </p:embeddedFontLst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20119"/>
    <a:srgbClr val="44536A"/>
    <a:srgbClr val="FFD579"/>
    <a:srgbClr val="FF7E79"/>
    <a:srgbClr val="000000"/>
    <a:srgbClr val="E200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83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13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TheSans UHH" panose="020B0502050302020203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TheSans UHH" panose="020B0502050302020203" pitchFamily="34" charset="0"/>
              </a:defRPr>
            </a:lvl1pPr>
          </a:lstStyle>
          <a:p>
            <a:fld id="{78710332-11E8-854D-95BA-635B707BF156}" type="datetimeFigureOut">
              <a:rPr lang="de-DE" smtClean="0"/>
              <a:pPr/>
              <a:t>13.07.23</a:t>
            </a:fld>
            <a:endParaRPr lang="de-D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TheSans UHH" panose="020B0502050302020203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TheSans UHH" panose="020B0502050302020203" pitchFamily="34" charset="0"/>
              </a:defRPr>
            </a:lvl1pPr>
          </a:lstStyle>
          <a:p>
            <a:fld id="{3DEF6145-340F-8743-92C7-8BBEB16542B3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75285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TheSans UHH" panose="020B0502050302020203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TheSans UHH" panose="020B0502050302020203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TheSans UHH" panose="020B0502050302020203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TheSans UHH" panose="020B0502050302020203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TheSans UHH" panose="020B050205030202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98544466-A5D5-904D-8760-5CE71C0013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86117" y="5418000"/>
            <a:ext cx="3105883" cy="144000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5D72456-2985-314C-9715-B7794C6967DE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80319" y="662992"/>
            <a:ext cx="6156000" cy="58440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e-DE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9EF424C-C2BB-D749-A500-52CB95E093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6230" y="662993"/>
            <a:ext cx="4975452" cy="2232378"/>
          </a:xfrm>
        </p:spPr>
        <p:txBody>
          <a:bodyPr anchor="b">
            <a:normAutofit/>
          </a:bodyPr>
          <a:lstStyle>
            <a:lvl1pPr algn="l">
              <a:defRPr sz="3600" b="1" i="0">
                <a:latin typeface="TheSans UHH" panose="020B0502050302020203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de-DE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D450D3BD-9E33-B249-9953-0F3DD42375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36228" y="3103973"/>
            <a:ext cx="4975451" cy="1056818"/>
          </a:xfrm>
        </p:spPr>
        <p:txBody>
          <a:bodyPr>
            <a:normAutofit/>
          </a:bodyPr>
          <a:lstStyle>
            <a:lvl1pPr marL="0" indent="0" algn="r">
              <a:buNone/>
              <a:defRPr sz="28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de-DE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3D0534A0-79D2-6648-8878-0A062243FD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35550" y="4387852"/>
            <a:ext cx="4975452" cy="930275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375F8793-2BD9-354B-9972-3F80EC32477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600885" y="5972012"/>
            <a:ext cx="1393825" cy="534988"/>
          </a:xfrm>
        </p:spPr>
        <p:txBody>
          <a:bodyPr anchor="b">
            <a:normAutofit/>
          </a:bodyPr>
          <a:lstStyle>
            <a:lvl1pPr marL="0" indent="0">
              <a:buNone/>
              <a:defRPr sz="105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endParaRPr lang="de-DE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26BE57-0EB1-BC4C-9C4D-2C99DA3BDDB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45488" y="99205"/>
            <a:ext cx="4866593" cy="365125"/>
          </a:xfrm>
        </p:spPr>
        <p:txBody>
          <a:bodyPr/>
          <a:lstStyle/>
          <a:p>
            <a:r>
              <a:rPr lang="en-GB"/>
              <a:t>Mentoring BA WiSe 2023/ 2024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2815348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5D72456-2985-314C-9715-B7794C6967DE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5670776" y="607646"/>
            <a:ext cx="6156000" cy="589935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e-DE"/>
          </a:p>
        </p:txBody>
      </p:sp>
      <p:pic>
        <p:nvPicPr>
          <p:cNvPr id="12" name="Picture 11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98544466-A5D5-904D-8760-5CE71C0013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418000"/>
            <a:ext cx="3105883" cy="1440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54BA185-F810-0646-9FA7-D1256A3CC9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905" y="607646"/>
            <a:ext cx="4975452" cy="2387600"/>
          </a:xfrm>
        </p:spPr>
        <p:txBody>
          <a:bodyPr anchor="b">
            <a:normAutofit/>
          </a:bodyPr>
          <a:lstStyle>
            <a:lvl1pPr algn="l">
              <a:defRPr sz="3600" b="1" i="0">
                <a:latin typeface="TheSans UHH" panose="020B0502050302020203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de-DE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6C6964E4-66BC-0C4D-8C05-53A703CB0D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903" y="3203848"/>
            <a:ext cx="4975451" cy="1056818"/>
          </a:xfrm>
        </p:spPr>
        <p:txBody>
          <a:bodyPr>
            <a:normAutofit/>
          </a:bodyPr>
          <a:lstStyle>
            <a:lvl1pPr marL="0" indent="0" algn="r">
              <a:buNone/>
              <a:defRPr sz="28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de-DE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9E1D053D-47E9-6243-8B0E-55DBE2D340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5225" y="4487727"/>
            <a:ext cx="4975452" cy="930275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Text Placeholder 24">
            <a:extLst>
              <a:ext uri="{FF2B5EF4-FFF2-40B4-BE49-F238E27FC236}">
                <a16:creationId xmlns:a16="http://schemas.microsoft.com/office/drawing/2014/main" id="{9FED1CCE-24F1-BC49-8795-183CE503506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09841" y="5982860"/>
            <a:ext cx="1393825" cy="534988"/>
          </a:xfrm>
        </p:spPr>
        <p:txBody>
          <a:bodyPr anchor="b">
            <a:normAutofit/>
          </a:bodyPr>
          <a:lstStyle>
            <a:lvl1pPr marL="0" indent="0" algn="r">
              <a:buNone/>
              <a:defRPr sz="105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endParaRPr lang="de-DE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C9B4A1B-D4A2-E146-A30A-B952821A50B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Mentoring BA WiSe 2023/ 2024</a:t>
            </a:r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860188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996E2-8F70-B249-886C-96CF3A3BD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B1661C-1627-3349-8A7F-AE45DA0D2B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e-DE"/>
          </a:p>
        </p:txBody>
      </p:sp>
      <p:pic>
        <p:nvPicPr>
          <p:cNvPr id="7" name="Picture 6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7DB74349-49EF-FE4E-B12F-D13A91C990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5418000"/>
            <a:ext cx="3105883" cy="14400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8BADB4-80CD-8D42-95BF-1791F541F63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Mentoring BA WiSe 2023/ 2024</a:t>
            </a:r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477826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A6DB2B-D6EB-BB44-B2FF-B4A575F9A6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2573" y="1666087"/>
            <a:ext cx="458418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31DC251-AC2F-8942-AFDD-FFCEFBF16D9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95246" y="1666087"/>
            <a:ext cx="4958554" cy="3963987"/>
          </a:xfrm>
        </p:spPr>
        <p:txBody>
          <a:bodyPr/>
          <a:lstStyle/>
          <a:p>
            <a:endParaRPr lang="de-DE"/>
          </a:p>
        </p:txBody>
      </p:sp>
      <p:pic>
        <p:nvPicPr>
          <p:cNvPr id="10" name="Picture 9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6B8046C2-E8EA-7442-B1DA-715F6EA513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5418000"/>
            <a:ext cx="3105883" cy="1440000"/>
          </a:xfrm>
          <a:prstGeom prst="rect">
            <a:avLst/>
          </a:prstGeom>
        </p:spPr>
      </p:pic>
      <p:sp>
        <p:nvSpPr>
          <p:cNvPr id="11" name="Text Placeholder 24">
            <a:extLst>
              <a:ext uri="{FF2B5EF4-FFF2-40B4-BE49-F238E27FC236}">
                <a16:creationId xmlns:a16="http://schemas.microsoft.com/office/drawing/2014/main" id="{A0DAD43F-9396-6243-AEDC-B0108F8E6AD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959975" y="5870506"/>
            <a:ext cx="1393825" cy="534988"/>
          </a:xfrm>
        </p:spPr>
        <p:txBody>
          <a:bodyPr anchor="t">
            <a:normAutofit/>
          </a:bodyPr>
          <a:lstStyle>
            <a:lvl1pPr marL="0" indent="0">
              <a:buNone/>
              <a:defRPr sz="105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endParaRPr lang="de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B62CD6-DEF5-C64C-9EC2-B691BD00F8C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Mentoring BA WiSe 2023/ 2024</a:t>
            </a:r>
            <a:endParaRPr lang="en-DE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1E1CACB-CA91-9165-AC46-B3EE19929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3216"/>
            <a:ext cx="10515600" cy="938891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7306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6A772-0C96-D34D-86F2-5E3AEE012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37FC3D-3D47-4D4E-99AD-B6EDE53938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1856" y="1644216"/>
            <a:ext cx="4844144" cy="42454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e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19A81-0E81-294D-A96A-BF61E2C1F3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09656" y="1634277"/>
            <a:ext cx="4844145" cy="424542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de-DE" dirty="0"/>
          </a:p>
        </p:txBody>
      </p:sp>
      <p:pic>
        <p:nvPicPr>
          <p:cNvPr id="10" name="Picture 9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690A86D0-6F3F-6741-941B-21445634B6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5418000"/>
            <a:ext cx="3105883" cy="1440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50EC1D-5A82-5345-AF70-24AD8169D23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Mentoring BA WiSe 2023/ 2024</a:t>
            </a:r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57227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B2CFC-0018-4842-930C-9F71A73ED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de-DE" dirty="0"/>
          </a:p>
        </p:txBody>
      </p:sp>
      <p:pic>
        <p:nvPicPr>
          <p:cNvPr id="6" name="Picture 5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B2C9B1DE-8DA4-E64B-BFBD-8D59D53240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5418000"/>
            <a:ext cx="3105883" cy="1440000"/>
          </a:xfrm>
          <a:prstGeom prst="rect">
            <a:avLst/>
          </a:prstGeom>
        </p:spPr>
      </p:pic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70FA2B7-53C7-1B47-B266-D9D4112910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66458" y="1774373"/>
            <a:ext cx="7587343" cy="447402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e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2167D2-17D3-5145-94D0-AC4B7DD17B4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Mentoring BA WiSe 2023/ 2024</a:t>
            </a:r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018265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33F61-AB2D-D942-A0C1-8E36B1561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131" y="460162"/>
            <a:ext cx="4360824" cy="1600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 dirty="0"/>
              <a:t>Click to edit Master title style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F58888-598D-554F-AB7E-AB68DCDFE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9883" y="1591042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27122B-E328-994B-ACEE-D4447F6550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54920" y="2359499"/>
            <a:ext cx="3301034" cy="3336710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8" name="Picture 7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5CAF298B-ACCC-984C-904B-3F9DBA8DE4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5418000"/>
            <a:ext cx="3105883" cy="1440000"/>
          </a:xfrm>
          <a:prstGeom prst="rect">
            <a:avLst/>
          </a:prstGeom>
        </p:spPr>
      </p:pic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E1D84394-2230-E14B-B817-450BBCABF00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39883" y="989806"/>
            <a:ext cx="1393825" cy="534988"/>
          </a:xfrm>
        </p:spPr>
        <p:txBody>
          <a:bodyPr anchor="b">
            <a:normAutofit/>
          </a:bodyPr>
          <a:lstStyle>
            <a:lvl1pPr marL="0" indent="0">
              <a:buNone/>
              <a:defRPr sz="105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endParaRPr lang="de-D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4B9DD0-9382-1145-87BE-7D1CC2208AC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Mentoring BA WiSe 2023/ 2024</a:t>
            </a:r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651634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9DC756A1-F04E-BE4C-9290-B3DF1A77BF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5418000"/>
            <a:ext cx="3105883" cy="144000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BF6F5BE-06FB-314C-B1EE-90D0290BF4F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Mentoring BA WiSe 2023/ 2024</a:t>
            </a:r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234948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ECFB29-3A99-E14C-A458-CD8FA9E50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3216"/>
            <a:ext cx="10515600" cy="9388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de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C488DE-5143-094D-901B-21CD7602C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3629" y="1645162"/>
            <a:ext cx="10080171" cy="44740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de-DE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1368DD-C2BE-2E43-879C-C3B65043EAA3}"/>
              </a:ext>
            </a:extLst>
          </p:cNvPr>
          <p:cNvSpPr txBox="1"/>
          <p:nvPr userDrawn="1"/>
        </p:nvSpPr>
        <p:spPr>
          <a:xfrm>
            <a:off x="11712083" y="46768"/>
            <a:ext cx="40371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fld id="{6AF157C5-317A-E047-BA7C-6AD71C3F7428}" type="slidenum">
              <a:rPr lang="en-DE" sz="1200" b="0" i="0" smtClean="0">
                <a:solidFill>
                  <a:schemeClr val="tx2"/>
                </a:solidFill>
                <a:latin typeface="TheSans UHH" panose="020B0502050302020203" pitchFamily="34" charset="0"/>
              </a:rPr>
              <a:pPr algn="ctr"/>
              <a:t>‹#›</a:t>
            </a:fld>
            <a:endParaRPr lang="en-DE" sz="1200" b="0" i="0" dirty="0">
              <a:solidFill>
                <a:schemeClr val="tx2"/>
              </a:solidFill>
              <a:latin typeface="TheSans UHH" panose="020B0502050302020203" pitchFamily="34" charset="0"/>
            </a:endParaRP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B5C04D0D-DE12-6F49-9543-D0776A1773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48670" y="95037"/>
            <a:ext cx="49634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2"/>
                </a:solidFill>
                <a:latin typeface="TheSans UHH" panose="020B0502050302020203" pitchFamily="34" charset="0"/>
              </a:defRPr>
            </a:lvl1pPr>
          </a:lstStyle>
          <a:p>
            <a:r>
              <a:rPr lang="en-GB"/>
              <a:t>Mentoring BA WiSe 2023/ 2024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2182827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1" r:id="rId4"/>
    <p:sldLayoutId id="2147483652" r:id="rId5"/>
    <p:sldLayoutId id="2147483654" r:id="rId6"/>
    <p:sldLayoutId id="2147483656" r:id="rId7"/>
    <p:sldLayoutId id="2147483655" r:id="rId8"/>
  </p:sldLayoutIdLst>
  <p:hf sldNum="0"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tx2"/>
          </a:solidFill>
          <a:latin typeface="TheSans UHH" panose="020B0502050302020203" pitchFamily="34" charset="0"/>
          <a:ea typeface="CMU Sans Serif" panose="02000603000000000000" pitchFamily="2" charset="0"/>
          <a:cs typeface="CMU Sans Serif" panose="02000603000000000000" pitchFamily="2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Clr>
          <a:schemeClr val="accent3"/>
        </a:buClr>
        <a:buFont typeface="Wingdings" pitchFamily="2" charset="2"/>
        <a:buChar char="§"/>
        <a:defRPr sz="2400" b="0" i="0" kern="1200">
          <a:solidFill>
            <a:schemeClr val="tx1"/>
          </a:solidFill>
          <a:latin typeface="TheSans UHH" panose="020B0502050302020203" pitchFamily="34" charset="0"/>
          <a:ea typeface="CMU SANS SERIF" panose="02000603000000000000" pitchFamily="2" charset="0"/>
          <a:cs typeface="CMU SANS SERIF" panose="02000603000000000000" pitchFamily="2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Wingdings" pitchFamily="2" charset="2"/>
        <a:buChar char="§"/>
        <a:defRPr sz="2000" b="0" i="0" kern="1200">
          <a:solidFill>
            <a:schemeClr val="tx1"/>
          </a:solidFill>
          <a:latin typeface="TheSans UHH" panose="020B0502050302020203" pitchFamily="34" charset="0"/>
          <a:ea typeface="CMU SANS SERIF" panose="02000603000000000000" pitchFamily="2" charset="0"/>
          <a:cs typeface="CMU SANS SERIF" panose="02000603000000000000" pitchFamily="2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Wingdings" pitchFamily="2" charset="2"/>
        <a:buChar char="§"/>
        <a:defRPr sz="1800" b="0" i="0" kern="1200">
          <a:solidFill>
            <a:schemeClr val="tx1"/>
          </a:solidFill>
          <a:latin typeface="TheSans UHH" panose="020B0502050302020203" pitchFamily="34" charset="0"/>
          <a:ea typeface="CMU SANS SERIF" panose="02000603000000000000" pitchFamily="2" charset="0"/>
          <a:cs typeface="CMU SANS SERIF" panose="02000603000000000000" pitchFamily="2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Wingdings" pitchFamily="2" charset="2"/>
        <a:buChar char="§"/>
        <a:defRPr sz="1600" b="0" i="0" kern="1200">
          <a:solidFill>
            <a:schemeClr val="tx1"/>
          </a:solidFill>
          <a:latin typeface="TheSans UHH" panose="020B0502050302020203" pitchFamily="34" charset="0"/>
          <a:ea typeface="CMU SANS SERIF" panose="02000603000000000000" pitchFamily="2" charset="0"/>
          <a:cs typeface="CMU SANS SERIF" panose="02000603000000000000" pitchFamily="2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Wingdings" pitchFamily="2" charset="2"/>
        <a:buChar char="§"/>
        <a:defRPr sz="1600" b="0" i="0" kern="1200">
          <a:solidFill>
            <a:schemeClr val="tx1"/>
          </a:solidFill>
          <a:latin typeface="TheSans UHH" panose="020B0502050302020203" pitchFamily="34" charset="0"/>
          <a:ea typeface="CMU SANS SERIF" panose="02000603000000000000" pitchFamily="2" charset="0"/>
          <a:cs typeface="CMU SANS SERIF" panose="02000603000000000000" pitchFamily="2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mailto:ute.luebke@uni-hamburg.de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4063ABBC-7DC0-2A8D-48BE-E89FEFBB5BCC}"/>
              </a:ext>
            </a:extLst>
          </p:cNvPr>
          <p:cNvSpPr/>
          <p:nvPr/>
        </p:nvSpPr>
        <p:spPr>
          <a:xfrm>
            <a:off x="206958" y="1484554"/>
            <a:ext cx="11778084" cy="421968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20" name="Picture 19" descr="A group of people sitting around a table&#10;&#10;Description automatically generated">
            <a:extLst>
              <a:ext uri="{FF2B5EF4-FFF2-40B4-BE49-F238E27FC236}">
                <a16:creationId xmlns:a16="http://schemas.microsoft.com/office/drawing/2014/main" id="{A314E4D0-1A59-5DE6-BE4B-141DB7856D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7991" y="1727199"/>
            <a:ext cx="5613688" cy="3742927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A0DFEF0-BF66-BE04-5B2F-E9442A614B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0321" y="1947135"/>
            <a:ext cx="5338308" cy="1933686"/>
          </a:xfrm>
        </p:spPr>
        <p:txBody>
          <a:bodyPr anchor="t">
            <a:normAutofit/>
          </a:bodyPr>
          <a:lstStyle/>
          <a:p>
            <a:r>
              <a:rPr lang="en-GB" sz="4000" u="none" strike="noStrike" dirty="0" err="1">
                <a:solidFill>
                  <a:schemeClr val="tx1"/>
                </a:solidFill>
                <a:effectLst/>
                <a:latin typeface="TheSans UHH" panose="020B0502050302020203" pitchFamily="34" charset="77"/>
              </a:rPr>
              <a:t>Werde</a:t>
            </a:r>
            <a:r>
              <a:rPr lang="en-GB" sz="4000" u="none" strike="noStrike" dirty="0">
                <a:solidFill>
                  <a:schemeClr val="tx1"/>
                </a:solidFill>
                <a:effectLst/>
                <a:latin typeface="TheSans UHH" panose="020B0502050302020203" pitchFamily="34" charset="77"/>
              </a:rPr>
              <a:t> </a:t>
            </a:r>
            <a:r>
              <a:rPr lang="en-GB" sz="4000" u="none" strike="noStrike" dirty="0" err="1">
                <a:solidFill>
                  <a:schemeClr val="tx1"/>
                </a:solidFill>
                <a:effectLst/>
                <a:latin typeface="TheSans UHH" panose="020B0502050302020203" pitchFamily="34" charset="77"/>
              </a:rPr>
              <a:t>Mentor:in</a:t>
            </a:r>
            <a:br>
              <a:rPr lang="en-GB" sz="4000" u="none" strike="noStrike" dirty="0">
                <a:solidFill>
                  <a:schemeClr val="tx1"/>
                </a:solidFill>
                <a:effectLst/>
                <a:latin typeface="TheSans UHH" panose="020B0502050302020203" pitchFamily="34" charset="77"/>
              </a:rPr>
            </a:br>
            <a:r>
              <a:rPr lang="en-GB" sz="4000" u="none" strike="noStrike" dirty="0">
                <a:solidFill>
                  <a:schemeClr val="tx1"/>
                </a:solidFill>
                <a:effectLst/>
                <a:latin typeface="TheSans UHH" panose="020B0502050302020203" pitchFamily="34" charset="77"/>
              </a:rPr>
              <a:t>und </a:t>
            </a:r>
            <a:r>
              <a:rPr lang="en-GB" sz="4000" u="none" strike="noStrike" dirty="0" err="1">
                <a:solidFill>
                  <a:schemeClr val="tx1"/>
                </a:solidFill>
                <a:effectLst/>
                <a:latin typeface="TheSans UHH" panose="020B0502050302020203" pitchFamily="34" charset="77"/>
              </a:rPr>
              <a:t>gestalte</a:t>
            </a:r>
            <a:r>
              <a:rPr lang="en-GB" sz="4000" u="none" strike="noStrike" dirty="0">
                <a:solidFill>
                  <a:schemeClr val="tx1"/>
                </a:solidFill>
                <a:effectLst/>
                <a:latin typeface="TheSans UHH" panose="020B0502050302020203" pitchFamily="34" charset="77"/>
              </a:rPr>
              <a:t> den </a:t>
            </a:r>
            <a:r>
              <a:rPr lang="en-GB" sz="4000" u="none" strike="noStrike" dirty="0" err="1">
                <a:solidFill>
                  <a:schemeClr val="tx1"/>
                </a:solidFill>
                <a:effectLst/>
                <a:latin typeface="TheSans UHH" panose="020B0502050302020203" pitchFamily="34" charset="77"/>
              </a:rPr>
              <a:t>Erfolg</a:t>
            </a:r>
            <a:r>
              <a:rPr lang="en-GB" sz="4000" u="none" strike="noStrike" dirty="0">
                <a:solidFill>
                  <a:schemeClr val="tx1"/>
                </a:solidFill>
                <a:effectLst/>
                <a:latin typeface="TheSans UHH" panose="020B0502050302020203" pitchFamily="34" charset="77"/>
              </a:rPr>
              <a:t> von </a:t>
            </a:r>
            <a:r>
              <a:rPr lang="en-GB" sz="4000" u="none" strike="noStrike" dirty="0" err="1">
                <a:solidFill>
                  <a:schemeClr val="tx1"/>
                </a:solidFill>
                <a:effectLst/>
                <a:latin typeface="TheSans UHH" panose="020B0502050302020203" pitchFamily="34" charset="77"/>
              </a:rPr>
              <a:t>Erstsemestern</a:t>
            </a:r>
            <a:r>
              <a:rPr lang="en-GB" sz="4000" u="none" strike="noStrike" dirty="0">
                <a:solidFill>
                  <a:schemeClr val="tx1"/>
                </a:solidFill>
                <a:effectLst/>
                <a:latin typeface="TheSans UHH" panose="020B0502050302020203" pitchFamily="34" charset="77"/>
              </a:rPr>
              <a:t> </a:t>
            </a:r>
            <a:r>
              <a:rPr lang="en-GB" sz="4000" u="none" strike="noStrike" dirty="0" err="1">
                <a:solidFill>
                  <a:schemeClr val="tx1"/>
                </a:solidFill>
                <a:effectLst/>
                <a:latin typeface="TheSans UHH" panose="020B0502050302020203" pitchFamily="34" charset="77"/>
              </a:rPr>
              <a:t>mit</a:t>
            </a:r>
            <a:r>
              <a:rPr lang="en-GB" sz="4000" u="none" strike="noStrike" dirty="0">
                <a:solidFill>
                  <a:schemeClr val="tx1"/>
                </a:solidFill>
                <a:effectLst/>
                <a:latin typeface="TheSans UHH" panose="020B0502050302020203" pitchFamily="34" charset="77"/>
              </a:rPr>
              <a:t>!</a:t>
            </a:r>
            <a:endParaRPr lang="en-DE" sz="23900" dirty="0">
              <a:solidFill>
                <a:schemeClr val="tx1"/>
              </a:solidFill>
              <a:latin typeface="TheSans UHH" panose="020B0502050302020203" pitchFamily="34" charset="77"/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3511DBB-73B1-9409-2B3E-7B4FC61FFB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0321" y="3803057"/>
            <a:ext cx="4975451" cy="1056818"/>
          </a:xfrm>
        </p:spPr>
        <p:txBody>
          <a:bodyPr>
            <a:normAutofit/>
          </a:bodyPr>
          <a:lstStyle/>
          <a:p>
            <a:pPr algn="l"/>
            <a:r>
              <a:rPr lang="en-DE" sz="2000" dirty="0">
                <a:solidFill>
                  <a:schemeClr val="bg2">
                    <a:lumMod val="50000"/>
                  </a:schemeClr>
                </a:solidFill>
                <a:latin typeface="TheSans UHH" panose="020B0502050302020203" pitchFamily="34" charset="77"/>
              </a:rPr>
              <a:t>Wintersemester 2023/ 2024 </a:t>
            </a:r>
            <a:br>
              <a:rPr lang="en-DE" sz="2000" dirty="0">
                <a:solidFill>
                  <a:schemeClr val="bg2">
                    <a:lumMod val="50000"/>
                  </a:schemeClr>
                </a:solidFill>
                <a:latin typeface="TheSans UHH" panose="020B0502050302020203" pitchFamily="34" charset="77"/>
              </a:rPr>
            </a:br>
            <a:endParaRPr lang="en-DE" sz="2000" dirty="0">
              <a:solidFill>
                <a:schemeClr val="bg2">
                  <a:lumMod val="50000"/>
                </a:schemeClr>
              </a:solidFill>
              <a:latin typeface="TheSans UHH" panose="020B0502050302020203" pitchFamily="34" charset="77"/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B3622BEB-74A5-6FB7-4001-0C8BD82D8136}"/>
              </a:ext>
            </a:extLst>
          </p:cNvPr>
          <p:cNvSpPr txBox="1">
            <a:spLocks/>
          </p:cNvSpPr>
          <p:nvPr/>
        </p:nvSpPr>
        <p:spPr>
          <a:xfrm>
            <a:off x="10591217" y="5148984"/>
            <a:ext cx="1393825" cy="5349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Wingdings" pitchFamily="2" charset="2"/>
              <a:buNone/>
              <a:defRPr sz="1051" b="0" i="0" kern="1200">
                <a:solidFill>
                  <a:schemeClr val="bg2">
                    <a:lumMod val="50000"/>
                  </a:schemeClr>
                </a:solidFill>
                <a:latin typeface="TheSans UHH" panose="020B0502050302020203" pitchFamily="34" charset="0"/>
                <a:ea typeface="CMU SANS SERIF" panose="02000603000000000000" pitchFamily="2" charset="0"/>
                <a:cs typeface="CMU SANS SERIF" panose="02000603000000000000" pitchFamily="2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Wingdings" pitchFamily="2" charset="2"/>
              <a:buChar char="§"/>
              <a:defRPr sz="2000" b="0" i="0" kern="1200">
                <a:solidFill>
                  <a:schemeClr val="tx1"/>
                </a:solidFill>
                <a:latin typeface="TheSans UHH" panose="020B0502050302020203" pitchFamily="34" charset="0"/>
                <a:ea typeface="CMU SANS SERIF" panose="02000603000000000000" pitchFamily="2" charset="0"/>
                <a:cs typeface="CMU SANS SERIF" panose="02000603000000000000" pitchFamily="2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Wingdings" pitchFamily="2" charset="2"/>
              <a:buChar char="§"/>
              <a:defRPr sz="1800" b="0" i="0" kern="1200">
                <a:solidFill>
                  <a:schemeClr val="tx1"/>
                </a:solidFill>
                <a:latin typeface="TheSans UHH" panose="020B0502050302020203" pitchFamily="34" charset="0"/>
                <a:ea typeface="CMU SANS SERIF" panose="02000603000000000000" pitchFamily="2" charset="0"/>
                <a:cs typeface="CMU SANS SERIF" panose="02000603000000000000" pitchFamily="2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Wingdings" pitchFamily="2" charset="2"/>
              <a:buChar char="§"/>
              <a:defRPr sz="1600" b="0" i="0" kern="1200">
                <a:solidFill>
                  <a:schemeClr val="tx1"/>
                </a:solidFill>
                <a:latin typeface="TheSans UHH" panose="020B0502050302020203" pitchFamily="34" charset="0"/>
                <a:ea typeface="CMU SANS SERIF" panose="02000603000000000000" pitchFamily="2" charset="0"/>
                <a:cs typeface="CMU SANS SERIF" panose="02000603000000000000" pitchFamily="2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Wingdings" pitchFamily="2" charset="2"/>
              <a:buChar char="§"/>
              <a:defRPr sz="1600" b="0" i="0" kern="1200">
                <a:solidFill>
                  <a:schemeClr val="tx1"/>
                </a:solidFill>
                <a:latin typeface="TheSans UHH" panose="020B0502050302020203" pitchFamily="34" charset="0"/>
                <a:ea typeface="CMU SANS SERIF" panose="02000603000000000000" pitchFamily="2" charset="0"/>
                <a:cs typeface="CMU SANS SERIF" panose="02000603000000000000" pitchFamily="2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DE" dirty="0">
                <a:latin typeface="TheSans UHH" panose="020B0502050302020203" pitchFamily="34" charset="77"/>
              </a:rPr>
              <a:t>Photo by Sam Balye </a:t>
            </a:r>
          </a:p>
        </p:txBody>
      </p:sp>
    </p:spTree>
    <p:extLst>
      <p:ext uri="{BB962C8B-B14F-4D97-AF65-F5344CB8AC3E}">
        <p14:creationId xmlns:p14="http://schemas.microsoft.com/office/powerpoint/2010/main" val="1311045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3F7A541-20E9-08B0-4F83-2F84263EE66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55369" y="2033194"/>
            <a:ext cx="5201745" cy="3164409"/>
          </a:xfrm>
        </p:spPr>
        <p:txBody>
          <a:bodyPr>
            <a:normAutofit/>
          </a:bodyPr>
          <a:lstStyle/>
          <a:p>
            <a:pPr>
              <a:buClr>
                <a:schemeClr val="accent1"/>
              </a:buClr>
              <a:buSzPct val="70000"/>
            </a:pPr>
            <a:r>
              <a:rPr lang="en-GB" sz="2000" dirty="0">
                <a:latin typeface="TheSans UHH" panose="020B0502050302020203" pitchFamily="34" charset="77"/>
              </a:rPr>
              <a:t>Unser Mentoring-System </a:t>
            </a:r>
            <a:r>
              <a:rPr lang="en-GB" sz="2000" dirty="0" err="1">
                <a:latin typeface="TheSans UHH" panose="020B0502050302020203" pitchFamily="34" charset="77"/>
              </a:rPr>
              <a:t>bietet</a:t>
            </a:r>
            <a:r>
              <a:rPr lang="en-GB" sz="2000" dirty="0">
                <a:latin typeface="TheSans UHH" panose="020B0502050302020203" pitchFamily="34" charset="77"/>
              </a:rPr>
              <a:t> </a:t>
            </a:r>
            <a:r>
              <a:rPr lang="en-GB" sz="2000" dirty="0" err="1">
                <a:latin typeface="TheSans UHH" panose="020B0502050302020203" pitchFamily="34" charset="77"/>
              </a:rPr>
              <a:t>individuelle</a:t>
            </a:r>
            <a:r>
              <a:rPr lang="en-GB" sz="2000" dirty="0">
                <a:latin typeface="TheSans UHH" panose="020B0502050302020203" pitchFamily="34" charset="77"/>
              </a:rPr>
              <a:t> </a:t>
            </a:r>
            <a:r>
              <a:rPr lang="en-GB" sz="2000" dirty="0" err="1">
                <a:latin typeface="TheSans UHH" panose="020B0502050302020203" pitchFamily="34" charset="77"/>
              </a:rPr>
              <a:t>Unterstützung</a:t>
            </a:r>
            <a:r>
              <a:rPr lang="en-GB" sz="2000" dirty="0">
                <a:latin typeface="TheSans UHH" panose="020B0502050302020203" pitchFamily="34" charset="77"/>
              </a:rPr>
              <a:t> und </a:t>
            </a:r>
            <a:r>
              <a:rPr lang="en-GB" sz="2000" dirty="0" err="1">
                <a:latin typeface="TheSans UHH" panose="020B0502050302020203" pitchFamily="34" charset="77"/>
              </a:rPr>
              <a:t>Beratung</a:t>
            </a:r>
            <a:r>
              <a:rPr lang="en-GB" sz="2000" dirty="0">
                <a:latin typeface="TheSans UHH" panose="020B0502050302020203" pitchFamily="34" charset="77"/>
              </a:rPr>
              <a:t> für </a:t>
            </a:r>
            <a:r>
              <a:rPr lang="en-GB" sz="2000" dirty="0" err="1">
                <a:latin typeface="TheSans UHH" panose="020B0502050302020203" pitchFamily="34" charset="77"/>
              </a:rPr>
              <a:t>Erstsemesterstudierende</a:t>
            </a:r>
            <a:r>
              <a:rPr lang="en-GB" sz="2000" dirty="0">
                <a:latin typeface="TheSans UHH" panose="020B0502050302020203" pitchFamily="34" charset="77"/>
              </a:rPr>
              <a:t> </a:t>
            </a:r>
            <a:r>
              <a:rPr lang="en-GB" sz="2000" dirty="0" err="1">
                <a:latin typeface="TheSans UHH" panose="020B0502050302020203" pitchFamily="34" charset="77"/>
              </a:rPr>
              <a:t>durch</a:t>
            </a:r>
            <a:r>
              <a:rPr lang="en-GB" sz="2000" dirty="0">
                <a:latin typeface="TheSans UHH" panose="020B0502050302020203" pitchFamily="34" charset="77"/>
              </a:rPr>
              <a:t> </a:t>
            </a:r>
            <a:r>
              <a:rPr lang="en-GB" sz="2000" dirty="0" err="1">
                <a:latin typeface="TheSans UHH" panose="020B0502050302020203" pitchFamily="34" charset="77"/>
              </a:rPr>
              <a:t>Studierende</a:t>
            </a:r>
            <a:r>
              <a:rPr lang="en-GB" sz="2000" dirty="0">
                <a:latin typeface="TheSans UHH" panose="020B0502050302020203" pitchFamily="34" charset="77"/>
              </a:rPr>
              <a:t> </a:t>
            </a:r>
            <a:r>
              <a:rPr lang="en-GB" sz="2000" dirty="0" err="1">
                <a:latin typeface="TheSans UHH" panose="020B0502050302020203" pitchFamily="34" charset="77"/>
              </a:rPr>
              <a:t>aus</a:t>
            </a:r>
            <a:r>
              <a:rPr lang="en-GB" sz="2000" dirty="0">
                <a:latin typeface="TheSans UHH" panose="020B0502050302020203" pitchFamily="34" charset="77"/>
              </a:rPr>
              <a:t> </a:t>
            </a:r>
            <a:r>
              <a:rPr lang="en-GB" sz="2000" dirty="0" err="1">
                <a:latin typeface="TheSans UHH" panose="020B0502050302020203" pitchFamily="34" charset="77"/>
              </a:rPr>
              <a:t>höheren</a:t>
            </a:r>
            <a:r>
              <a:rPr lang="en-GB" sz="2000" dirty="0">
                <a:latin typeface="TheSans UHH" panose="020B0502050302020203" pitchFamily="34" charset="77"/>
              </a:rPr>
              <a:t> </a:t>
            </a:r>
            <a:r>
              <a:rPr lang="en-GB" sz="2000" dirty="0" err="1">
                <a:latin typeface="TheSans UHH" panose="020B0502050302020203" pitchFamily="34" charset="77"/>
              </a:rPr>
              <a:t>Semestern</a:t>
            </a:r>
            <a:r>
              <a:rPr lang="en-GB" sz="2000" dirty="0">
                <a:latin typeface="TheSans UHH" panose="020B0502050302020203" pitchFamily="34" charset="77"/>
              </a:rPr>
              <a:t>.</a:t>
            </a:r>
          </a:p>
          <a:p>
            <a:pPr>
              <a:buClr>
                <a:schemeClr val="accent1"/>
              </a:buClr>
              <a:buSzPct val="70000"/>
            </a:pPr>
            <a:r>
              <a:rPr lang="en-GB" sz="2000" dirty="0">
                <a:latin typeface="TheSans UHH" panose="020B0502050302020203" pitchFamily="34" charset="77"/>
              </a:rPr>
              <a:t>Als </a:t>
            </a:r>
            <a:r>
              <a:rPr lang="en-GB" sz="2000" dirty="0" err="1">
                <a:latin typeface="TheSans UHH" panose="020B0502050302020203" pitchFamily="34" charset="77"/>
              </a:rPr>
              <a:t>Mentor:in</a:t>
            </a:r>
            <a:r>
              <a:rPr lang="en-GB" sz="2000" dirty="0">
                <a:latin typeface="TheSans UHH" panose="020B0502050302020203" pitchFamily="34" charset="77"/>
              </a:rPr>
              <a:t> hast du die </a:t>
            </a:r>
            <a:r>
              <a:rPr lang="en-GB" sz="2000" dirty="0" err="1">
                <a:latin typeface="TheSans UHH" panose="020B0502050302020203" pitchFamily="34" charset="77"/>
              </a:rPr>
              <a:t>Möglichkeit</a:t>
            </a:r>
            <a:r>
              <a:rPr lang="en-GB" sz="2000" dirty="0">
                <a:latin typeface="TheSans UHH" panose="020B0502050302020203" pitchFamily="34" charset="77"/>
              </a:rPr>
              <a:t>, </a:t>
            </a:r>
            <a:r>
              <a:rPr lang="en-GB" sz="2000" dirty="0" err="1">
                <a:latin typeface="TheSans UHH" panose="020B0502050302020203" pitchFamily="34" charset="77"/>
              </a:rPr>
              <a:t>Studierende</a:t>
            </a:r>
            <a:r>
              <a:rPr lang="en-GB" sz="2000" dirty="0">
                <a:latin typeface="TheSans UHH" panose="020B0502050302020203" pitchFamily="34" charset="77"/>
              </a:rPr>
              <a:t> </a:t>
            </a:r>
            <a:r>
              <a:rPr lang="en-GB" sz="2000" dirty="0" err="1">
                <a:latin typeface="TheSans UHH" panose="020B0502050302020203" pitchFamily="34" charset="77"/>
              </a:rPr>
              <a:t>beim</a:t>
            </a:r>
            <a:r>
              <a:rPr lang="en-GB" sz="2000" dirty="0">
                <a:latin typeface="TheSans UHH" panose="020B0502050302020203" pitchFamily="34" charset="77"/>
              </a:rPr>
              <a:t> </a:t>
            </a:r>
            <a:r>
              <a:rPr lang="en-GB" sz="2000" dirty="0" err="1">
                <a:latin typeface="TheSans UHH" panose="020B0502050302020203" pitchFamily="34" charset="77"/>
              </a:rPr>
              <a:t>Studienstart</a:t>
            </a:r>
            <a:r>
              <a:rPr lang="en-GB" sz="2000" dirty="0">
                <a:latin typeface="TheSans UHH" panose="020B0502050302020203" pitchFamily="34" charset="77"/>
              </a:rPr>
              <a:t> </a:t>
            </a:r>
            <a:r>
              <a:rPr lang="en-GB" sz="2000" dirty="0" err="1">
                <a:latin typeface="TheSans UHH" panose="020B0502050302020203" pitchFamily="34" charset="77"/>
              </a:rPr>
              <a:t>zu</a:t>
            </a:r>
            <a:r>
              <a:rPr lang="en-GB" sz="2000" dirty="0">
                <a:latin typeface="TheSans UHH" panose="020B0502050302020203" pitchFamily="34" charset="77"/>
              </a:rPr>
              <a:t> </a:t>
            </a:r>
            <a:r>
              <a:rPr lang="en-GB" sz="2000" dirty="0" err="1">
                <a:latin typeface="TheSans UHH" panose="020B0502050302020203" pitchFamily="34" charset="77"/>
              </a:rPr>
              <a:t>begleiten</a:t>
            </a:r>
            <a:r>
              <a:rPr lang="en-GB" sz="2000" dirty="0">
                <a:latin typeface="TheSans UHH" panose="020B0502050302020203" pitchFamily="34" charset="77"/>
              </a:rPr>
              <a:t> und </a:t>
            </a:r>
            <a:r>
              <a:rPr lang="en-GB" sz="2000" dirty="0" err="1">
                <a:latin typeface="TheSans UHH" panose="020B0502050302020203" pitchFamily="34" charset="77"/>
              </a:rPr>
              <a:t>ihnen</a:t>
            </a:r>
            <a:r>
              <a:rPr lang="en-GB" sz="2000" dirty="0">
                <a:latin typeface="TheSans UHH" panose="020B0502050302020203" pitchFamily="34" charset="77"/>
              </a:rPr>
              <a:t> </a:t>
            </a:r>
            <a:r>
              <a:rPr lang="en-GB" sz="2000" dirty="0" err="1">
                <a:latin typeface="TheSans UHH" panose="020B0502050302020203" pitchFamily="34" charset="77"/>
              </a:rPr>
              <a:t>im</a:t>
            </a:r>
            <a:r>
              <a:rPr lang="en-GB" sz="2000" dirty="0">
                <a:latin typeface="TheSans UHH" panose="020B0502050302020203" pitchFamily="34" charset="77"/>
              </a:rPr>
              <a:t> </a:t>
            </a:r>
            <a:r>
              <a:rPr lang="en-GB" sz="2000" dirty="0" err="1">
                <a:latin typeface="TheSans UHH" panose="020B0502050302020203" pitchFamily="34" charset="77"/>
              </a:rPr>
              <a:t>neuen</a:t>
            </a:r>
            <a:r>
              <a:rPr lang="en-GB" sz="2000" dirty="0">
                <a:latin typeface="TheSans UHH" panose="020B0502050302020203" pitchFamily="34" charset="77"/>
              </a:rPr>
              <a:t> </a:t>
            </a:r>
            <a:r>
              <a:rPr lang="en-GB" sz="2000" dirty="0" err="1">
                <a:latin typeface="TheSans UHH" panose="020B0502050302020203" pitchFamily="34" charset="77"/>
              </a:rPr>
              <a:t>Alltag</a:t>
            </a:r>
            <a:r>
              <a:rPr lang="en-GB" sz="2000" dirty="0">
                <a:latin typeface="TheSans UHH" panose="020B0502050302020203" pitchFamily="34" charset="77"/>
              </a:rPr>
              <a:t> </a:t>
            </a:r>
            <a:r>
              <a:rPr lang="en-GB" sz="2000" dirty="0" err="1">
                <a:latin typeface="TheSans UHH" panose="020B0502050302020203" pitchFamily="34" charset="77"/>
              </a:rPr>
              <a:t>zu</a:t>
            </a:r>
            <a:r>
              <a:rPr lang="en-GB" sz="2000" dirty="0">
                <a:latin typeface="TheSans UHH" panose="020B0502050302020203" pitchFamily="34" charset="77"/>
              </a:rPr>
              <a:t> </a:t>
            </a:r>
            <a:r>
              <a:rPr lang="en-GB" sz="2000" dirty="0" err="1">
                <a:latin typeface="TheSans UHH" panose="020B0502050302020203" pitchFamily="34" charset="77"/>
              </a:rPr>
              <a:t>helfen</a:t>
            </a:r>
            <a:r>
              <a:rPr lang="en-GB" sz="2000" dirty="0">
                <a:latin typeface="TheSans UHH" panose="020B0502050302020203" pitchFamily="34" charset="77"/>
              </a:rPr>
              <a:t>.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D2A9AC1-2235-B753-40B4-A4B4D50986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905" y="607646"/>
            <a:ext cx="9412796" cy="652446"/>
          </a:xfrm>
        </p:spPr>
        <p:txBody>
          <a:bodyPr anchor="t"/>
          <a:lstStyle/>
          <a:p>
            <a:r>
              <a:rPr lang="en-GB" dirty="0">
                <a:solidFill>
                  <a:schemeClr val="tx1"/>
                </a:solidFill>
                <a:latin typeface="TheSans UHH" panose="020B0502050302020203" pitchFamily="34" charset="77"/>
              </a:rPr>
              <a:t>Was </a:t>
            </a:r>
            <a:r>
              <a:rPr lang="en-GB" dirty="0" err="1">
                <a:solidFill>
                  <a:schemeClr val="tx1"/>
                </a:solidFill>
                <a:latin typeface="TheSans UHH" panose="020B0502050302020203" pitchFamily="34" charset="77"/>
              </a:rPr>
              <a:t>ist</a:t>
            </a:r>
            <a:r>
              <a:rPr lang="en-GB" dirty="0">
                <a:solidFill>
                  <a:schemeClr val="tx1"/>
                </a:solidFill>
                <a:latin typeface="TheSans UHH" panose="020B0502050302020203" pitchFamily="34" charset="77"/>
              </a:rPr>
              <a:t> das Mentoring System?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7FF03DA-0EEF-B7DF-4CDA-881BE644167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>
                <a:latin typeface="TheSans UHH" panose="020B0502050302020203" pitchFamily="34" charset="77"/>
              </a:rPr>
              <a:t>Mentoring BA WiSe 2023/ 2024</a:t>
            </a:r>
            <a:endParaRPr lang="en-DE" dirty="0">
              <a:latin typeface="TheSans UHH" panose="020B0502050302020203" pitchFamily="34" charset="77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9E2517-658E-DAB4-2BF9-526F4FE2552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14057" y="4876320"/>
            <a:ext cx="1702161" cy="534988"/>
          </a:xfrm>
        </p:spPr>
        <p:txBody>
          <a:bodyPr/>
          <a:lstStyle/>
          <a:p>
            <a:r>
              <a:rPr lang="en-DE" dirty="0">
                <a:latin typeface="TheSans UHH" panose="020B0502050302020203" pitchFamily="34" charset="77"/>
              </a:rPr>
              <a:t>Photo by Dylan Gillis </a:t>
            </a:r>
          </a:p>
        </p:txBody>
      </p:sp>
      <p:pic>
        <p:nvPicPr>
          <p:cNvPr id="12" name="Picture 11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0C54161C-7E4B-E497-264D-2DCDE69E4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917" y="2022437"/>
            <a:ext cx="4746614" cy="316440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B446241-F87A-27F1-29DC-7408C055D820}"/>
              </a:ext>
            </a:extLst>
          </p:cNvPr>
          <p:cNvSpPr/>
          <p:nvPr/>
        </p:nvSpPr>
        <p:spPr>
          <a:xfrm>
            <a:off x="206958" y="1484554"/>
            <a:ext cx="11778084" cy="421968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039824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people looking at a computer&#10;&#10;Description automatically generated">
            <a:extLst>
              <a:ext uri="{FF2B5EF4-FFF2-40B4-BE49-F238E27FC236}">
                <a16:creationId xmlns:a16="http://schemas.microsoft.com/office/drawing/2014/main" id="{B9B4ABE6-627D-0E20-6256-11EC0786F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917" y="2022437"/>
            <a:ext cx="4746614" cy="3164409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3F7A541-20E9-08B0-4F83-2F84263EE66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9766" y="2022437"/>
            <a:ext cx="5732219" cy="3528509"/>
          </a:xfrm>
        </p:spPr>
        <p:txBody>
          <a:bodyPr>
            <a:noAutofit/>
          </a:bodyPr>
          <a:lstStyle/>
          <a:p>
            <a:pPr>
              <a:buClr>
                <a:schemeClr val="accent1"/>
              </a:buClr>
              <a:buSzPct val="70000"/>
            </a:pPr>
            <a:r>
              <a:rPr lang="en-GB" sz="2000" u="none" strike="noStrike" dirty="0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Du </a:t>
            </a:r>
            <a:r>
              <a:rPr lang="en-GB" sz="2000" u="none" strike="noStrike" dirty="0" err="1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kannst</a:t>
            </a:r>
            <a:r>
              <a:rPr lang="en-GB" sz="2000" u="none" strike="noStrike" dirty="0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 </a:t>
            </a:r>
            <a:r>
              <a:rPr lang="en-GB" sz="2000" u="none" strike="noStrike" dirty="0" err="1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deine</a:t>
            </a:r>
            <a:r>
              <a:rPr lang="en-GB" sz="2000" u="none" strike="noStrike" dirty="0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 </a:t>
            </a:r>
            <a:r>
              <a:rPr lang="en-GB" sz="2000" u="none" strike="noStrike" dirty="0" err="1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gesammelten</a:t>
            </a:r>
            <a:r>
              <a:rPr lang="en-GB" sz="2000" u="none" strike="noStrike" dirty="0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 </a:t>
            </a:r>
            <a:r>
              <a:rPr lang="en-GB" sz="2000" u="none" strike="noStrike" dirty="0" err="1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Studienerfahrungen</a:t>
            </a:r>
            <a:r>
              <a:rPr lang="en-GB" sz="2000" u="none" strike="noStrike" dirty="0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 </a:t>
            </a:r>
            <a:r>
              <a:rPr lang="en-GB" sz="2000" u="none" strike="noStrike" dirty="0" err="1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teilen</a:t>
            </a:r>
            <a:r>
              <a:rPr lang="en-GB" sz="2000" u="none" strike="noStrike" dirty="0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 und </a:t>
            </a:r>
            <a:r>
              <a:rPr lang="en-GB" sz="2000" u="none" strike="noStrike" dirty="0" err="1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positiv</a:t>
            </a:r>
            <a:r>
              <a:rPr lang="en-GB" sz="2000" u="none" strike="noStrike" dirty="0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 auf den </a:t>
            </a:r>
            <a:r>
              <a:rPr lang="en-GB" sz="2000" u="none" strike="noStrike" dirty="0" err="1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Studienerfolg</a:t>
            </a:r>
            <a:r>
              <a:rPr lang="en-GB" sz="2000" u="none" strike="noStrike" dirty="0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 der </a:t>
            </a:r>
            <a:r>
              <a:rPr lang="en-GB" sz="2000" u="none" strike="noStrike" dirty="0" err="1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Studierenden</a:t>
            </a:r>
            <a:r>
              <a:rPr lang="en-GB" sz="2000" u="none" strike="noStrike" dirty="0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 </a:t>
            </a:r>
            <a:r>
              <a:rPr lang="en-GB" sz="2000" u="none" strike="noStrike" dirty="0" err="1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einwirken</a:t>
            </a:r>
            <a:r>
              <a:rPr lang="en-GB" sz="2000" u="none" strike="noStrike" dirty="0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.</a:t>
            </a:r>
          </a:p>
          <a:p>
            <a:pPr>
              <a:buClr>
                <a:schemeClr val="accent1"/>
              </a:buClr>
              <a:buSzPct val="70000"/>
            </a:pPr>
            <a:r>
              <a:rPr lang="en-GB" sz="2000" u="none" strike="noStrike" dirty="0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Als </a:t>
            </a:r>
            <a:r>
              <a:rPr lang="en-GB" sz="2000" u="none" strike="noStrike" dirty="0" err="1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Mentor:in</a:t>
            </a:r>
            <a:r>
              <a:rPr lang="en-GB" sz="2000" u="none" strike="noStrike" dirty="0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 </a:t>
            </a:r>
            <a:r>
              <a:rPr lang="en-GB" sz="2000" u="none" strike="noStrike" dirty="0" err="1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entwickelst</a:t>
            </a:r>
            <a:r>
              <a:rPr lang="en-GB" sz="2000" u="none" strike="noStrike" dirty="0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 du </a:t>
            </a:r>
            <a:r>
              <a:rPr lang="en-GB" sz="2000" u="none" strike="noStrike" dirty="0" err="1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wertvolle</a:t>
            </a:r>
            <a:r>
              <a:rPr lang="en-GB" sz="2000" u="none" strike="noStrike" dirty="0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 </a:t>
            </a:r>
            <a:r>
              <a:rPr lang="en-GB" sz="2000" u="none" strike="noStrike" dirty="0" err="1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Fähigkeiten</a:t>
            </a:r>
            <a:r>
              <a:rPr lang="en-GB" sz="2000" u="none" strike="noStrike" dirty="0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 </a:t>
            </a:r>
            <a:r>
              <a:rPr lang="en-GB" sz="2000" u="none" strike="noStrike" dirty="0" err="1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weiter</a:t>
            </a:r>
            <a:r>
              <a:rPr lang="en-GB" sz="2000" u="none" strike="noStrike" dirty="0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, </a:t>
            </a:r>
            <a:r>
              <a:rPr lang="en-GB" sz="2000" u="none" strike="noStrike" dirty="0" err="1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wie</a:t>
            </a:r>
            <a:r>
              <a:rPr lang="en-GB" sz="2000" u="none" strike="noStrike" dirty="0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 </a:t>
            </a:r>
            <a:r>
              <a:rPr lang="en-GB" sz="2000" u="none" strike="noStrike" dirty="0" err="1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Kommunikation</a:t>
            </a:r>
            <a:r>
              <a:rPr lang="en-GB" sz="2000" u="none" strike="noStrike" dirty="0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, </a:t>
            </a:r>
            <a:r>
              <a:rPr lang="en-GB" sz="2000" u="none" strike="noStrike" dirty="0" err="1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Empathie</a:t>
            </a:r>
            <a:r>
              <a:rPr lang="en-GB" sz="2000" u="none" strike="noStrike" dirty="0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 und Leadership u</a:t>
            </a:r>
            <a:r>
              <a:rPr lang="en-GB" sz="2000" dirty="0">
                <a:solidFill>
                  <a:srgbClr val="000000"/>
                </a:solidFill>
                <a:latin typeface="TheSans UHH" panose="020B0502050302020203" pitchFamily="34" charset="77"/>
              </a:rPr>
              <a:t>nd </a:t>
            </a:r>
            <a:r>
              <a:rPr lang="en-GB" sz="2000" dirty="0" err="1">
                <a:solidFill>
                  <a:srgbClr val="000000"/>
                </a:solidFill>
                <a:latin typeface="TheSans UHH" panose="020B0502050302020203" pitchFamily="34" charset="77"/>
              </a:rPr>
              <a:t>knüpfst</a:t>
            </a:r>
            <a:r>
              <a:rPr lang="en-GB" sz="2000" dirty="0">
                <a:solidFill>
                  <a:srgbClr val="000000"/>
                </a:solidFill>
                <a:latin typeface="TheSans UHH" panose="020B0502050302020203" pitchFamily="34" charset="77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TheSans UHH" panose="020B0502050302020203" pitchFamily="34" charset="77"/>
              </a:rPr>
              <a:t>Kontakte</a:t>
            </a:r>
            <a:r>
              <a:rPr lang="en-GB" sz="2000" dirty="0">
                <a:solidFill>
                  <a:srgbClr val="000000"/>
                </a:solidFill>
                <a:latin typeface="TheSans UHH" panose="020B0502050302020203" pitchFamily="34" charset="77"/>
              </a:rPr>
              <a:t>.</a:t>
            </a:r>
            <a:endParaRPr lang="en-GB" sz="2000" u="none" strike="noStrike" dirty="0">
              <a:solidFill>
                <a:srgbClr val="000000"/>
              </a:solidFill>
              <a:effectLst/>
              <a:latin typeface="TheSans UHH" panose="020B0502050302020203" pitchFamily="34" charset="77"/>
            </a:endParaRPr>
          </a:p>
          <a:p>
            <a:pPr>
              <a:buClr>
                <a:schemeClr val="accent1"/>
              </a:buClr>
              <a:buSzPct val="70000"/>
            </a:pPr>
            <a:r>
              <a:rPr lang="en-GB" sz="2000" u="none" strike="noStrike" dirty="0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3 ECTs </a:t>
            </a:r>
            <a:r>
              <a:rPr lang="en-GB" sz="2000" u="none" strike="noStrike" dirty="0" err="1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im</a:t>
            </a:r>
            <a:r>
              <a:rPr lang="en-GB" sz="2000" u="none" strike="noStrike" dirty="0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 </a:t>
            </a:r>
            <a:r>
              <a:rPr lang="en-GB" sz="2000" u="none" strike="noStrike" dirty="0" err="1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freien</a:t>
            </a:r>
            <a:r>
              <a:rPr lang="en-GB" sz="2000" u="none" strike="noStrike" dirty="0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 </a:t>
            </a:r>
            <a:r>
              <a:rPr lang="en-GB" sz="2000" u="none" strike="noStrike" dirty="0" err="1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Wahlbereich</a:t>
            </a:r>
            <a:r>
              <a:rPr lang="en-GB" sz="2000" u="none" strike="noStrike" dirty="0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 für die </a:t>
            </a:r>
            <a:r>
              <a:rPr lang="en-GB" sz="2000" u="none" strike="noStrike" dirty="0" err="1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erfolgreiche</a:t>
            </a:r>
            <a:r>
              <a:rPr lang="en-GB" sz="2000" u="none" strike="noStrike" dirty="0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 </a:t>
            </a:r>
            <a:r>
              <a:rPr lang="en-GB" sz="2000" u="none" strike="noStrike" dirty="0" err="1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Teilnahme</a:t>
            </a:r>
            <a:r>
              <a:rPr lang="en-GB" sz="2000" u="none" strike="noStrike" dirty="0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 und </a:t>
            </a:r>
            <a:r>
              <a:rPr lang="en-GB" sz="2000" u="none" strike="noStrike" dirty="0" err="1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Mitarbeit</a:t>
            </a:r>
            <a:r>
              <a:rPr lang="en-GB" sz="2000" u="none" strike="noStrike" dirty="0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 am </a:t>
            </a:r>
            <a:r>
              <a:rPr lang="en-GB" sz="2000" u="none" strike="noStrike" dirty="0" err="1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Abschlussbericht</a:t>
            </a:r>
            <a:r>
              <a:rPr lang="en-GB" sz="2000" u="none" strike="noStrike" dirty="0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 des </a:t>
            </a:r>
            <a:r>
              <a:rPr lang="en-GB" sz="2000" u="none" strike="noStrike" dirty="0" err="1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Projektes</a:t>
            </a:r>
            <a:r>
              <a:rPr lang="en-GB" sz="2000" u="none" strike="noStrike" dirty="0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.</a:t>
            </a:r>
          </a:p>
          <a:p>
            <a:pPr>
              <a:buClr>
                <a:schemeClr val="accent1"/>
              </a:buClr>
              <a:buSzPct val="70000"/>
            </a:pPr>
            <a:r>
              <a:rPr lang="en-GB" sz="2000" dirty="0">
                <a:solidFill>
                  <a:srgbClr val="000000"/>
                </a:solidFill>
                <a:latin typeface="TheSans UHH" panose="020B0502050302020203" pitchFamily="34" charset="77"/>
              </a:rPr>
              <a:t>Bei </a:t>
            </a:r>
            <a:r>
              <a:rPr lang="en-GB" sz="2000" dirty="0" err="1">
                <a:solidFill>
                  <a:srgbClr val="000000"/>
                </a:solidFill>
                <a:latin typeface="TheSans UHH" panose="020B0502050302020203" pitchFamily="34" charset="77"/>
              </a:rPr>
              <a:t>wiederholter</a:t>
            </a:r>
            <a:r>
              <a:rPr lang="en-GB" sz="2000" dirty="0">
                <a:solidFill>
                  <a:srgbClr val="000000"/>
                </a:solidFill>
                <a:latin typeface="TheSans UHH" panose="020B0502050302020203" pitchFamily="34" charset="77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TheSans UHH" panose="020B0502050302020203" pitchFamily="34" charset="77"/>
              </a:rPr>
              <a:t>Teilnahme</a:t>
            </a:r>
            <a:r>
              <a:rPr lang="en-GB" sz="2000" dirty="0">
                <a:solidFill>
                  <a:srgbClr val="000000"/>
                </a:solidFill>
                <a:latin typeface="TheSans UHH" panose="020B0502050302020203" pitchFamily="34" charset="77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TheSans UHH" panose="020B0502050302020203" pitchFamily="34" charset="77"/>
              </a:rPr>
              <a:t>wird</a:t>
            </a:r>
            <a:r>
              <a:rPr lang="en-GB" sz="2000" dirty="0">
                <a:solidFill>
                  <a:srgbClr val="000000"/>
                </a:solidFill>
                <a:latin typeface="TheSans UHH" panose="020B0502050302020203" pitchFamily="34" charset="77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TheSans UHH" panose="020B0502050302020203" pitchFamily="34" charset="77"/>
              </a:rPr>
              <a:t>zusätzlich</a:t>
            </a:r>
            <a:r>
              <a:rPr lang="en-GB" sz="2000" dirty="0">
                <a:solidFill>
                  <a:srgbClr val="000000"/>
                </a:solidFill>
                <a:latin typeface="TheSans UHH" panose="020B0502050302020203" pitchFamily="34" charset="77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TheSans UHH" panose="020B0502050302020203" pitchFamily="34" charset="77"/>
              </a:rPr>
              <a:t>ein</a:t>
            </a:r>
            <a:r>
              <a:rPr lang="en-GB" sz="2000" dirty="0">
                <a:solidFill>
                  <a:srgbClr val="000000"/>
                </a:solidFill>
                <a:latin typeface="TheSans UHH" panose="020B0502050302020203" pitchFamily="34" charset="77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TheSans UHH" panose="020B0502050302020203" pitchFamily="34" charset="77"/>
              </a:rPr>
              <a:t>Zertifikat</a:t>
            </a:r>
            <a:r>
              <a:rPr lang="en-GB" sz="2000" dirty="0">
                <a:solidFill>
                  <a:srgbClr val="000000"/>
                </a:solidFill>
                <a:latin typeface="TheSans UHH" panose="020B0502050302020203" pitchFamily="34" charset="77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TheSans UHH" panose="020B0502050302020203" pitchFamily="34" charset="77"/>
              </a:rPr>
              <a:t>ausgestellt</a:t>
            </a:r>
            <a:r>
              <a:rPr lang="en-GB" sz="2000" dirty="0">
                <a:solidFill>
                  <a:srgbClr val="000000"/>
                </a:solidFill>
                <a:latin typeface="TheSans UHH" panose="020B0502050302020203" pitchFamily="34" charset="77"/>
              </a:rPr>
              <a:t>.</a:t>
            </a:r>
            <a:endParaRPr lang="en-GB" sz="2000" u="none" strike="noStrike" dirty="0">
              <a:solidFill>
                <a:srgbClr val="000000"/>
              </a:solidFill>
              <a:effectLst/>
              <a:latin typeface="TheSans UHH" panose="020B0502050302020203" pitchFamily="34" charset="77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D2A9AC1-2235-B753-40B4-A4B4D50986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904" y="607646"/>
            <a:ext cx="9627949" cy="839046"/>
          </a:xfrm>
        </p:spPr>
        <p:txBody>
          <a:bodyPr anchor="t"/>
          <a:lstStyle/>
          <a:p>
            <a:r>
              <a:rPr lang="en-GB" dirty="0" err="1">
                <a:solidFill>
                  <a:schemeClr val="tx1"/>
                </a:solidFill>
                <a:latin typeface="TheSans UHH" panose="020B0502050302020203" pitchFamily="34" charset="77"/>
              </a:rPr>
              <a:t>Warum</a:t>
            </a:r>
            <a:r>
              <a:rPr lang="en-GB" dirty="0">
                <a:solidFill>
                  <a:schemeClr val="tx1"/>
                </a:solidFill>
                <a:latin typeface="TheSans UHH" panose="020B0502050302020203" pitchFamily="34" charset="77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TheSans UHH" panose="020B0502050302020203" pitchFamily="34" charset="77"/>
              </a:rPr>
              <a:t>sollte</a:t>
            </a:r>
            <a:r>
              <a:rPr lang="en-GB" dirty="0">
                <a:solidFill>
                  <a:schemeClr val="tx1"/>
                </a:solidFill>
                <a:latin typeface="TheSans UHH" panose="020B0502050302020203" pitchFamily="34" charset="77"/>
              </a:rPr>
              <a:t> ich </a:t>
            </a:r>
            <a:r>
              <a:rPr lang="en-GB" dirty="0" err="1">
                <a:solidFill>
                  <a:schemeClr val="tx1"/>
                </a:solidFill>
                <a:latin typeface="TheSans UHH" panose="020B0502050302020203" pitchFamily="34" charset="77"/>
              </a:rPr>
              <a:t>Mentor:in</a:t>
            </a:r>
            <a:r>
              <a:rPr lang="en-GB" dirty="0">
                <a:solidFill>
                  <a:schemeClr val="tx1"/>
                </a:solidFill>
                <a:latin typeface="TheSans UHH" panose="020B0502050302020203" pitchFamily="34" charset="77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TheSans UHH" panose="020B0502050302020203" pitchFamily="34" charset="77"/>
              </a:rPr>
              <a:t>werden</a:t>
            </a:r>
            <a:r>
              <a:rPr lang="en-GB" dirty="0">
                <a:solidFill>
                  <a:schemeClr val="tx1"/>
                </a:solidFill>
                <a:latin typeface="TheSans UHH" panose="020B0502050302020203" pitchFamily="34" charset="77"/>
              </a:rPr>
              <a:t>?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7FF03DA-0EEF-B7DF-4CDA-881BE644167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>
                <a:latin typeface="TheSans UHH" panose="020B0502050302020203" pitchFamily="34" charset="77"/>
              </a:rPr>
              <a:t>Mentoring BA WiSe 2023/ 2024</a:t>
            </a:r>
            <a:endParaRPr lang="en-DE" dirty="0">
              <a:latin typeface="TheSans UHH" panose="020B0502050302020203" pitchFamily="34" charset="77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9E2517-658E-DAB4-2BF9-526F4FE2552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91543" y="4876320"/>
            <a:ext cx="2224676" cy="534988"/>
          </a:xfrm>
        </p:spPr>
        <p:txBody>
          <a:bodyPr/>
          <a:lstStyle/>
          <a:p>
            <a:r>
              <a:rPr lang="en-DE" dirty="0">
                <a:latin typeface="TheSans UHH" panose="020B0502050302020203" pitchFamily="34" charset="77"/>
              </a:rPr>
              <a:t>Photo by Campaign Creators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060A0A-7DB2-7CE1-9967-ECB56F54D134}"/>
              </a:ext>
            </a:extLst>
          </p:cNvPr>
          <p:cNvSpPr/>
          <p:nvPr/>
        </p:nvSpPr>
        <p:spPr>
          <a:xfrm>
            <a:off x="206958" y="1484554"/>
            <a:ext cx="11778084" cy="421968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33782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3F7A541-20E9-08B0-4F83-2F84263EE66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904" y="1899961"/>
            <a:ext cx="4641524" cy="3388871"/>
          </a:xfrm>
        </p:spPr>
        <p:txBody>
          <a:bodyPr>
            <a:normAutofit/>
          </a:bodyPr>
          <a:lstStyle/>
          <a:p>
            <a:pPr algn="l">
              <a:buClr>
                <a:schemeClr val="accent1"/>
              </a:buClr>
            </a:pPr>
            <a:r>
              <a:rPr lang="en-GB" u="none" strike="noStrike" dirty="0">
                <a:effectLst/>
                <a:latin typeface="TheSans UHH" panose="020B0502050302020203" pitchFamily="34" charset="77"/>
              </a:rPr>
              <a:t>Du </a:t>
            </a:r>
            <a:r>
              <a:rPr lang="en-GB" u="none" strike="noStrike" dirty="0" err="1">
                <a:effectLst/>
                <a:latin typeface="TheSans UHH" panose="020B0502050302020203" pitchFamily="34" charset="77"/>
              </a:rPr>
              <a:t>bist</a:t>
            </a:r>
            <a:r>
              <a:rPr lang="en-GB" u="none" strike="noStrike" dirty="0">
                <a:effectLst/>
                <a:latin typeface="TheSans UHH" panose="020B0502050302020203" pitchFamily="34" charset="77"/>
              </a:rPr>
              <a:t> in </a:t>
            </a:r>
            <a:r>
              <a:rPr lang="en-GB" u="none" strike="noStrike" dirty="0" err="1">
                <a:effectLst/>
                <a:latin typeface="TheSans UHH" panose="020B0502050302020203" pitchFamily="34" charset="77"/>
              </a:rPr>
              <a:t>höheren</a:t>
            </a:r>
            <a:r>
              <a:rPr lang="en-GB" u="none" strike="noStrike" dirty="0">
                <a:effectLst/>
                <a:latin typeface="TheSans UHH" panose="020B0502050302020203" pitchFamily="34" charset="77"/>
              </a:rPr>
              <a:t> </a:t>
            </a:r>
            <a:r>
              <a:rPr lang="en-GB" u="none" strike="noStrike" dirty="0" err="1">
                <a:effectLst/>
                <a:latin typeface="TheSans UHH" panose="020B0502050302020203" pitchFamily="34" charset="77"/>
              </a:rPr>
              <a:t>Semestern</a:t>
            </a:r>
            <a:r>
              <a:rPr lang="en-GB" dirty="0">
                <a:latin typeface="TheSans UHH" panose="020B0502050302020203" pitchFamily="34" charset="77"/>
              </a:rPr>
              <a:t>, </a:t>
            </a:r>
            <a:r>
              <a:rPr lang="en-GB" u="none" strike="noStrike" dirty="0" err="1">
                <a:effectLst/>
                <a:latin typeface="TheSans UHH" panose="020B0502050302020203" pitchFamily="34" charset="77"/>
              </a:rPr>
              <a:t>erfolgreich</a:t>
            </a:r>
            <a:r>
              <a:rPr lang="en-GB" u="none" strike="noStrike" dirty="0">
                <a:effectLst/>
                <a:latin typeface="TheSans UHH" panose="020B0502050302020203" pitchFamily="34" charset="77"/>
              </a:rPr>
              <a:t> </a:t>
            </a:r>
            <a:r>
              <a:rPr lang="en-GB" u="none" strike="noStrike" dirty="0" err="1">
                <a:effectLst/>
                <a:latin typeface="TheSans UHH" panose="020B0502050302020203" pitchFamily="34" charset="77"/>
              </a:rPr>
              <a:t>im</a:t>
            </a:r>
            <a:r>
              <a:rPr lang="en-GB" u="none" strike="noStrike" dirty="0">
                <a:effectLst/>
                <a:latin typeface="TheSans UHH" panose="020B0502050302020203" pitchFamily="34" charset="77"/>
              </a:rPr>
              <a:t> </a:t>
            </a:r>
            <a:r>
              <a:rPr lang="en-GB" u="none" strike="noStrike" dirty="0" err="1">
                <a:effectLst/>
                <a:latin typeface="TheSans UHH" panose="020B0502050302020203" pitchFamily="34" charset="77"/>
              </a:rPr>
              <a:t>Studium</a:t>
            </a:r>
            <a:r>
              <a:rPr lang="en-GB" u="none" strike="noStrike" dirty="0">
                <a:effectLst/>
                <a:latin typeface="TheSans UHH" panose="020B0502050302020203" pitchFamily="34" charset="77"/>
              </a:rPr>
              <a:t> und hast </a:t>
            </a:r>
            <a:r>
              <a:rPr lang="en-GB" u="none" strike="noStrike" dirty="0" err="1">
                <a:effectLst/>
                <a:latin typeface="TheSans UHH" panose="020B0502050302020203" pitchFamily="34" charset="77"/>
              </a:rPr>
              <a:t>Freude</a:t>
            </a:r>
            <a:r>
              <a:rPr lang="en-GB" u="none" strike="noStrike" dirty="0">
                <a:effectLst/>
                <a:latin typeface="TheSans UHH" panose="020B0502050302020203" pitchFamily="34" charset="77"/>
              </a:rPr>
              <a:t> </a:t>
            </a:r>
            <a:r>
              <a:rPr lang="en-GB" u="none" strike="noStrike" dirty="0" err="1">
                <a:effectLst/>
                <a:latin typeface="TheSans UHH" panose="020B0502050302020203" pitchFamily="34" charset="77"/>
              </a:rPr>
              <a:t>daran</a:t>
            </a:r>
            <a:r>
              <a:rPr lang="en-GB" u="none" strike="noStrike" dirty="0">
                <a:effectLst/>
                <a:latin typeface="TheSans UHH" panose="020B0502050302020203" pitchFamily="34" charset="77"/>
              </a:rPr>
              <a:t>, </a:t>
            </a:r>
            <a:r>
              <a:rPr lang="en-GB" u="none" strike="noStrike" dirty="0" err="1">
                <a:effectLst/>
                <a:latin typeface="TheSans UHH" panose="020B0502050302020203" pitchFamily="34" charset="77"/>
              </a:rPr>
              <a:t>dein</a:t>
            </a:r>
            <a:r>
              <a:rPr lang="en-GB" u="none" strike="noStrike" dirty="0">
                <a:effectLst/>
                <a:latin typeface="TheSans UHH" panose="020B0502050302020203" pitchFamily="34" charset="77"/>
              </a:rPr>
              <a:t> Wissen und </a:t>
            </a:r>
            <a:r>
              <a:rPr lang="en-GB" u="none" strike="noStrike" dirty="0" err="1">
                <a:effectLst/>
                <a:latin typeface="TheSans UHH" panose="020B0502050302020203" pitchFamily="34" charset="77"/>
              </a:rPr>
              <a:t>deine</a:t>
            </a:r>
            <a:r>
              <a:rPr lang="en-GB" u="none" strike="noStrike" dirty="0">
                <a:effectLst/>
                <a:latin typeface="TheSans UHH" panose="020B0502050302020203" pitchFamily="34" charset="77"/>
              </a:rPr>
              <a:t> </a:t>
            </a:r>
            <a:r>
              <a:rPr lang="en-GB" u="none" strike="noStrike" dirty="0" err="1">
                <a:effectLst/>
                <a:latin typeface="TheSans UHH" panose="020B0502050302020203" pitchFamily="34" charset="77"/>
              </a:rPr>
              <a:t>Erfahrungen</a:t>
            </a:r>
            <a:r>
              <a:rPr lang="en-GB" u="none" strike="noStrike" dirty="0">
                <a:effectLst/>
                <a:latin typeface="TheSans UHH" panose="020B0502050302020203" pitchFamily="34" charset="77"/>
              </a:rPr>
              <a:t> </a:t>
            </a:r>
            <a:r>
              <a:rPr lang="en-GB" u="none" strike="noStrike" dirty="0" err="1">
                <a:effectLst/>
                <a:latin typeface="TheSans UHH" panose="020B0502050302020203" pitchFamily="34" charset="77"/>
              </a:rPr>
              <a:t>zu</a:t>
            </a:r>
            <a:r>
              <a:rPr lang="en-GB" u="none" strike="noStrike" dirty="0">
                <a:effectLst/>
                <a:latin typeface="TheSans UHH" panose="020B0502050302020203" pitchFamily="34" charset="77"/>
              </a:rPr>
              <a:t> </a:t>
            </a:r>
            <a:r>
              <a:rPr lang="en-GB" u="none" strike="noStrike" dirty="0" err="1">
                <a:effectLst/>
                <a:latin typeface="TheSans UHH" panose="020B0502050302020203" pitchFamily="34" charset="77"/>
              </a:rPr>
              <a:t>teilen</a:t>
            </a:r>
            <a:r>
              <a:rPr lang="en-GB" dirty="0">
                <a:latin typeface="TheSans UHH" panose="020B0502050302020203" pitchFamily="34" charset="77"/>
              </a:rPr>
              <a:t>?</a:t>
            </a:r>
            <a:endParaRPr lang="en-GB" u="none" strike="noStrike" dirty="0">
              <a:effectLst/>
              <a:latin typeface="TheSans UHH" panose="020B0502050302020203" pitchFamily="34" charset="77"/>
            </a:endParaRPr>
          </a:p>
          <a:p>
            <a:pPr algn="l">
              <a:buClr>
                <a:schemeClr val="accent1"/>
              </a:buClr>
            </a:pPr>
            <a:r>
              <a:rPr lang="en-GB" u="none" strike="noStrike" dirty="0">
                <a:effectLst/>
                <a:latin typeface="TheSans UHH" panose="020B0502050302020203" pitchFamily="34" charset="77"/>
              </a:rPr>
              <a:t>Du hast den Wunsch, </a:t>
            </a:r>
            <a:r>
              <a:rPr lang="en-GB" u="none" strike="noStrike" dirty="0" err="1">
                <a:effectLst/>
                <a:latin typeface="TheSans UHH" panose="020B0502050302020203" pitchFamily="34" charset="77"/>
              </a:rPr>
              <a:t>andere</a:t>
            </a:r>
            <a:r>
              <a:rPr lang="en-GB" u="none" strike="noStrike" dirty="0">
                <a:effectLst/>
                <a:latin typeface="TheSans UHH" panose="020B0502050302020203" pitchFamily="34" charset="77"/>
              </a:rPr>
              <a:t> </a:t>
            </a:r>
            <a:r>
              <a:rPr lang="en-GB" u="none" strike="noStrike" dirty="0" err="1">
                <a:effectLst/>
                <a:latin typeface="TheSans UHH" panose="020B0502050302020203" pitchFamily="34" charset="77"/>
              </a:rPr>
              <a:t>zu</a:t>
            </a:r>
            <a:r>
              <a:rPr lang="en-GB" u="none" strike="noStrike" dirty="0">
                <a:effectLst/>
                <a:latin typeface="TheSans UHH" panose="020B0502050302020203" pitchFamily="34" charset="77"/>
              </a:rPr>
              <a:t> </a:t>
            </a:r>
            <a:r>
              <a:rPr lang="en-GB" u="none" strike="noStrike" dirty="0" err="1">
                <a:effectLst/>
                <a:latin typeface="TheSans UHH" panose="020B0502050302020203" pitchFamily="34" charset="77"/>
              </a:rPr>
              <a:t>unterstützen</a:t>
            </a:r>
            <a:r>
              <a:rPr lang="en-GB" u="none" strike="noStrike" dirty="0">
                <a:effectLst/>
                <a:latin typeface="TheSans UHH" panose="020B0502050302020203" pitchFamily="34" charset="77"/>
              </a:rPr>
              <a:t> und </a:t>
            </a:r>
            <a:r>
              <a:rPr lang="en-GB" u="none" strike="noStrike" dirty="0" err="1">
                <a:effectLst/>
                <a:latin typeface="TheSans UHH" panose="020B0502050302020203" pitchFamily="34" charset="77"/>
              </a:rPr>
              <a:t>einen</a:t>
            </a:r>
            <a:r>
              <a:rPr lang="en-GB" u="none" strike="noStrike" dirty="0">
                <a:effectLst/>
                <a:latin typeface="TheSans UHH" panose="020B0502050302020203" pitchFamily="34" charset="77"/>
              </a:rPr>
              <a:t> </a:t>
            </a:r>
            <a:r>
              <a:rPr lang="en-GB" u="none" strike="noStrike" dirty="0" err="1">
                <a:effectLst/>
                <a:latin typeface="TheSans UHH" panose="020B0502050302020203" pitchFamily="34" charset="77"/>
              </a:rPr>
              <a:t>Beitrag</a:t>
            </a:r>
            <a:r>
              <a:rPr lang="en-GB" u="none" strike="noStrike" dirty="0">
                <a:effectLst/>
                <a:latin typeface="TheSans UHH" panose="020B0502050302020203" pitchFamily="34" charset="77"/>
              </a:rPr>
              <a:t> </a:t>
            </a:r>
            <a:r>
              <a:rPr lang="en-GB" u="none" strike="noStrike" dirty="0" err="1">
                <a:effectLst/>
                <a:latin typeface="TheSans UHH" panose="020B0502050302020203" pitchFamily="34" charset="77"/>
              </a:rPr>
              <a:t>zur</a:t>
            </a:r>
            <a:r>
              <a:rPr lang="en-GB" u="none" strike="noStrike" dirty="0">
                <a:effectLst/>
                <a:latin typeface="TheSans UHH" panose="020B0502050302020203" pitchFamily="34" charset="77"/>
              </a:rPr>
              <a:t> </a:t>
            </a:r>
            <a:r>
              <a:rPr lang="en-GB" u="none" strike="noStrike" dirty="0" err="1">
                <a:effectLst/>
                <a:latin typeface="TheSans UHH" panose="020B0502050302020203" pitchFamily="34" charset="77"/>
              </a:rPr>
              <a:t>Studierendengemeinschaft</a:t>
            </a:r>
            <a:r>
              <a:rPr lang="en-GB" u="none" strike="noStrike" dirty="0">
                <a:effectLst/>
                <a:latin typeface="TheSans UHH" panose="020B0502050302020203" pitchFamily="34" charset="77"/>
              </a:rPr>
              <a:t> </a:t>
            </a:r>
            <a:r>
              <a:rPr lang="en-GB" u="none" strike="noStrike" dirty="0" err="1">
                <a:effectLst/>
                <a:latin typeface="TheSans UHH" panose="020B0502050302020203" pitchFamily="34" charset="77"/>
              </a:rPr>
              <a:t>zu</a:t>
            </a:r>
            <a:r>
              <a:rPr lang="en-GB" u="none" strike="noStrike" dirty="0">
                <a:effectLst/>
                <a:latin typeface="TheSans UHH" panose="020B0502050302020203" pitchFamily="34" charset="77"/>
              </a:rPr>
              <a:t> </a:t>
            </a:r>
            <a:r>
              <a:rPr lang="en-GB" u="none" strike="noStrike" dirty="0" err="1">
                <a:effectLst/>
                <a:latin typeface="TheSans UHH" panose="020B0502050302020203" pitchFamily="34" charset="77"/>
              </a:rPr>
              <a:t>leisten</a:t>
            </a:r>
            <a:r>
              <a:rPr lang="en-GB" dirty="0">
                <a:latin typeface="TheSans UHH" panose="020B0502050302020203" pitchFamily="34" charset="77"/>
              </a:rPr>
              <a:t>?</a:t>
            </a:r>
            <a:endParaRPr lang="en-GB" u="none" strike="noStrike" dirty="0">
              <a:effectLst/>
              <a:latin typeface="TheSans UHH" panose="020B0502050302020203" pitchFamily="34" charset="77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D2A9AC1-2235-B753-40B4-A4B4D50986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904" y="607646"/>
            <a:ext cx="9025521" cy="852097"/>
          </a:xfrm>
        </p:spPr>
        <p:txBody>
          <a:bodyPr anchor="t"/>
          <a:lstStyle/>
          <a:p>
            <a:r>
              <a:rPr lang="en-GB" u="none" strike="noStrike" dirty="0" err="1">
                <a:solidFill>
                  <a:schemeClr val="tx1"/>
                </a:solidFill>
                <a:effectLst/>
                <a:latin typeface="TheSans UHH" panose="020B0502050302020203" pitchFamily="34" charset="77"/>
              </a:rPr>
              <a:t>Voraussetzungen</a:t>
            </a:r>
            <a:endParaRPr lang="en-GB" dirty="0">
              <a:solidFill>
                <a:schemeClr val="tx1"/>
              </a:solidFill>
              <a:latin typeface="TheSans UHH" panose="020B0502050302020203" pitchFamily="34" charset="77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7FF03DA-0EEF-B7DF-4CDA-881BE644167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>
                <a:latin typeface="TheSans UHH" panose="020B0502050302020203" pitchFamily="34" charset="77"/>
              </a:rPr>
              <a:t>Mentoring BA WiSe 2023/ 2024</a:t>
            </a:r>
            <a:endParaRPr lang="en-DE" dirty="0">
              <a:latin typeface="TheSans UHH" panose="020B0502050302020203" pitchFamily="34" charset="77"/>
            </a:endParaRPr>
          </a:p>
        </p:txBody>
      </p:sp>
      <p:sp>
        <p:nvSpPr>
          <p:cNvPr id="2" name="Chevron 1">
            <a:extLst>
              <a:ext uri="{FF2B5EF4-FFF2-40B4-BE49-F238E27FC236}">
                <a16:creationId xmlns:a16="http://schemas.microsoft.com/office/drawing/2014/main" id="{34D84D28-05B3-E19C-34AA-D1F976741BBA}"/>
              </a:ext>
            </a:extLst>
          </p:cNvPr>
          <p:cNvSpPr/>
          <p:nvPr/>
        </p:nvSpPr>
        <p:spPr>
          <a:xfrm>
            <a:off x="4383724" y="1153759"/>
            <a:ext cx="3424551" cy="4828672"/>
          </a:xfrm>
          <a:prstGeom prst="chevron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dirty="0">
              <a:solidFill>
                <a:schemeClr val="tx1"/>
              </a:solidFill>
              <a:latin typeface="TheSans UHH" panose="020B0502050302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B547B9-E1BD-B7CD-27AF-3FDAA332AFDA}"/>
              </a:ext>
            </a:extLst>
          </p:cNvPr>
          <p:cNvSpPr txBox="1"/>
          <p:nvPr/>
        </p:nvSpPr>
        <p:spPr>
          <a:xfrm>
            <a:off x="8152499" y="2783265"/>
            <a:ext cx="355958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3200" b="1" u="none" strike="noStrike" dirty="0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Dann </a:t>
            </a:r>
            <a:r>
              <a:rPr lang="en-GB" sz="3200" b="1" u="none" strike="noStrike" dirty="0" err="1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werde</a:t>
            </a:r>
            <a:r>
              <a:rPr lang="en-GB" sz="3200" b="1" u="none" strike="noStrike" dirty="0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 </a:t>
            </a:r>
            <a:br>
              <a:rPr lang="en-GB" sz="3200" b="1" u="none" strike="noStrike" dirty="0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</a:br>
            <a:r>
              <a:rPr lang="en-GB" sz="3200" b="1" u="none" strike="noStrike" dirty="0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Teil </a:t>
            </a:r>
            <a:r>
              <a:rPr lang="en-GB" sz="3200" b="1" u="none" strike="noStrike" dirty="0" err="1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unseres</a:t>
            </a:r>
            <a:r>
              <a:rPr lang="en-GB" sz="3200" b="1" u="none" strike="noStrike" dirty="0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 </a:t>
            </a:r>
            <a:br>
              <a:rPr lang="en-GB" sz="3200" b="1" u="none" strike="noStrike" dirty="0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</a:br>
            <a:r>
              <a:rPr lang="en-GB" sz="3200" b="1" u="none" strike="noStrike" dirty="0">
                <a:solidFill>
                  <a:srgbClr val="000000"/>
                </a:solidFill>
                <a:effectLst/>
                <a:latin typeface="TheSans UHH" panose="020B0502050302020203" pitchFamily="34" charset="77"/>
              </a:rPr>
              <a:t>Mentoring-Teams!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371281-44FA-A673-C210-6FBAB0C2DE7F}"/>
              </a:ext>
            </a:extLst>
          </p:cNvPr>
          <p:cNvSpPr/>
          <p:nvPr/>
        </p:nvSpPr>
        <p:spPr>
          <a:xfrm>
            <a:off x="206958" y="1484554"/>
            <a:ext cx="11778084" cy="421968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861045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F9A3F5-874D-C498-CD1C-632C18172D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74909" y="3307765"/>
            <a:ext cx="4039549" cy="1608560"/>
          </a:xfrm>
        </p:spPr>
        <p:txBody>
          <a:bodyPr>
            <a:normAutofit/>
          </a:bodyPr>
          <a:lstStyle/>
          <a:p>
            <a:r>
              <a:rPr lang="en-GB" sz="2000" dirty="0">
                <a:latin typeface="TheSans UHH" panose="020B0502050302020203" pitchFamily="34" charset="77"/>
              </a:rPr>
              <a:t>Ute Lübke</a:t>
            </a:r>
          </a:p>
          <a:p>
            <a:r>
              <a:rPr lang="en-GB" sz="2000" dirty="0">
                <a:latin typeface="TheSans UHH" panose="020B0502050302020203" pitchFamily="34" charset="77"/>
              </a:rPr>
              <a:t>Mail: </a:t>
            </a:r>
            <a:r>
              <a:rPr lang="en-GB" sz="2000" dirty="0">
                <a:solidFill>
                  <a:schemeClr val="accent1"/>
                </a:solidFill>
                <a:effectLst/>
                <a:latin typeface="TheSans UHH" panose="020B0502050302020203" pitchFamily="34" charset="77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ute.luebke@uni-hamburg.de</a:t>
            </a:r>
            <a:endParaRPr lang="en-GB" sz="2000" dirty="0">
              <a:solidFill>
                <a:schemeClr val="accent1"/>
              </a:solidFill>
              <a:effectLst/>
              <a:latin typeface="TheSans UHH" panose="020B0502050302020203" pitchFamily="34" charset="77"/>
            </a:endParaRPr>
          </a:p>
          <a:p>
            <a:r>
              <a:rPr lang="en-DE" sz="2000" u="none" strike="noStrike" dirty="0">
                <a:effectLst/>
                <a:latin typeface="TheSans UHH" panose="020B0502050302020203" pitchFamily="34" charset="77"/>
              </a:rPr>
              <a:t>Tel.: 040 42838 8722</a:t>
            </a:r>
            <a:endParaRPr lang="en-GB" sz="2000" u="sng" dirty="0">
              <a:latin typeface="TheSans UHH" panose="020B0502050302020203" pitchFamily="34" charset="77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294326-868F-845B-C3EE-C647EA95E12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>
                <a:latin typeface="TheSans UHH" panose="020B0502050302020203" pitchFamily="34" charset="77"/>
              </a:rPr>
              <a:t>Mentoring BA WiSe 2023/ 2024</a:t>
            </a:r>
            <a:endParaRPr lang="en-DE" dirty="0">
              <a:latin typeface="TheSans UHH" panose="020B0502050302020203" pitchFamily="34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4D394C-8540-5204-5E43-36B87D76C0E3}"/>
              </a:ext>
            </a:extLst>
          </p:cNvPr>
          <p:cNvSpPr txBox="1"/>
          <p:nvPr/>
        </p:nvSpPr>
        <p:spPr>
          <a:xfrm>
            <a:off x="365905" y="1593222"/>
            <a:ext cx="606755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latin typeface="TheSans UHH" panose="020B0502050302020203" pitchFamily="34" charset="77"/>
              </a:rPr>
              <a:t>Bei </a:t>
            </a:r>
            <a:r>
              <a:rPr lang="en-GB" sz="2800" dirty="0" err="1">
                <a:latin typeface="TheSans UHH" panose="020B0502050302020203" pitchFamily="34" charset="77"/>
              </a:rPr>
              <a:t>Fragen</a:t>
            </a:r>
            <a:r>
              <a:rPr lang="en-GB" sz="2800" dirty="0">
                <a:latin typeface="TheSans UHH" panose="020B0502050302020203" pitchFamily="34" charset="77"/>
              </a:rPr>
              <a:t> </a:t>
            </a:r>
            <a:r>
              <a:rPr lang="en-GB" sz="2800" dirty="0" err="1">
                <a:latin typeface="TheSans UHH" panose="020B0502050302020203" pitchFamily="34" charset="77"/>
              </a:rPr>
              <a:t>oder</a:t>
            </a:r>
            <a:r>
              <a:rPr lang="en-GB" sz="2800" dirty="0">
                <a:latin typeface="TheSans UHH" panose="020B0502050302020203" pitchFamily="34" charset="77"/>
              </a:rPr>
              <a:t> Interesse, </a:t>
            </a:r>
            <a:r>
              <a:rPr lang="en-GB" sz="2800" dirty="0" err="1">
                <a:latin typeface="TheSans UHH" panose="020B0502050302020203" pitchFamily="34" charset="77"/>
              </a:rPr>
              <a:t>könnt</a:t>
            </a:r>
            <a:r>
              <a:rPr lang="en-GB" sz="2800" dirty="0">
                <a:latin typeface="TheSans UHH" panose="020B0502050302020203" pitchFamily="34" charset="77"/>
              </a:rPr>
              <a:t> </a:t>
            </a:r>
            <a:r>
              <a:rPr lang="en-GB" sz="2800" dirty="0" err="1">
                <a:latin typeface="TheSans UHH" panose="020B0502050302020203" pitchFamily="34" charset="77"/>
              </a:rPr>
              <a:t>Ihr</a:t>
            </a:r>
            <a:r>
              <a:rPr lang="en-GB" sz="2800" dirty="0">
                <a:latin typeface="TheSans UHH" panose="020B0502050302020203" pitchFamily="34" charset="77"/>
              </a:rPr>
              <a:t> </a:t>
            </a:r>
            <a:r>
              <a:rPr lang="en-GB" sz="2800" dirty="0" err="1">
                <a:latin typeface="TheSans UHH" panose="020B0502050302020203" pitchFamily="34" charset="77"/>
              </a:rPr>
              <a:t>uns</a:t>
            </a:r>
            <a:r>
              <a:rPr lang="en-GB" sz="2800" dirty="0">
                <a:latin typeface="TheSans UHH" panose="020B0502050302020203" pitchFamily="34" charset="77"/>
              </a:rPr>
              <a:t> </a:t>
            </a:r>
            <a:r>
              <a:rPr lang="en-GB" sz="2800" dirty="0" err="1">
                <a:latin typeface="TheSans UHH" panose="020B0502050302020203" pitchFamily="34" charset="77"/>
              </a:rPr>
              <a:t>jederzeit</a:t>
            </a:r>
            <a:r>
              <a:rPr lang="en-GB" sz="2800" dirty="0">
                <a:latin typeface="TheSans UHH" panose="020B0502050302020203" pitchFamily="34" charset="77"/>
              </a:rPr>
              <a:t> </a:t>
            </a:r>
            <a:r>
              <a:rPr lang="en-GB" sz="2800" dirty="0" err="1">
                <a:latin typeface="TheSans UHH" panose="020B0502050302020203" pitchFamily="34" charset="77"/>
              </a:rPr>
              <a:t>kontaktieren</a:t>
            </a:r>
            <a:r>
              <a:rPr lang="en-GB" sz="2800" dirty="0">
                <a:latin typeface="TheSans UHH" panose="020B0502050302020203" pitchFamily="34" charset="77"/>
              </a:rPr>
              <a:t>!</a:t>
            </a:r>
          </a:p>
        </p:txBody>
      </p:sp>
      <p:sp>
        <p:nvSpPr>
          <p:cNvPr id="3" name="Title 7">
            <a:extLst>
              <a:ext uri="{FF2B5EF4-FFF2-40B4-BE49-F238E27FC236}">
                <a16:creationId xmlns:a16="http://schemas.microsoft.com/office/drawing/2014/main" id="{6167E15F-1781-20E7-9F0B-3F45E5B40911}"/>
              </a:ext>
            </a:extLst>
          </p:cNvPr>
          <p:cNvSpPr txBox="1">
            <a:spLocks/>
          </p:cNvSpPr>
          <p:nvPr/>
        </p:nvSpPr>
        <p:spPr>
          <a:xfrm>
            <a:off x="365905" y="607646"/>
            <a:ext cx="9412796" cy="65244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chemeClr val="tx2"/>
                </a:solidFill>
                <a:latin typeface="TheSans UHH" panose="020B0502050302020203" pitchFamily="34" charset="0"/>
                <a:ea typeface="CMU Sans Serif" panose="02000603000000000000" pitchFamily="2" charset="0"/>
                <a:cs typeface="CMU Sans Serif" panose="02000603000000000000" pitchFamily="2" charset="0"/>
              </a:defRPr>
            </a:lvl1pPr>
          </a:lstStyle>
          <a:p>
            <a:r>
              <a:rPr lang="en-GB" dirty="0" err="1">
                <a:solidFill>
                  <a:schemeClr val="tx1"/>
                </a:solidFill>
              </a:rPr>
              <a:t>Kontaktinformationen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F479C5-1795-4ECC-5884-7CB3CD57E277}"/>
              </a:ext>
            </a:extLst>
          </p:cNvPr>
          <p:cNvSpPr txBox="1"/>
          <p:nvPr/>
        </p:nvSpPr>
        <p:spPr>
          <a:xfrm>
            <a:off x="8861353" y="1557377"/>
            <a:ext cx="2524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dirty="0">
                <a:latin typeface="TheSans UHH" panose="020B0502050302020203" pitchFamily="34" charset="77"/>
              </a:rPr>
              <a:t>Mentoring Flyer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2EBE4E1-93C0-093F-A50C-A221C1A10097}"/>
              </a:ext>
            </a:extLst>
          </p:cNvPr>
          <p:cNvSpPr/>
          <p:nvPr/>
        </p:nvSpPr>
        <p:spPr>
          <a:xfrm>
            <a:off x="206958" y="1484554"/>
            <a:ext cx="11778084" cy="421968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11" name="Picture 10" descr="A person smiling at camera&#10;&#10;Description automatically generated">
            <a:extLst>
              <a:ext uri="{FF2B5EF4-FFF2-40B4-BE49-F238E27FC236}">
                <a16:creationId xmlns:a16="http://schemas.microsoft.com/office/drawing/2014/main" id="{146D6D59-F18A-683A-2FA4-C656DB7B44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778" y="3285692"/>
            <a:ext cx="1429699" cy="1906265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8109AE8-FE11-D133-A741-40EA45353B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6094" y="4862106"/>
            <a:ext cx="2224676" cy="534988"/>
          </a:xfrm>
        </p:spPr>
        <p:txBody>
          <a:bodyPr>
            <a:normAutofit/>
          </a:bodyPr>
          <a:lstStyle/>
          <a:p>
            <a:r>
              <a:rPr lang="en-DE" sz="900" dirty="0">
                <a:latin typeface="TheSans UHH" panose="020B0502050302020203" pitchFamily="34" charset="77"/>
              </a:rPr>
              <a:t>Photo by Johannes Wendt</a:t>
            </a:r>
          </a:p>
        </p:txBody>
      </p:sp>
      <p:pic>
        <p:nvPicPr>
          <p:cNvPr id="16" name="Picture 15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07FB9EDA-4720-7489-3435-4D7C495381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7624" y="1593222"/>
            <a:ext cx="1158471" cy="117013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37E41E5-A768-4F9C-4F17-7FF086E2FE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3456" y="3296738"/>
            <a:ext cx="1419108" cy="1906265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AFB2C1D1-7FBF-9B43-B5A8-9CE3448D5CAB}"/>
              </a:ext>
            </a:extLst>
          </p:cNvPr>
          <p:cNvSpPr txBox="1">
            <a:spLocks/>
          </p:cNvSpPr>
          <p:nvPr/>
        </p:nvSpPr>
        <p:spPr>
          <a:xfrm>
            <a:off x="8005982" y="3264592"/>
            <a:ext cx="3002014" cy="11701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Wingdings" pitchFamily="2" charset="2"/>
              <a:buNone/>
              <a:defRPr sz="1600" b="0" i="0" kern="1200">
                <a:solidFill>
                  <a:schemeClr val="tx1"/>
                </a:solidFill>
                <a:latin typeface="TheSans UHH" panose="020B0502050302020203" pitchFamily="34" charset="0"/>
                <a:ea typeface="CMU SANS SERIF" panose="02000603000000000000" pitchFamily="2" charset="0"/>
                <a:cs typeface="CMU SANS SERIF" panose="02000603000000000000" pitchFamily="2" charset="0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Wingdings" pitchFamily="2" charset="2"/>
              <a:buNone/>
              <a:defRPr sz="1400" b="0" i="0" kern="1200">
                <a:solidFill>
                  <a:schemeClr val="tx1"/>
                </a:solidFill>
                <a:latin typeface="TheSans UHH" panose="020B0502050302020203" pitchFamily="34" charset="0"/>
                <a:ea typeface="CMU SANS SERIF" panose="02000603000000000000" pitchFamily="2" charset="0"/>
                <a:cs typeface="CMU SANS SERIF" panose="02000603000000000000" pitchFamily="2" charset="0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Wingdings" pitchFamily="2" charset="2"/>
              <a:buNone/>
              <a:defRPr sz="1200" b="0" i="0" kern="1200">
                <a:solidFill>
                  <a:schemeClr val="tx1"/>
                </a:solidFill>
                <a:latin typeface="TheSans UHH" panose="020B0502050302020203" pitchFamily="34" charset="0"/>
                <a:ea typeface="CMU SANS SERIF" panose="02000603000000000000" pitchFamily="2" charset="0"/>
                <a:cs typeface="CMU SANS SERIF" panose="02000603000000000000" pitchFamily="2" charset="0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Wingdings" pitchFamily="2" charset="2"/>
              <a:buNone/>
              <a:defRPr sz="1000" b="0" i="0" kern="1200">
                <a:solidFill>
                  <a:schemeClr val="tx1"/>
                </a:solidFill>
                <a:latin typeface="TheSans UHH" panose="020B0502050302020203" pitchFamily="34" charset="0"/>
                <a:ea typeface="CMU SANS SERIF" panose="02000603000000000000" pitchFamily="2" charset="0"/>
                <a:cs typeface="CMU SANS SERIF" panose="02000603000000000000" pitchFamily="2" charset="0"/>
              </a:defRPr>
            </a:lvl4pPr>
            <a:lvl5pPr marL="1828754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Wingdings" pitchFamily="2" charset="2"/>
              <a:buNone/>
              <a:defRPr sz="1000" b="0" i="0" kern="1200">
                <a:solidFill>
                  <a:schemeClr val="tx1"/>
                </a:solidFill>
                <a:latin typeface="TheSans UHH" panose="020B0502050302020203" pitchFamily="34" charset="0"/>
                <a:ea typeface="CMU SANS SERIF" panose="02000603000000000000" pitchFamily="2" charset="0"/>
                <a:cs typeface="CMU SANS SERIF" panose="02000603000000000000" pitchFamily="2" charset="0"/>
              </a:defRPr>
            </a:lvl5pPr>
            <a:lvl6pPr marL="2285943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latin typeface="TheSans UHH" panose="020B0502050302020203" pitchFamily="34" charset="77"/>
              </a:rPr>
              <a:t>Prof. Dr. Knut Haase</a:t>
            </a:r>
          </a:p>
          <a:p>
            <a:r>
              <a:rPr lang="en-GB" sz="2000" dirty="0" err="1">
                <a:latin typeface="TheSans UHH" panose="020B0502050302020203" pitchFamily="34" charset="77"/>
              </a:rPr>
              <a:t>Modulverantwortlicher</a:t>
            </a:r>
            <a:endParaRPr lang="en-GB" sz="2000" dirty="0">
              <a:latin typeface="TheSans UHH" panose="020B0502050302020203" pitchFamily="34" charset="77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CE28D79-862E-B15D-1167-A1033123BD57}"/>
              </a:ext>
            </a:extLst>
          </p:cNvPr>
          <p:cNvSpPr txBox="1">
            <a:spLocks/>
          </p:cNvSpPr>
          <p:nvPr/>
        </p:nvSpPr>
        <p:spPr>
          <a:xfrm>
            <a:off x="6816935" y="4862106"/>
            <a:ext cx="2224676" cy="5349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Wingdings" pitchFamily="2" charset="2"/>
              <a:buNone/>
              <a:defRPr sz="1051" b="0" i="0" kern="1200">
                <a:solidFill>
                  <a:schemeClr val="bg2">
                    <a:lumMod val="50000"/>
                  </a:schemeClr>
                </a:solidFill>
                <a:latin typeface="TheSans UHH" panose="020B0502050302020203" pitchFamily="34" charset="0"/>
                <a:ea typeface="CMU SANS SERIF" panose="02000603000000000000" pitchFamily="2" charset="0"/>
                <a:cs typeface="CMU SANS SERIF" panose="02000603000000000000" pitchFamily="2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Wingdings" pitchFamily="2" charset="2"/>
              <a:buChar char="§"/>
              <a:defRPr sz="2000" b="0" i="0" kern="1200">
                <a:solidFill>
                  <a:schemeClr val="tx1"/>
                </a:solidFill>
                <a:latin typeface="TheSans UHH" panose="020B0502050302020203" pitchFamily="34" charset="0"/>
                <a:ea typeface="CMU SANS SERIF" panose="02000603000000000000" pitchFamily="2" charset="0"/>
                <a:cs typeface="CMU SANS SERIF" panose="02000603000000000000" pitchFamily="2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Wingdings" pitchFamily="2" charset="2"/>
              <a:buChar char="§"/>
              <a:defRPr sz="1800" b="0" i="0" kern="1200">
                <a:solidFill>
                  <a:schemeClr val="tx1"/>
                </a:solidFill>
                <a:latin typeface="TheSans UHH" panose="020B0502050302020203" pitchFamily="34" charset="0"/>
                <a:ea typeface="CMU SANS SERIF" panose="02000603000000000000" pitchFamily="2" charset="0"/>
                <a:cs typeface="CMU SANS SERIF" panose="02000603000000000000" pitchFamily="2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Wingdings" pitchFamily="2" charset="2"/>
              <a:buChar char="§"/>
              <a:defRPr sz="1600" b="0" i="0" kern="1200">
                <a:solidFill>
                  <a:schemeClr val="tx1"/>
                </a:solidFill>
                <a:latin typeface="TheSans UHH" panose="020B0502050302020203" pitchFamily="34" charset="0"/>
                <a:ea typeface="CMU SANS SERIF" panose="02000603000000000000" pitchFamily="2" charset="0"/>
                <a:cs typeface="CMU SANS SERIF" panose="02000603000000000000" pitchFamily="2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Wingdings" pitchFamily="2" charset="2"/>
              <a:buChar char="§"/>
              <a:defRPr sz="1600" b="0" i="0" kern="1200">
                <a:solidFill>
                  <a:schemeClr val="tx1"/>
                </a:solidFill>
                <a:latin typeface="TheSans UHH" panose="020B0502050302020203" pitchFamily="34" charset="0"/>
                <a:ea typeface="CMU SANS SERIF" panose="02000603000000000000" pitchFamily="2" charset="0"/>
                <a:cs typeface="CMU SANS SERIF" panose="02000603000000000000" pitchFamily="2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DE" sz="900" dirty="0">
                <a:latin typeface="TheSans UHH" panose="020B0502050302020203" pitchFamily="34" charset="77"/>
              </a:rPr>
              <a:t>Photo by UHH/VW</a:t>
            </a:r>
          </a:p>
        </p:txBody>
      </p:sp>
    </p:spTree>
    <p:extLst>
      <p:ext uri="{BB962C8B-B14F-4D97-AF65-F5344CB8AC3E}">
        <p14:creationId xmlns:p14="http://schemas.microsoft.com/office/powerpoint/2010/main" val="28996651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20119"/>
      </a:accent1>
      <a:accent2>
        <a:srgbClr val="ECE783"/>
      </a:accent2>
      <a:accent3>
        <a:srgbClr val="8CD4C6"/>
      </a:accent3>
      <a:accent4>
        <a:srgbClr val="7F86E1"/>
      </a:accent4>
      <a:accent5>
        <a:srgbClr val="7EC3E6"/>
      </a:accent5>
      <a:accent6>
        <a:srgbClr val="FF9490"/>
      </a:accent6>
      <a:hlink>
        <a:srgbClr val="FFD886"/>
      </a:hlink>
      <a:folHlink>
        <a:srgbClr val="949A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1143</TotalTime>
  <Words>258</Words>
  <Application>Microsoft Macintosh PowerPoint</Application>
  <PresentationFormat>Widescreen</PresentationFormat>
  <Paragraphs>31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Wingdings</vt:lpstr>
      <vt:lpstr>TheSans UHH</vt:lpstr>
      <vt:lpstr>Arial</vt:lpstr>
      <vt:lpstr>Calibri</vt:lpstr>
      <vt:lpstr>Office Theme</vt:lpstr>
      <vt:lpstr>Werde Mentor:in und gestalte den Erfolg von Erstsemestern mit!</vt:lpstr>
      <vt:lpstr>Was ist das Mentoring System?</vt:lpstr>
      <vt:lpstr>Warum sollte ich Mentor:in werden?</vt:lpstr>
      <vt:lpstr>Voraussetzungen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Tobias Vlcek</dc:creator>
  <cp:lastModifiedBy>Tobias Vlcek</cp:lastModifiedBy>
  <cp:revision>306</cp:revision>
  <dcterms:created xsi:type="dcterms:W3CDTF">2021-08-04T11:16:37Z</dcterms:created>
  <dcterms:modified xsi:type="dcterms:W3CDTF">2023-07-13T11:36:13Z</dcterms:modified>
</cp:coreProperties>
</file>